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85" r:id="rId23"/>
    <p:sldId id="276" r:id="rId24"/>
    <p:sldId id="278" r:id="rId25"/>
    <p:sldId id="279" r:id="rId26"/>
    <p:sldId id="280" r:id="rId27"/>
    <p:sldId id="281" r:id="rId28"/>
    <p:sldId id="282" r:id="rId29"/>
    <p:sldId id="283" r:id="rId30"/>
    <p:sldId id="284" r:id="rId31"/>
  </p:sldIdLst>
  <p:sldSz cx="12192000" cy="6858000"/>
  <p:notesSz cx="6858000" cy="9144000"/>
  <p:embeddedFontLst>
    <p:embeddedFont>
      <p:font typeface="Century Gothic" panose="020B0502020202020204" pitchFamily="3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112D2D-E7EF-4795-88A4-D6496733B259}">
  <a:tblStyle styleId="{44112D2D-E7EF-4795-88A4-D6496733B259}"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Feature Addition </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Sheet1!$G$5:$G$8</c:f>
              <c:strCache>
                <c:ptCount val="4"/>
                <c:pt idx="0">
                  <c:v>No</c:v>
                </c:pt>
                <c:pt idx="1">
                  <c:v>Date</c:v>
                </c:pt>
                <c:pt idx="2">
                  <c:v>Complaint counts</c:v>
                </c:pt>
                <c:pt idx="3">
                  <c:v>Process Time</c:v>
                </c:pt>
              </c:strCache>
            </c:strRef>
          </c:cat>
          <c:val>
            <c:numRef>
              <c:f>Sheet1!$H$5:$H$8</c:f>
              <c:numCache>
                <c:formatCode>General</c:formatCode>
                <c:ptCount val="4"/>
                <c:pt idx="0">
                  <c:v>50</c:v>
                </c:pt>
                <c:pt idx="1">
                  <c:v>52</c:v>
                </c:pt>
                <c:pt idx="2">
                  <c:v>55</c:v>
                </c:pt>
                <c:pt idx="3">
                  <c:v>57</c:v>
                </c:pt>
              </c:numCache>
            </c:numRef>
          </c:val>
        </c:ser>
        <c:dLbls>
          <c:showLegendKey val="0"/>
          <c:showVal val="0"/>
          <c:showCatName val="0"/>
          <c:showSerName val="0"/>
          <c:showPercent val="0"/>
          <c:showBubbleSize val="0"/>
        </c:dLbls>
        <c:gapWidth val="115"/>
        <c:overlap val="-20"/>
        <c:axId val="190141984"/>
        <c:axId val="190142544"/>
      </c:barChart>
      <c:catAx>
        <c:axId val="190141984"/>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0142544"/>
        <c:crosses val="autoZero"/>
        <c:auto val="1"/>
        <c:lblAlgn val="ctr"/>
        <c:lblOffset val="100"/>
        <c:noMultiLvlLbl val="0"/>
      </c:catAx>
      <c:valAx>
        <c:axId val="190142544"/>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014198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New Features</a:t>
            </a:r>
            <a:r>
              <a:rPr lang="en-US" baseline="0"/>
              <a:t> vs Accuracy(YES)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Sheet1!$E$5:$E$8</c:f>
              <c:numCache>
                <c:formatCode>General</c:formatCode>
                <c:ptCount val="4"/>
                <c:pt idx="0">
                  <c:v>0</c:v>
                </c:pt>
                <c:pt idx="1">
                  <c:v>1</c:v>
                </c:pt>
                <c:pt idx="2">
                  <c:v>2</c:v>
                </c:pt>
                <c:pt idx="3">
                  <c:v>3</c:v>
                </c:pt>
              </c:numCache>
            </c:numRef>
          </c:xVal>
          <c:yVal>
            <c:numRef>
              <c:f>Sheet1!$F$5:$F$8</c:f>
              <c:numCache>
                <c:formatCode>General</c:formatCode>
                <c:ptCount val="4"/>
                <c:pt idx="0">
                  <c:v>50</c:v>
                </c:pt>
                <c:pt idx="1">
                  <c:v>52</c:v>
                </c:pt>
                <c:pt idx="2">
                  <c:v>55</c:v>
                </c:pt>
                <c:pt idx="3">
                  <c:v>57</c:v>
                </c:pt>
              </c:numCache>
            </c:numRef>
          </c:yVal>
          <c:smooth val="0"/>
        </c:ser>
        <c:dLbls>
          <c:showLegendKey val="0"/>
          <c:showVal val="0"/>
          <c:showCatName val="0"/>
          <c:showSerName val="0"/>
          <c:showPercent val="0"/>
          <c:showBubbleSize val="0"/>
        </c:dLbls>
        <c:axId val="190144784"/>
        <c:axId val="190145344"/>
      </c:scatterChart>
      <c:valAx>
        <c:axId val="1901447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145344"/>
        <c:crosses val="autoZero"/>
        <c:crossBetween val="midCat"/>
      </c:valAx>
      <c:valAx>
        <c:axId val="190145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14478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9376885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66" name="Shape 1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052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Initial analysis not definitive, but was good starting point. Based on assumption, higher response rate leads to higher systemic fraud probability. Some factors like “In progress”, “Untimely” were not relevant hence removed.</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4635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35" name="Shape 2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5093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41" name="Shape 2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3434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47" name="Shape 24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8077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3" name="Shape 2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we used train test split from sklearn cross validation to do 80-20 split of data.	444765 - train instances 111192 - test instances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Handling missing values: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 </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Company public response if blank then filling with "company choose not to provide"</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Tags with unknown and submitted via with 'other'</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All missing values have been handled carefully.</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 </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Combine missing value,other,and withdrawn of "Consumer consent provided? " </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with Consumer consent not provided, since only users's complaints narrative will be provided</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with the type of Consumer consent provided</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Consent not provided    489150</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Consent provided         66807</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 Handling missing values##########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df[pd.isnull(df['issue'])]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df['sub_product'].fillna('Not Provided',inplace=True)</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df.info()</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df['sub_issue'].fillna('Not Provided',inplace=True)</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df['consumer_complaint_narrative'].fillna('None or Not Provided',inplace=True)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 Company public response if blank then filling with "company choose not to provide"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df['company_public_response'].fillna('Company chooses not to provide',inplace=True)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 Replace missing vlaues of 'Tags' with "'Unknown'</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df['tags'].fillna('Unknown',inplace=True)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 Replace missing vlaues of 'Submitted via' with "'other'</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df['submitted_via'].fillna('Other',inplace=True)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df['consumer_consent_provided'].fillna('Consent not provided',inplace=True) </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df['consumer_consent_provided']=df['consumer_consent_provided'].apply(lambda x: </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            'Consent not provided' if x=='Other' or x=='Consent withdrawn' else x)</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df['consumer_consent_provided'].value_counts()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df['consumer_disputed?'].value_counts()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from pyzipcode import Pyzipcode as zip</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for i in df[pd.isnull(df['state'])&amp;pd.notnull(df['zipcode'])].index:</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    try:</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        df['state'][i]=str(zip[df['zipcode'][i]].state)</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    except:</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        continue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df['state'].value_counts(dropna=False)</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pd.isnull(df['state']).value_counts()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df[pd.isnull(df['state'])&amp;pd.isnull(df['zipcode'])].shape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df['state'].fillna('Not provided',inplace=True)</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df['zipcode'].fillna('Not Provided',inplace=True)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df.head()</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print (df.groupby(df['consumer_disputed?'])['date_received'])</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temp5 = pd.crosstab(df['consumer_consent_provided'], df['consumer_disputed?'])</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temp5</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54" name="Shape 2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46580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61" name="Shape 26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15</a:t>
            </a:fld>
            <a:endParaRPr lang="en-US"/>
          </a:p>
        </p:txBody>
      </p:sp>
    </p:spTree>
    <p:extLst>
      <p:ext uri="{BB962C8B-B14F-4D97-AF65-F5344CB8AC3E}">
        <p14:creationId xmlns:p14="http://schemas.microsoft.com/office/powerpoint/2010/main" val="1737931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68" name="Shape 2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8113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4" name="Shape 27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75" name="Shape 27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17</a:t>
            </a:fld>
            <a:endParaRPr lang="en-US"/>
          </a:p>
        </p:txBody>
      </p:sp>
    </p:spTree>
    <p:extLst>
      <p:ext uri="{BB962C8B-B14F-4D97-AF65-F5344CB8AC3E}">
        <p14:creationId xmlns:p14="http://schemas.microsoft.com/office/powerpoint/2010/main" val="3071106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83" name="Shape 28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18</a:t>
            </a:fld>
            <a:endParaRPr lang="en-US"/>
          </a:p>
        </p:txBody>
      </p:sp>
    </p:spTree>
    <p:extLst>
      <p:ext uri="{BB962C8B-B14F-4D97-AF65-F5344CB8AC3E}">
        <p14:creationId xmlns:p14="http://schemas.microsoft.com/office/powerpoint/2010/main" val="4162538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89" name="Shape 2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5236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73" name="Shape 1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2156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20</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74182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9" name="Shape 30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10" name="Shape 31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004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03" name="Shape 3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955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r>
              <a:rPr lang="en-US" dirty="0" smtClean="0"/>
              <a:t>A Comparison of Event Models for Naive Bayes Text Classification</a:t>
            </a:r>
          </a:p>
          <a:p>
            <a:pPr lvl="0">
              <a:spcBef>
                <a:spcPts val="0"/>
              </a:spcBef>
              <a:buNone/>
            </a:pPr>
            <a:r>
              <a:rPr lang="en-US" dirty="0" smtClean="0"/>
              <a:t>(http://www.cs.cmu.edu/~knigam/papers/multinomial-aaaiws98.pdf)</a:t>
            </a:r>
            <a:endParaRPr dirty="0"/>
          </a:p>
        </p:txBody>
      </p:sp>
      <p:sp>
        <p:nvSpPr>
          <p:cNvPr id="318" name="Shape 318"/>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24</a:t>
            </a:fld>
            <a:endParaRPr lang="en-US"/>
          </a:p>
        </p:txBody>
      </p:sp>
    </p:spTree>
    <p:extLst>
      <p:ext uri="{BB962C8B-B14F-4D97-AF65-F5344CB8AC3E}">
        <p14:creationId xmlns:p14="http://schemas.microsoft.com/office/powerpoint/2010/main" val="184957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25" name="Shape 32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25</a:t>
            </a:fld>
            <a:endParaRPr lang="en-US"/>
          </a:p>
        </p:txBody>
      </p:sp>
    </p:spTree>
    <p:extLst>
      <p:ext uri="{BB962C8B-B14F-4D97-AF65-F5344CB8AC3E}">
        <p14:creationId xmlns:p14="http://schemas.microsoft.com/office/powerpoint/2010/main" val="2861462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33" name="Shape 33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26</a:t>
            </a:fld>
            <a:endParaRPr lang="en-US"/>
          </a:p>
        </p:txBody>
      </p:sp>
    </p:spTree>
    <p:extLst>
      <p:ext uri="{BB962C8B-B14F-4D97-AF65-F5344CB8AC3E}">
        <p14:creationId xmlns:p14="http://schemas.microsoft.com/office/powerpoint/2010/main" val="3046934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44" name="Shape 34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27</a:t>
            </a:fld>
            <a:endParaRPr lang="en-US"/>
          </a:p>
        </p:txBody>
      </p:sp>
    </p:spTree>
    <p:extLst>
      <p:ext uri="{BB962C8B-B14F-4D97-AF65-F5344CB8AC3E}">
        <p14:creationId xmlns:p14="http://schemas.microsoft.com/office/powerpoint/2010/main" val="14121520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50" name="Shape 3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63580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56" name="Shape 3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95760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0146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79" name="Shape 1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304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86" name="Shape 1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575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92" name="Shape 1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3468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4911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df['timely_response'].value_counts(dropna=False)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###Yes    541909</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###No      14048</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df['consumer_disputed?'].value_counts(dropna=False)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###No     443823</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###Yes    112134</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05" name="Shape 20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88041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13" name="Shape 21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spTree>
    <p:extLst>
      <p:ext uri="{BB962C8B-B14F-4D97-AF65-F5344CB8AC3E}">
        <p14:creationId xmlns:p14="http://schemas.microsoft.com/office/powerpoint/2010/main" val="686377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21" name="Shape 2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3034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2589211" y="609600"/>
            <a:ext cx="8915398" cy="3117040"/>
          </a:xfrm>
          <a:prstGeom prst="rect">
            <a:avLst/>
          </a:prstGeom>
          <a:noFill/>
          <a:ln>
            <a:noFill/>
          </a:ln>
        </p:spPr>
        <p:txBody>
          <a:bodyPr lIns="91425" tIns="91425" rIns="91425" bIns="91425" anchor="ctr" anchorCtr="0"/>
          <a:lstStyle>
            <a:lvl1pPr marL="0" marR="0" lvl="0" indent="0" algn="l" rtl="0">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4" name="Shape 44"/>
          <p:cNvSpPr txBox="1">
            <a:spLocks noGrp="1"/>
          </p:cNvSpPr>
          <p:nvPr>
            <p:ph type="body" idx="1"/>
          </p:nvPr>
        </p:nvSpPr>
        <p:spPr>
          <a:xfrm>
            <a:off x="2589211" y="4354046"/>
            <a:ext cx="8915398" cy="1555863"/>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45" name="Shape 45"/>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6" name="Shape 46"/>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7" name="Shape 47"/>
          <p:cNvSpPr/>
          <p:nvPr/>
        </p:nvSpPr>
        <p:spPr>
          <a:xfrm rot="10800000" flipH="1">
            <a:off x="-4188" y="31781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sldNum" idx="12"/>
          </p:nvPr>
        </p:nvSpPr>
        <p:spPr>
          <a:xfrm>
            <a:off x="531812" y="3244139"/>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2589213" y="4800600"/>
            <a:ext cx="8915400" cy="566737"/>
          </a:xfrm>
          <a:prstGeom prst="rect">
            <a:avLst/>
          </a:prstGeom>
          <a:noFill/>
          <a:ln>
            <a:noFill/>
          </a:ln>
        </p:spPr>
        <p:txBody>
          <a:bodyPr lIns="91425" tIns="91425" rIns="91425" bIns="91425" anchor="b" anchorCtr="0"/>
          <a:lstStyle>
            <a:lvl1pPr marL="0" marR="0" lvl="0" indent="0" algn="l" rtl="0">
              <a:spcBef>
                <a:spcPts val="0"/>
              </a:spcBef>
              <a:buClr>
                <a:srgbClr val="262626"/>
              </a:buClr>
              <a:buFont typeface="Century Gothic"/>
              <a:buNone/>
              <a:defRPr sz="24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9" name="Shape 109"/>
          <p:cNvSpPr>
            <a:spLocks noGrp="1"/>
          </p:cNvSpPr>
          <p:nvPr>
            <p:ph type="pic" idx="2"/>
          </p:nvPr>
        </p:nvSpPr>
        <p:spPr>
          <a:xfrm>
            <a:off x="2589211" y="634964"/>
            <a:ext cx="8915400" cy="3854969"/>
          </a:xfrm>
          <a:prstGeom prst="rect">
            <a:avLst/>
          </a:prstGeom>
          <a:noFill/>
          <a:ln>
            <a:noFill/>
          </a:ln>
        </p:spPr>
        <p:txBody>
          <a:bodyPr lIns="91425" tIns="91425" rIns="91425" bIns="91425" anchor="t" anchorCtr="0"/>
          <a:lstStyle>
            <a:lvl1pPr marL="0" marR="0" lvl="0" indent="0" algn="ctr"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110" name="Shape 110"/>
          <p:cNvSpPr txBox="1">
            <a:spLocks noGrp="1"/>
          </p:cNvSpPr>
          <p:nvPr>
            <p:ph type="body" idx="1"/>
          </p:nvPr>
        </p:nvSpPr>
        <p:spPr>
          <a:xfrm>
            <a:off x="2589213" y="5367337"/>
            <a:ext cx="8915400" cy="493711"/>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111" name="Shape 111"/>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2" name="Shape 112"/>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3" name="Shape 113"/>
          <p:cNvSpPr/>
          <p:nvPr/>
        </p:nvSpPr>
        <p:spPr>
          <a:xfrm rot="10800000" flipH="1">
            <a:off x="-4188" y="491172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14" name="Shape 114"/>
          <p:cNvSpPr txBox="1">
            <a:spLocks noGrp="1"/>
          </p:cNvSpPr>
          <p:nvPr>
            <p:ph type="sldNum" idx="12"/>
          </p:nvPr>
        </p:nvSpPr>
        <p:spPr>
          <a:xfrm>
            <a:off x="531812" y="4983087"/>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2849949" y="609600"/>
            <a:ext cx="8393925" cy="2895600"/>
          </a:xfrm>
          <a:prstGeom prst="rect">
            <a:avLst/>
          </a:prstGeom>
          <a:noFill/>
          <a:ln>
            <a:noFill/>
          </a:ln>
        </p:spPr>
        <p:txBody>
          <a:bodyPr lIns="91425" tIns="91425" rIns="91425" bIns="91425" anchor="ctr" anchorCtr="0"/>
          <a:lstStyle>
            <a:lvl1pPr marL="0" marR="0" lvl="0" indent="0" algn="l" rtl="0">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7" name="Shape 117"/>
          <p:cNvSpPr txBox="1">
            <a:spLocks noGrp="1"/>
          </p:cNvSpPr>
          <p:nvPr>
            <p:ph type="body" idx="1"/>
          </p:nvPr>
        </p:nvSpPr>
        <p:spPr>
          <a:xfrm>
            <a:off x="3275011" y="3505200"/>
            <a:ext cx="7536553" cy="381000"/>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600" b="0" i="0" u="none" strike="noStrike" cap="none">
                <a:solidFill>
                  <a:srgbClr val="7F7F7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18" name="Shape 118"/>
          <p:cNvSpPr txBox="1">
            <a:spLocks noGrp="1"/>
          </p:cNvSpPr>
          <p:nvPr>
            <p:ph type="body" idx="2"/>
          </p:nvPr>
        </p:nvSpPr>
        <p:spPr>
          <a:xfrm>
            <a:off x="2589211" y="4354046"/>
            <a:ext cx="8915398" cy="1555863"/>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119" name="Shape 119"/>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0" name="Shape 120"/>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1" name="Shape 121"/>
          <p:cNvSpPr/>
          <p:nvPr/>
        </p:nvSpPr>
        <p:spPr>
          <a:xfrm rot="10800000" flipH="1">
            <a:off x="-4188" y="31781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2" name="Shape 122"/>
          <p:cNvSpPr txBox="1">
            <a:spLocks noGrp="1"/>
          </p:cNvSpPr>
          <p:nvPr>
            <p:ph type="sldNum" idx="12"/>
          </p:nvPr>
        </p:nvSpPr>
        <p:spPr>
          <a:xfrm>
            <a:off x="531812" y="3244139"/>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
        <p:nvSpPr>
          <p:cNvPr id="123" name="Shape 123"/>
          <p:cNvSpPr txBox="1"/>
          <p:nvPr/>
        </p:nvSpPr>
        <p:spPr>
          <a:xfrm>
            <a:off x="2467651" y="648004"/>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a:solidFill>
                  <a:schemeClr val="accent1"/>
                </a:solidFill>
                <a:latin typeface="Arial"/>
                <a:ea typeface="Arial"/>
                <a:cs typeface="Arial"/>
                <a:sym typeface="Arial"/>
              </a:rPr>
              <a:t>“</a:t>
            </a:r>
          </a:p>
        </p:txBody>
      </p:sp>
      <p:sp>
        <p:nvSpPr>
          <p:cNvPr id="124" name="Shape 124"/>
          <p:cNvSpPr txBox="1"/>
          <p:nvPr/>
        </p:nvSpPr>
        <p:spPr>
          <a:xfrm>
            <a:off x="11114852" y="290530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a:solidFill>
                  <a:schemeClr val="accent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2589213" y="2438400"/>
            <a:ext cx="8915400" cy="2724845"/>
          </a:xfrm>
          <a:prstGeom prst="rect">
            <a:avLst/>
          </a:prstGeom>
          <a:noFill/>
          <a:ln>
            <a:noFill/>
          </a:ln>
        </p:spPr>
        <p:txBody>
          <a:bodyPr lIns="91425" tIns="91425" rIns="91425" bIns="91425" anchor="b" anchorCtr="0"/>
          <a:lstStyle>
            <a:lvl1pPr marL="0" marR="0" lvl="0" indent="0" algn="l" rtl="0">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7" name="Shape 127"/>
          <p:cNvSpPr txBox="1">
            <a:spLocks noGrp="1"/>
          </p:cNvSpPr>
          <p:nvPr>
            <p:ph type="body" idx="1"/>
          </p:nvPr>
        </p:nvSpPr>
        <p:spPr>
          <a:xfrm>
            <a:off x="2589213" y="5181600"/>
            <a:ext cx="8915400" cy="729622"/>
          </a:xfrm>
          <a:prstGeom prst="rect">
            <a:avLst/>
          </a:prstGeom>
          <a:noFill/>
          <a:ln>
            <a:noFill/>
          </a:ln>
        </p:spPr>
        <p:txBody>
          <a:bodyPr lIns="91425" tIns="91425" rIns="91425" bIns="91425" anchor="t" anchorCtr="0"/>
          <a:lstStyle>
            <a:lvl1pPr marL="342900" marR="0" lvl="0" indent="-34290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28" name="Shape 128"/>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9" name="Shape 129"/>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0" name="Shape 130"/>
          <p:cNvSpPr/>
          <p:nvPr/>
        </p:nvSpPr>
        <p:spPr>
          <a:xfrm rot="10800000" flipH="1">
            <a:off x="-4188" y="491172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31" name="Shape 131"/>
          <p:cNvSpPr txBox="1">
            <a:spLocks noGrp="1"/>
          </p:cNvSpPr>
          <p:nvPr>
            <p:ph type="sldNum" idx="12"/>
          </p:nvPr>
        </p:nvSpPr>
        <p:spPr>
          <a:xfrm>
            <a:off x="531812" y="4983087"/>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2849949" y="609600"/>
            <a:ext cx="8393925" cy="2895600"/>
          </a:xfrm>
          <a:prstGeom prst="rect">
            <a:avLst/>
          </a:prstGeom>
          <a:noFill/>
          <a:ln>
            <a:noFill/>
          </a:ln>
        </p:spPr>
        <p:txBody>
          <a:bodyPr lIns="91425" tIns="91425" rIns="91425" bIns="91425" anchor="ctr" anchorCtr="0"/>
          <a:lstStyle>
            <a:lvl1pPr marL="0" marR="0" lvl="0" indent="0" algn="l" rtl="0">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4" name="Shape 134"/>
          <p:cNvSpPr txBox="1">
            <a:spLocks noGrp="1"/>
          </p:cNvSpPr>
          <p:nvPr>
            <p:ph type="body" idx="1"/>
          </p:nvPr>
        </p:nvSpPr>
        <p:spPr>
          <a:xfrm>
            <a:off x="2589211" y="4343400"/>
            <a:ext cx="8915400" cy="838199"/>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35" name="Shape 135"/>
          <p:cNvSpPr txBox="1">
            <a:spLocks noGrp="1"/>
          </p:cNvSpPr>
          <p:nvPr>
            <p:ph type="body" idx="2"/>
          </p:nvPr>
        </p:nvSpPr>
        <p:spPr>
          <a:xfrm>
            <a:off x="2589213" y="5181600"/>
            <a:ext cx="8915400" cy="729622"/>
          </a:xfrm>
          <a:prstGeom prst="rect">
            <a:avLst/>
          </a:prstGeom>
          <a:noFill/>
          <a:ln>
            <a:noFill/>
          </a:ln>
        </p:spPr>
        <p:txBody>
          <a:bodyPr lIns="91425" tIns="91425" rIns="91425" bIns="91425" anchor="t" anchorCtr="0"/>
          <a:lstStyle>
            <a:lvl1pPr marL="342900" marR="0" lvl="0" indent="-34290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36" name="Shape 136"/>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7" name="Shape 137"/>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8" name="Shape 138"/>
          <p:cNvSpPr/>
          <p:nvPr/>
        </p:nvSpPr>
        <p:spPr>
          <a:xfrm rot="10800000" flipH="1">
            <a:off x="-4188" y="491172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39" name="Shape 139"/>
          <p:cNvSpPr txBox="1">
            <a:spLocks noGrp="1"/>
          </p:cNvSpPr>
          <p:nvPr>
            <p:ph type="sldNum" idx="12"/>
          </p:nvPr>
        </p:nvSpPr>
        <p:spPr>
          <a:xfrm>
            <a:off x="531812" y="4983087"/>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
        <p:nvSpPr>
          <p:cNvPr id="140" name="Shape 140"/>
          <p:cNvSpPr txBox="1"/>
          <p:nvPr/>
        </p:nvSpPr>
        <p:spPr>
          <a:xfrm>
            <a:off x="2467651" y="648004"/>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a:solidFill>
                  <a:schemeClr val="accent1"/>
                </a:solidFill>
                <a:latin typeface="Arial"/>
                <a:ea typeface="Arial"/>
                <a:cs typeface="Arial"/>
                <a:sym typeface="Arial"/>
              </a:rPr>
              <a:t>“</a:t>
            </a:r>
          </a:p>
        </p:txBody>
      </p:sp>
      <p:sp>
        <p:nvSpPr>
          <p:cNvPr id="141" name="Shape 141"/>
          <p:cNvSpPr txBox="1"/>
          <p:nvPr/>
        </p:nvSpPr>
        <p:spPr>
          <a:xfrm>
            <a:off x="11114852" y="290530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a:solidFill>
                  <a:schemeClr val="accent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2589211" y="627406"/>
            <a:ext cx="8915398" cy="2880019"/>
          </a:xfrm>
          <a:prstGeom prst="rect">
            <a:avLst/>
          </a:prstGeom>
          <a:noFill/>
          <a:ln>
            <a:noFill/>
          </a:ln>
        </p:spPr>
        <p:txBody>
          <a:bodyPr lIns="91425" tIns="91425" rIns="91425" bIns="91425" anchor="ctr" anchorCtr="0"/>
          <a:lstStyle>
            <a:lvl1pPr marL="0" marR="0" lvl="0" indent="0" algn="l" rtl="0">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44" name="Shape 144"/>
          <p:cNvSpPr txBox="1">
            <a:spLocks noGrp="1"/>
          </p:cNvSpPr>
          <p:nvPr>
            <p:ph type="body" idx="1"/>
          </p:nvPr>
        </p:nvSpPr>
        <p:spPr>
          <a:xfrm>
            <a:off x="2589211" y="4343400"/>
            <a:ext cx="8915400" cy="838199"/>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5" name="Shape 145"/>
          <p:cNvSpPr txBox="1">
            <a:spLocks noGrp="1"/>
          </p:cNvSpPr>
          <p:nvPr>
            <p:ph type="body" idx="2"/>
          </p:nvPr>
        </p:nvSpPr>
        <p:spPr>
          <a:xfrm>
            <a:off x="2589213" y="5181600"/>
            <a:ext cx="8915400" cy="729622"/>
          </a:xfrm>
          <a:prstGeom prst="rect">
            <a:avLst/>
          </a:prstGeom>
          <a:noFill/>
          <a:ln>
            <a:noFill/>
          </a:ln>
        </p:spPr>
        <p:txBody>
          <a:bodyPr lIns="91425" tIns="91425" rIns="91425" bIns="91425" anchor="t" anchorCtr="0"/>
          <a:lstStyle>
            <a:lvl1pPr marL="342900" marR="0" lvl="0" indent="-34290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6" name="Shape 146"/>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7" name="Shape 147"/>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8" name="Shape 148"/>
          <p:cNvSpPr/>
          <p:nvPr/>
        </p:nvSpPr>
        <p:spPr>
          <a:xfrm rot="10800000" flipH="1">
            <a:off x="-4188" y="491172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49" name="Shape 149"/>
          <p:cNvSpPr txBox="1">
            <a:spLocks noGrp="1"/>
          </p:cNvSpPr>
          <p:nvPr>
            <p:ph type="sldNum" idx="12"/>
          </p:nvPr>
        </p:nvSpPr>
        <p:spPr>
          <a:xfrm>
            <a:off x="531812" y="4983087"/>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52" name="Shape 152"/>
          <p:cNvSpPr txBox="1">
            <a:spLocks noGrp="1"/>
          </p:cNvSpPr>
          <p:nvPr>
            <p:ph type="body" idx="1"/>
          </p:nvPr>
        </p:nvSpPr>
        <p:spPr>
          <a:xfrm rot="5400000">
            <a:off x="5103811" y="-381000"/>
            <a:ext cx="3886200" cy="8915400"/>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53" name="Shape 153"/>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4" name="Shape 154"/>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5" name="Shape 155"/>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6" name="Shape 156"/>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rot="5400000">
            <a:off x="7756704" y="2165512"/>
            <a:ext cx="5283816" cy="2207601"/>
          </a:xfrm>
          <a:prstGeom prst="rect">
            <a:avLst/>
          </a:prstGeom>
          <a:noFill/>
          <a:ln>
            <a:noFill/>
          </a:ln>
        </p:spPr>
        <p:txBody>
          <a:bodyPr lIns="91425" tIns="91425" rIns="91425" bIns="91425" anchor="ctr"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59" name="Shape 159"/>
          <p:cNvSpPr txBox="1">
            <a:spLocks noGrp="1"/>
          </p:cNvSpPr>
          <p:nvPr>
            <p:ph type="body" idx="1"/>
          </p:nvPr>
        </p:nvSpPr>
        <p:spPr>
          <a:xfrm rot="5400000">
            <a:off x="3185803" y="30813"/>
            <a:ext cx="5283816" cy="6476999"/>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60" name="Shape 160"/>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61" name="Shape 161"/>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62" name="Shape 162"/>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63" name="Shape 163"/>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1" name="Shape 51"/>
          <p:cNvSpPr txBox="1">
            <a:spLocks noGrp="1"/>
          </p:cNvSpPr>
          <p:nvPr>
            <p:ph type="body" idx="1"/>
          </p:nvPr>
        </p:nvSpPr>
        <p:spPr>
          <a:xfrm>
            <a:off x="2589211" y="2133600"/>
            <a:ext cx="4313863" cy="3777622"/>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52" name="Shape 52"/>
          <p:cNvSpPr txBox="1">
            <a:spLocks noGrp="1"/>
          </p:cNvSpPr>
          <p:nvPr>
            <p:ph type="body" idx="2"/>
          </p:nvPr>
        </p:nvSpPr>
        <p:spPr>
          <a:xfrm>
            <a:off x="7190746" y="2126222"/>
            <a:ext cx="4313863" cy="3777622"/>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53" name="Shape 53"/>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4" name="Shape 54"/>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Shape 55"/>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2592925" y="624110"/>
            <a:ext cx="8911686" cy="1280889"/>
          </a:xfrm>
          <a:prstGeom prst="rect">
            <a:avLst/>
          </a:prstGeom>
          <a:noFill/>
          <a:ln>
            <a:noFill/>
          </a:ln>
        </p:spPr>
        <p:txBody>
          <a:bodyPr lIns="91425" tIns="91425" rIns="91425" bIns="91425" anchor="t"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9" name="Shape 59"/>
          <p:cNvSpPr txBox="1">
            <a:spLocks noGrp="1"/>
          </p:cNvSpPr>
          <p:nvPr>
            <p:ph type="body" idx="1"/>
          </p:nvPr>
        </p:nvSpPr>
        <p:spPr>
          <a:xfrm>
            <a:off x="2589211" y="2133600"/>
            <a:ext cx="8915400" cy="3777622"/>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0" name="Shape 60"/>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1" name="Shape 61"/>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2" name="Shape 62"/>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63" name="Shape 63"/>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2589213" y="2514600"/>
            <a:ext cx="8915398" cy="2262781"/>
          </a:xfrm>
          <a:prstGeom prst="rect">
            <a:avLst/>
          </a:prstGeom>
          <a:noFill/>
          <a:ln>
            <a:noFill/>
          </a:ln>
        </p:spPr>
        <p:txBody>
          <a:bodyPr lIns="91425" tIns="91425" rIns="91425" bIns="91425" anchor="b" anchorCtr="0"/>
          <a:lstStyle>
            <a:lvl1pPr marL="0" marR="0" lvl="0" indent="0" algn="l" rtl="0">
              <a:spcBef>
                <a:spcPts val="0"/>
              </a:spcBef>
              <a:buClr>
                <a:srgbClr val="262626"/>
              </a:buClr>
              <a:buFont typeface="Century Gothic"/>
              <a:buNone/>
              <a:defRPr sz="54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6" name="Shape 66"/>
          <p:cNvSpPr txBox="1">
            <a:spLocks noGrp="1"/>
          </p:cNvSpPr>
          <p:nvPr>
            <p:ph type="subTitle" idx="1"/>
          </p:nvPr>
        </p:nvSpPr>
        <p:spPr>
          <a:xfrm>
            <a:off x="2589213" y="4777378"/>
            <a:ext cx="8915398" cy="1126282"/>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457200" marR="0" lvl="1" indent="0" algn="ctr" rtl="0">
              <a:spcBef>
                <a:spcPts val="1000"/>
              </a:spcBef>
              <a:spcAft>
                <a:spcPts val="0"/>
              </a:spcAft>
              <a:buClr>
                <a:schemeClr val="accent1"/>
              </a:buClr>
              <a:buFont typeface="Noto Sans Symbols"/>
              <a:buNone/>
              <a:defRPr sz="1600" b="0" i="0" u="none" strike="noStrike" cap="none">
                <a:solidFill>
                  <a:srgbClr val="888888"/>
                </a:solidFill>
                <a:latin typeface="Century Gothic"/>
                <a:ea typeface="Century Gothic"/>
                <a:cs typeface="Century Gothic"/>
                <a:sym typeface="Century Gothic"/>
              </a:defRPr>
            </a:lvl2pPr>
            <a:lvl3pPr marL="914400" marR="0" lvl="2" indent="0" algn="ctr"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3pPr>
            <a:lvl4pPr marL="1371600" marR="0" lvl="3"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4pPr>
            <a:lvl5pPr marL="1828800" marR="0" lvl="4"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5pPr>
            <a:lvl6pPr marL="2286000" marR="0" lvl="5"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6pPr>
            <a:lvl7pPr marL="2743200" marR="0" lvl="6"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7pPr>
            <a:lvl8pPr marL="3200400" marR="0" lvl="7"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8pPr>
            <a:lvl9pPr marL="3657600" marR="0" lvl="8"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9pPr>
          </a:lstStyle>
          <a:p>
            <a:endParaRPr/>
          </a:p>
        </p:txBody>
      </p:sp>
      <p:sp>
        <p:nvSpPr>
          <p:cNvPr id="67" name="Shape 67"/>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8" name="Shape 68"/>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9" name="Shape 69"/>
          <p:cNvSpPr/>
          <p:nvPr/>
        </p:nvSpPr>
        <p:spPr>
          <a:xfrm>
            <a:off x="0" y="4323810"/>
            <a:ext cx="1744651" cy="778589"/>
          </a:xfrm>
          <a:custGeom>
            <a:avLst/>
            <a:gdLst/>
            <a:ahLst/>
            <a:cxnLst/>
            <a:rect l="0" t="0" r="0" b="0"/>
            <a:pathLst>
              <a:path w="120000" h="120000" extrusionOk="0">
                <a:moveTo>
                  <a:pt x="92580" y="119999"/>
                </a:moveTo>
                <a:cubicBezTo>
                  <a:pt x="93548" y="119999"/>
                  <a:pt x="94193" y="119277"/>
                  <a:pt x="94516" y="118554"/>
                </a:cubicBezTo>
                <a:cubicBezTo>
                  <a:pt x="94516" y="117831"/>
                  <a:pt x="94838" y="117831"/>
                  <a:pt x="94838" y="117831"/>
                </a:cubicBezTo>
                <a:cubicBezTo>
                  <a:pt x="119354" y="62891"/>
                  <a:pt x="119354" y="62891"/>
                  <a:pt x="119354" y="62891"/>
                </a:cubicBezTo>
                <a:cubicBezTo>
                  <a:pt x="120000" y="61445"/>
                  <a:pt x="120000" y="58554"/>
                  <a:pt x="119354" y="56385"/>
                </a:cubicBezTo>
                <a:cubicBezTo>
                  <a:pt x="94838" y="2168"/>
                  <a:pt x="94838" y="2168"/>
                  <a:pt x="94838" y="2168"/>
                </a:cubicBezTo>
                <a:cubicBezTo>
                  <a:pt x="94838" y="1445"/>
                  <a:pt x="94516" y="1445"/>
                  <a:pt x="94516" y="1445"/>
                </a:cubicBezTo>
                <a:cubicBezTo>
                  <a:pt x="94193" y="722"/>
                  <a:pt x="93548" y="0"/>
                  <a:pt x="92580" y="0"/>
                </a:cubicBezTo>
                <a:cubicBezTo>
                  <a:pt x="0" y="0"/>
                  <a:pt x="0" y="0"/>
                  <a:pt x="0" y="0"/>
                </a:cubicBezTo>
                <a:cubicBezTo>
                  <a:pt x="0" y="119999"/>
                  <a:pt x="0" y="119999"/>
                  <a:pt x="0" y="119999"/>
                </a:cubicBezTo>
                <a:lnTo>
                  <a:pt x="92580" y="119999"/>
                </a:ln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0" name="Shape 70"/>
          <p:cNvSpPr txBox="1">
            <a:spLocks noGrp="1"/>
          </p:cNvSpPr>
          <p:nvPr>
            <p:ph type="sldNum" idx="12"/>
          </p:nvPr>
        </p:nvSpPr>
        <p:spPr>
          <a:xfrm>
            <a:off x="531812" y="4529539"/>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589211" y="2058750"/>
            <a:ext cx="8915398" cy="1468800"/>
          </a:xfrm>
          <a:prstGeom prst="rect">
            <a:avLst/>
          </a:prstGeom>
          <a:noFill/>
          <a:ln>
            <a:noFill/>
          </a:ln>
        </p:spPr>
        <p:txBody>
          <a:bodyPr lIns="91425" tIns="91425" rIns="91425" bIns="91425" anchor="b" anchorCtr="0"/>
          <a:lstStyle>
            <a:lvl1pPr marL="0" marR="0" lvl="0" indent="0" algn="l" rtl="0">
              <a:spcBef>
                <a:spcPts val="0"/>
              </a:spcBef>
              <a:buClr>
                <a:srgbClr val="262626"/>
              </a:buClr>
              <a:buFont typeface="Century Gothic"/>
              <a:buNone/>
              <a:defRPr sz="40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3" name="Shape 73"/>
          <p:cNvSpPr txBox="1">
            <a:spLocks noGrp="1"/>
          </p:cNvSpPr>
          <p:nvPr>
            <p:ph type="body" idx="1"/>
          </p:nvPr>
        </p:nvSpPr>
        <p:spPr>
          <a:xfrm>
            <a:off x="2589211" y="3530128"/>
            <a:ext cx="8915398"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2000" b="0" i="0" u="none" strike="noStrike" cap="none">
                <a:solidFill>
                  <a:srgbClr val="595959"/>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74" name="Shape 74"/>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5" name="Shape 75"/>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6" name="Shape 76"/>
          <p:cNvSpPr/>
          <p:nvPr/>
        </p:nvSpPr>
        <p:spPr>
          <a:xfrm rot="10800000" flipH="1">
            <a:off x="-4188" y="31781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7" name="Shape 77"/>
          <p:cNvSpPr txBox="1">
            <a:spLocks noGrp="1"/>
          </p:cNvSpPr>
          <p:nvPr>
            <p:ph type="sldNum" idx="12"/>
          </p:nvPr>
        </p:nvSpPr>
        <p:spPr>
          <a:xfrm>
            <a:off x="531812" y="3244139"/>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0" name="Shape 80"/>
          <p:cNvSpPr txBox="1">
            <a:spLocks noGrp="1"/>
          </p:cNvSpPr>
          <p:nvPr>
            <p:ph type="body" idx="1"/>
          </p:nvPr>
        </p:nvSpPr>
        <p:spPr>
          <a:xfrm>
            <a:off x="2939373" y="1972702"/>
            <a:ext cx="3992732"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81" name="Shape 81"/>
          <p:cNvSpPr txBox="1">
            <a:spLocks noGrp="1"/>
          </p:cNvSpPr>
          <p:nvPr>
            <p:ph type="body" idx="2"/>
          </p:nvPr>
        </p:nvSpPr>
        <p:spPr>
          <a:xfrm>
            <a:off x="2589211" y="2548966"/>
            <a:ext cx="4342893" cy="3354060"/>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82" name="Shape 82"/>
          <p:cNvSpPr txBox="1">
            <a:spLocks noGrp="1"/>
          </p:cNvSpPr>
          <p:nvPr>
            <p:ph type="body" idx="3"/>
          </p:nvPr>
        </p:nvSpPr>
        <p:spPr>
          <a:xfrm>
            <a:off x="7506628" y="1969475"/>
            <a:ext cx="3999000"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83" name="Shape 83"/>
          <p:cNvSpPr txBox="1">
            <a:spLocks noGrp="1"/>
          </p:cNvSpPr>
          <p:nvPr>
            <p:ph type="body" idx="4"/>
          </p:nvPr>
        </p:nvSpPr>
        <p:spPr>
          <a:xfrm>
            <a:off x="7166957" y="2545738"/>
            <a:ext cx="4338674" cy="3354060"/>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84" name="Shape 84"/>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5" name="Shape 85"/>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6" name="Shape 86"/>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87" name="Shape 87"/>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0" name="Shape 90"/>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1" name="Shape 91"/>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2" name="Shape 92"/>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93" name="Shape 93"/>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4"/>
        <p:cNvGrpSpPr/>
        <p:nvPr/>
      </p:nvGrpSpPr>
      <p:grpSpPr>
        <a:xfrm>
          <a:off x="0" y="0"/>
          <a:ext cx="0" cy="0"/>
          <a:chOff x="0" y="0"/>
          <a:chExt cx="0" cy="0"/>
        </a:xfrm>
      </p:grpSpPr>
      <p:sp>
        <p:nvSpPr>
          <p:cNvPr id="95" name="Shape 95"/>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6" name="Shape 96"/>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7" name="Shape 97"/>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98" name="Shape 98"/>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2589211" y="446087"/>
            <a:ext cx="3505199" cy="976312"/>
          </a:xfrm>
          <a:prstGeom prst="rect">
            <a:avLst/>
          </a:prstGeom>
          <a:noFill/>
          <a:ln>
            <a:noFill/>
          </a:ln>
        </p:spPr>
        <p:txBody>
          <a:bodyPr lIns="91425" tIns="91425" rIns="91425" bIns="91425" anchor="b" anchorCtr="0"/>
          <a:lstStyle>
            <a:lvl1pPr marL="0" marR="0" lvl="0" indent="0" algn="l" rtl="0">
              <a:spcBef>
                <a:spcPts val="0"/>
              </a:spcBef>
              <a:buClr>
                <a:srgbClr val="262626"/>
              </a:buClr>
              <a:buFont typeface="Century Gothic"/>
              <a:buNone/>
              <a:defRPr sz="20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1" name="Shape 101"/>
          <p:cNvSpPr txBox="1">
            <a:spLocks noGrp="1"/>
          </p:cNvSpPr>
          <p:nvPr>
            <p:ph type="body" idx="1"/>
          </p:nvPr>
        </p:nvSpPr>
        <p:spPr>
          <a:xfrm>
            <a:off x="6323012" y="446087"/>
            <a:ext cx="5181600" cy="5414963"/>
          </a:xfrm>
          <a:prstGeom prst="rect">
            <a:avLst/>
          </a:prstGeom>
          <a:noFill/>
          <a:ln>
            <a:noFill/>
          </a:ln>
        </p:spPr>
        <p:txBody>
          <a:bodyPr lIns="91425" tIns="91425" rIns="91425" bIns="91425" anchor="ctr"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02" name="Shape 102"/>
          <p:cNvSpPr txBox="1">
            <a:spLocks noGrp="1"/>
          </p:cNvSpPr>
          <p:nvPr>
            <p:ph type="body" idx="2"/>
          </p:nvPr>
        </p:nvSpPr>
        <p:spPr>
          <a:xfrm>
            <a:off x="2589211" y="1598612"/>
            <a:ext cx="3505199" cy="4262436"/>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4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103" name="Shape 103"/>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4" name="Shape 104"/>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5" name="Shape 105"/>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06" name="Shape 106"/>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E6E4C3"/>
            </a:gs>
          </a:gsLst>
          <a:path path="circle">
            <a:fillToRect r="100000" b="100000"/>
          </a:path>
          <a:tileRect l="-100000" t="-100000"/>
        </a:gradFill>
        <a:effectLst/>
      </p:bgPr>
    </p:bg>
    <p:spTree>
      <p:nvGrpSpPr>
        <p:cNvPr id="1" name="Shape 9"/>
        <p:cNvGrpSpPr/>
        <p:nvPr/>
      </p:nvGrpSpPr>
      <p:grpSpPr>
        <a:xfrm>
          <a:off x="0" y="0"/>
          <a:ext cx="0" cy="0"/>
          <a:chOff x="0" y="0"/>
          <a:chExt cx="0" cy="0"/>
        </a:xfrm>
      </p:grpSpPr>
      <p:grpSp>
        <p:nvGrpSpPr>
          <p:cNvPr id="10" name="Shape 10"/>
          <p:cNvGrpSpPr/>
          <p:nvPr/>
        </p:nvGrpSpPr>
        <p:grpSpPr>
          <a:xfrm>
            <a:off x="1" y="228600"/>
            <a:ext cx="2851516" cy="6638628"/>
            <a:chOff x="2487613" y="285750"/>
            <a:chExt cx="2428874" cy="5654675"/>
          </a:xfrm>
        </p:grpSpPr>
        <p:sp>
          <p:nvSpPr>
            <p:cNvPr id="11" name="Shape 11"/>
            <p:cNvSpPr/>
            <p:nvPr/>
          </p:nvSpPr>
          <p:spPr>
            <a:xfrm>
              <a:off x="2487613" y="2284413"/>
              <a:ext cx="85724" cy="533399"/>
            </a:xfrm>
            <a:custGeom>
              <a:avLst/>
              <a:gdLst/>
              <a:ahLst/>
              <a:cxnLst/>
              <a:rect l="0" t="0" r="0" b="0"/>
              <a:pathLst>
                <a:path w="120000" h="120000" extrusionOk="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2597150" y="2779713"/>
              <a:ext cx="550863" cy="1978025"/>
            </a:xfrm>
            <a:custGeom>
              <a:avLst/>
              <a:gdLst/>
              <a:ahLst/>
              <a:cxnLst/>
              <a:rect l="0" t="0" r="0" b="0"/>
              <a:pathLst>
                <a:path w="120000" h="120000" extrusionOk="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3175000" y="4730750"/>
              <a:ext cx="519112" cy="1209675"/>
            </a:xfrm>
            <a:custGeom>
              <a:avLst/>
              <a:gdLst/>
              <a:ahLst/>
              <a:cxnLst/>
              <a:rect l="0" t="0" r="0" b="0"/>
              <a:pathLst>
                <a:path w="120000" h="120000" extrusionOk="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a:off x="3305176" y="5630862"/>
              <a:ext cx="146050" cy="309562"/>
            </a:xfrm>
            <a:custGeom>
              <a:avLst/>
              <a:gdLst/>
              <a:ahLst/>
              <a:cxnLst/>
              <a:rect l="0" t="0" r="0" b="0"/>
              <a:pathLst>
                <a:path w="120000" h="120000" extrusionOk="0">
                  <a:moveTo>
                    <a:pt x="90810" y="120000"/>
                  </a:moveTo>
                  <a:cubicBezTo>
                    <a:pt x="120000" y="120000"/>
                    <a:pt x="120000" y="120000"/>
                    <a:pt x="120000" y="120000"/>
                  </a:cubicBezTo>
                  <a:cubicBezTo>
                    <a:pt x="77837" y="80506"/>
                    <a:pt x="38918" y="41012"/>
                    <a:pt x="0" y="0"/>
                  </a:cubicBezTo>
                  <a:cubicBezTo>
                    <a:pt x="25945" y="41012"/>
                    <a:pt x="55135" y="80506"/>
                    <a:pt x="90810" y="12000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2573338" y="2817813"/>
              <a:ext cx="700087" cy="2835274"/>
            </a:xfrm>
            <a:custGeom>
              <a:avLst/>
              <a:gdLst/>
              <a:ahLst/>
              <a:cxnLst/>
              <a:rect l="0" t="0" r="0" b="0"/>
              <a:pathLst>
                <a:path w="120000" h="120000" extrusionOk="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2506663" y="285750"/>
              <a:ext cx="90487" cy="2493963"/>
            </a:xfrm>
            <a:custGeom>
              <a:avLst/>
              <a:gdLst/>
              <a:ahLst/>
              <a:cxnLst/>
              <a:rect l="0" t="0" r="0" b="0"/>
              <a:pathLst>
                <a:path w="120000" h="120000" extrusionOk="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7" name="Shape 17"/>
            <p:cNvSpPr/>
            <p:nvPr/>
          </p:nvSpPr>
          <p:spPr>
            <a:xfrm>
              <a:off x="2554288" y="2598738"/>
              <a:ext cx="66674" cy="420687"/>
            </a:xfrm>
            <a:custGeom>
              <a:avLst/>
              <a:gdLst/>
              <a:ahLst/>
              <a:cxnLst/>
              <a:rect l="0" t="0" r="0" b="0"/>
              <a:pathLst>
                <a:path w="120000" h="120000" extrusionOk="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8" name="Shape 18"/>
            <p:cNvSpPr/>
            <p:nvPr/>
          </p:nvSpPr>
          <p:spPr>
            <a:xfrm>
              <a:off x="3143250" y="4757737"/>
              <a:ext cx="161925" cy="873125"/>
            </a:xfrm>
            <a:custGeom>
              <a:avLst/>
              <a:gdLst/>
              <a:ahLst/>
              <a:cxnLst/>
              <a:rect l="0" t="0" r="0" b="0"/>
              <a:pathLst>
                <a:path w="120000" h="120000" extrusionOk="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3148013" y="1282700"/>
              <a:ext cx="1768474" cy="3448050"/>
            </a:xfrm>
            <a:custGeom>
              <a:avLst/>
              <a:gdLst/>
              <a:ahLst/>
              <a:cxnLst/>
              <a:rect l="0" t="0" r="0" b="0"/>
              <a:pathLst>
                <a:path w="120000" h="120000" extrusionOk="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3273425" y="5653087"/>
              <a:ext cx="138112" cy="287338"/>
            </a:xfrm>
            <a:custGeom>
              <a:avLst/>
              <a:gdLst/>
              <a:ahLst/>
              <a:cxnLst/>
              <a:rect l="0" t="0" r="0" b="0"/>
              <a:pathLst>
                <a:path w="120000" h="120000" extrusionOk="0">
                  <a:moveTo>
                    <a:pt x="0" y="0"/>
                  </a:moveTo>
                  <a:cubicBezTo>
                    <a:pt x="24000" y="39452"/>
                    <a:pt x="54857" y="80547"/>
                    <a:pt x="89142" y="119999"/>
                  </a:cubicBezTo>
                  <a:cubicBezTo>
                    <a:pt x="120000" y="119999"/>
                    <a:pt x="120000" y="119999"/>
                    <a:pt x="120000" y="119999"/>
                  </a:cubicBezTo>
                  <a:cubicBezTo>
                    <a:pt x="78857" y="80547"/>
                    <a:pt x="37714" y="39452"/>
                    <a:pt x="0" y="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3143250" y="4656137"/>
              <a:ext cx="31750" cy="188913"/>
            </a:xfrm>
            <a:custGeom>
              <a:avLst/>
              <a:gdLst/>
              <a:ahLst/>
              <a:cxnLst/>
              <a:rect l="0" t="0" r="0" b="0"/>
              <a:pathLst>
                <a:path w="120000" h="120000" extrusionOk="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a:off x="3211513" y="5410200"/>
              <a:ext cx="203199" cy="530224"/>
            </a:xfrm>
            <a:custGeom>
              <a:avLst/>
              <a:gdLst/>
              <a:ahLst/>
              <a:cxnLst/>
              <a:rect l="0" t="0" r="0" b="0"/>
              <a:pathLst>
                <a:path w="120000" h="120000" extrusionOk="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grpSp>
      <p:grpSp>
        <p:nvGrpSpPr>
          <p:cNvPr id="23" name="Shape 23"/>
          <p:cNvGrpSpPr/>
          <p:nvPr/>
        </p:nvGrpSpPr>
        <p:grpSpPr>
          <a:xfrm>
            <a:off x="27221" y="-32"/>
            <a:ext cx="2356674" cy="6853284"/>
            <a:chOff x="6627813" y="195454"/>
            <a:chExt cx="1952625" cy="5678296"/>
          </a:xfrm>
        </p:grpSpPr>
        <p:sp>
          <p:nvSpPr>
            <p:cNvPr id="24" name="Shape 24"/>
            <p:cNvSpPr/>
            <p:nvPr/>
          </p:nvSpPr>
          <p:spPr>
            <a:xfrm>
              <a:off x="6627813" y="195454"/>
              <a:ext cx="409575" cy="3646487"/>
            </a:xfrm>
            <a:custGeom>
              <a:avLst/>
              <a:gdLst/>
              <a:ahLst/>
              <a:cxnLst/>
              <a:rect l="0" t="0" r="0" b="0"/>
              <a:pathLst>
                <a:path w="120000" h="120000" extrusionOk="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7061200" y="3771900"/>
              <a:ext cx="350837" cy="1309687"/>
            </a:xfrm>
            <a:custGeom>
              <a:avLst/>
              <a:gdLst/>
              <a:ahLst/>
              <a:cxnLst/>
              <a:rect l="0" t="0" r="0" b="0"/>
              <a:pathLst>
                <a:path w="120000" h="120000" extrusionOk="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7439025" y="5053012"/>
              <a:ext cx="357188" cy="820737"/>
            </a:xfrm>
            <a:custGeom>
              <a:avLst/>
              <a:gdLst/>
              <a:ahLst/>
              <a:cxnLst/>
              <a:rect l="0" t="0" r="0" b="0"/>
              <a:pathLst>
                <a:path w="120000" h="120000" extrusionOk="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7037388" y="3811587"/>
              <a:ext cx="457200" cy="1852613"/>
            </a:xfrm>
            <a:custGeom>
              <a:avLst/>
              <a:gdLst/>
              <a:ahLst/>
              <a:cxnLst/>
              <a:rect l="0" t="0" r="0" b="0"/>
              <a:pathLst>
                <a:path w="120000" h="120000" extrusionOk="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6992938" y="1263650"/>
              <a:ext cx="144462" cy="2508250"/>
            </a:xfrm>
            <a:custGeom>
              <a:avLst/>
              <a:gdLst/>
              <a:ahLst/>
              <a:cxnLst/>
              <a:rect l="0" t="0" r="0" b="0"/>
              <a:pathLst>
                <a:path w="120000" h="120000" extrusionOk="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7526338" y="5640387"/>
              <a:ext cx="111125" cy="233363"/>
            </a:xfrm>
            <a:custGeom>
              <a:avLst/>
              <a:gdLst/>
              <a:ahLst/>
              <a:cxnLst/>
              <a:rect l="0" t="0" r="0" b="0"/>
              <a:pathLst>
                <a:path w="120000" h="120000" extrusionOk="0">
                  <a:moveTo>
                    <a:pt x="94285" y="120000"/>
                  </a:moveTo>
                  <a:cubicBezTo>
                    <a:pt x="119999" y="120000"/>
                    <a:pt x="119999" y="120000"/>
                    <a:pt x="119999" y="120000"/>
                  </a:cubicBezTo>
                  <a:cubicBezTo>
                    <a:pt x="77142" y="81355"/>
                    <a:pt x="38571" y="40677"/>
                    <a:pt x="0" y="0"/>
                  </a:cubicBezTo>
                  <a:cubicBezTo>
                    <a:pt x="25714" y="40677"/>
                    <a:pt x="55714" y="81355"/>
                    <a:pt x="94285" y="12000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30" name="Shape 30"/>
            <p:cNvSpPr/>
            <p:nvPr/>
          </p:nvSpPr>
          <p:spPr>
            <a:xfrm>
              <a:off x="7021513" y="3598862"/>
              <a:ext cx="68263" cy="423863"/>
            </a:xfrm>
            <a:custGeom>
              <a:avLst/>
              <a:gdLst/>
              <a:ahLst/>
              <a:cxnLst/>
              <a:rect l="0" t="0" r="0" b="0"/>
              <a:pathLst>
                <a:path w="120000" h="120000" extrusionOk="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a:off x="7412038" y="2801938"/>
              <a:ext cx="1168400" cy="2251075"/>
            </a:xfrm>
            <a:custGeom>
              <a:avLst/>
              <a:gdLst/>
              <a:ahLst/>
              <a:cxnLst/>
              <a:rect l="0" t="0" r="0" b="0"/>
              <a:pathLst>
                <a:path w="120000" h="120000" extrusionOk="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494588" y="5664200"/>
              <a:ext cx="100013" cy="209549"/>
            </a:xfrm>
            <a:custGeom>
              <a:avLst/>
              <a:gdLst/>
              <a:ahLst/>
              <a:cxnLst/>
              <a:rect l="0" t="0" r="0" b="0"/>
              <a:pathLst>
                <a:path w="120000" h="120000" extrusionOk="0">
                  <a:moveTo>
                    <a:pt x="0" y="0"/>
                  </a:moveTo>
                  <a:cubicBezTo>
                    <a:pt x="24000" y="40754"/>
                    <a:pt x="57600" y="81509"/>
                    <a:pt x="91200" y="120000"/>
                  </a:cubicBezTo>
                  <a:cubicBezTo>
                    <a:pt x="120000" y="120000"/>
                    <a:pt x="120000" y="120000"/>
                    <a:pt x="120000" y="120000"/>
                  </a:cubicBezTo>
                  <a:cubicBezTo>
                    <a:pt x="76800" y="81509"/>
                    <a:pt x="38400" y="40754"/>
                    <a:pt x="0" y="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7412038" y="5081587"/>
              <a:ext cx="114300" cy="558799"/>
            </a:xfrm>
            <a:custGeom>
              <a:avLst/>
              <a:gdLst/>
              <a:ahLst/>
              <a:cxnLst/>
              <a:rect l="0" t="0" r="0" b="0"/>
              <a:pathLst>
                <a:path w="120000" h="120000" extrusionOk="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7412038" y="4978400"/>
              <a:ext cx="31750" cy="188913"/>
            </a:xfrm>
            <a:custGeom>
              <a:avLst/>
              <a:gdLst/>
              <a:ahLst/>
              <a:cxnLst/>
              <a:rect l="0" t="0" r="0" b="0"/>
              <a:pathLst>
                <a:path w="120000" h="120000" extrusionOk="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7439025" y="5434012"/>
              <a:ext cx="174625" cy="439738"/>
            </a:xfrm>
            <a:custGeom>
              <a:avLst/>
              <a:gdLst/>
              <a:ahLst/>
              <a:cxnLst/>
              <a:rect l="0" t="0" r="0" b="0"/>
              <a:pathLst>
                <a:path w="120000" h="120000" extrusionOk="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grpSp>
      <p:sp>
        <p:nvSpPr>
          <p:cNvPr id="36" name="Shape 36"/>
          <p:cNvSpPr/>
          <p:nvPr/>
        </p:nvSpPr>
        <p:spPr>
          <a:xfrm>
            <a:off x="0" y="0"/>
            <a:ext cx="182879" cy="68580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8" name="Shape 38"/>
          <p:cNvSpPr txBox="1">
            <a:spLocks noGrp="1"/>
          </p:cNvSpPr>
          <p:nvPr>
            <p:ph type="body" idx="1"/>
          </p:nvPr>
        </p:nvSpPr>
        <p:spPr>
          <a:xfrm>
            <a:off x="2589211" y="2133600"/>
            <a:ext cx="8915400" cy="3886200"/>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Shape 39"/>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Shape 40"/>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Shape 41"/>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www.businessinsider.com/the-five-worst-mortagage-lender-banks-2012-12"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2968141" y="288588"/>
            <a:ext cx="8915398" cy="2396246"/>
          </a:xfrm>
          <a:prstGeom prst="rect">
            <a:avLst/>
          </a:prstGeom>
          <a:noFill/>
          <a:ln>
            <a:noFill/>
          </a:ln>
        </p:spPr>
        <p:txBody>
          <a:bodyPr lIns="91425" tIns="45700" rIns="91425" bIns="45700" anchor="ctr" anchorCtr="0">
            <a:noAutofit/>
          </a:bodyPr>
          <a:lstStyle/>
          <a:p>
            <a:pPr marL="0" marR="0" lvl="0" indent="0" algn="l" rtl="0">
              <a:spcBef>
                <a:spcPts val="0"/>
              </a:spcBef>
              <a:buClr>
                <a:srgbClr val="262626"/>
              </a:buClr>
              <a:buSzPct val="25000"/>
              <a:buFont typeface="Century Gothic"/>
              <a:buNone/>
            </a:pPr>
            <a:r>
              <a:rPr lang="en-US" sz="4800" b="0" i="0" u="none" strike="noStrike" cap="none">
                <a:solidFill>
                  <a:srgbClr val="262626"/>
                </a:solidFill>
                <a:latin typeface="Century Gothic"/>
                <a:ea typeface="Century Gothic"/>
                <a:cs typeface="Century Gothic"/>
                <a:sym typeface="Century Gothic"/>
              </a:rPr>
              <a:t>Consumer Finance Complaint Analysis</a:t>
            </a:r>
          </a:p>
        </p:txBody>
      </p:sp>
      <p:sp>
        <p:nvSpPr>
          <p:cNvPr id="169" name="Shape 169"/>
          <p:cNvSpPr txBox="1">
            <a:spLocks noGrp="1"/>
          </p:cNvSpPr>
          <p:nvPr>
            <p:ph type="body" idx="1"/>
          </p:nvPr>
        </p:nvSpPr>
        <p:spPr>
          <a:xfrm>
            <a:off x="1810550" y="5012987"/>
            <a:ext cx="8915398" cy="1555863"/>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spcAft>
                <a:spcPts val="0"/>
              </a:spcAft>
              <a:buClr>
                <a:schemeClr val="accent1"/>
              </a:buClr>
              <a:buSzPct val="25000"/>
              <a:buFont typeface="Noto Sans Symbols"/>
              <a:buNone/>
            </a:pPr>
            <a:r>
              <a:rPr lang="en-US" sz="1700" b="0" i="0" u="none" strike="noStrike" cap="none">
                <a:solidFill>
                  <a:srgbClr val="595959"/>
                </a:solidFill>
                <a:latin typeface="Century Gothic"/>
                <a:ea typeface="Century Gothic"/>
                <a:cs typeface="Century Gothic"/>
                <a:sym typeface="Century Gothic"/>
              </a:rPr>
              <a:t>Guided by: Prof. Qi Yu                                                             Akshay Nagpurkar</a:t>
            </a:r>
          </a:p>
          <a:p>
            <a:pPr marL="0" marR="0" lvl="0" indent="0" algn="r" rtl="0">
              <a:lnSpc>
                <a:spcPct val="90000"/>
              </a:lnSpc>
              <a:spcBef>
                <a:spcPts val="1000"/>
              </a:spcBef>
              <a:spcAft>
                <a:spcPts val="0"/>
              </a:spcAft>
              <a:buClr>
                <a:schemeClr val="accent1"/>
              </a:buClr>
              <a:buSzPct val="25000"/>
              <a:buFont typeface="Noto Sans Symbols"/>
              <a:buNone/>
            </a:pPr>
            <a:r>
              <a:rPr lang="en-US" sz="1700" b="0" i="0" u="none" strike="noStrike" cap="none">
                <a:solidFill>
                  <a:srgbClr val="595959"/>
                </a:solidFill>
                <a:latin typeface="Century Gothic"/>
                <a:ea typeface="Century Gothic"/>
                <a:cs typeface="Century Gothic"/>
                <a:sym typeface="Century Gothic"/>
              </a:rPr>
              <a:t>Dhanlakshmi Naik</a:t>
            </a:r>
          </a:p>
          <a:p>
            <a:pPr marL="0" marR="0" lvl="0" indent="0" algn="r" rtl="0">
              <a:lnSpc>
                <a:spcPct val="90000"/>
              </a:lnSpc>
              <a:spcBef>
                <a:spcPts val="1000"/>
              </a:spcBef>
              <a:spcAft>
                <a:spcPts val="0"/>
              </a:spcAft>
              <a:buClr>
                <a:schemeClr val="accent1"/>
              </a:buClr>
              <a:buSzPct val="25000"/>
              <a:buFont typeface="Noto Sans Symbols"/>
              <a:buNone/>
            </a:pPr>
            <a:r>
              <a:rPr lang="en-US" sz="1700" b="0" i="0" u="none" strike="noStrike" cap="none">
                <a:solidFill>
                  <a:srgbClr val="595959"/>
                </a:solidFill>
                <a:latin typeface="Century Gothic"/>
                <a:ea typeface="Century Gothic"/>
                <a:cs typeface="Century Gothic"/>
                <a:sym typeface="Century Gothic"/>
              </a:rPr>
              <a:t>Rahul Sakore</a:t>
            </a:r>
            <a:r>
              <a:rPr lang="en-US" sz="1530" b="0" i="0" u="none" strike="noStrike" cap="none">
                <a:solidFill>
                  <a:srgbClr val="595959"/>
                </a:solidFill>
                <a:latin typeface="Century Gothic"/>
                <a:ea typeface="Century Gothic"/>
                <a:cs typeface="Century Gothic"/>
                <a:sym typeface="Century Gothic"/>
              </a:rPr>
              <a:t> </a:t>
            </a:r>
            <a:br>
              <a:rPr lang="en-US" sz="1530" b="0" i="0" u="none" strike="noStrike" cap="none">
                <a:solidFill>
                  <a:srgbClr val="595959"/>
                </a:solidFill>
                <a:latin typeface="Century Gothic"/>
                <a:ea typeface="Century Gothic"/>
                <a:cs typeface="Century Gothic"/>
                <a:sym typeface="Century Gothic"/>
              </a:rPr>
            </a:br>
            <a:r>
              <a:rPr lang="en-US" sz="1530" b="0" i="0" u="none" strike="noStrike" cap="none">
                <a:solidFill>
                  <a:srgbClr val="595959"/>
                </a:solidFill>
                <a:latin typeface="Century Gothic"/>
                <a:ea typeface="Century Gothic"/>
                <a:cs typeface="Century Gothic"/>
                <a:sym typeface="Century Gothic"/>
              </a:rPr>
              <a:t>       </a:t>
            </a:r>
            <a:br>
              <a:rPr lang="en-US" sz="1530" b="0" i="0" u="none" strike="noStrike" cap="none">
                <a:solidFill>
                  <a:srgbClr val="595959"/>
                </a:solidFill>
                <a:latin typeface="Century Gothic"/>
                <a:ea typeface="Century Gothic"/>
                <a:cs typeface="Century Gothic"/>
                <a:sym typeface="Century Gothic"/>
              </a:rPr>
            </a:br>
            <a:endParaRPr lang="en-US" sz="1530" b="0" i="0" u="none" strike="noStrike" cap="none">
              <a:solidFill>
                <a:srgbClr val="595959"/>
              </a:solidFill>
              <a:latin typeface="Century Gothic"/>
              <a:ea typeface="Century Gothic"/>
              <a:cs typeface="Century Gothic"/>
              <a:sym typeface="Century Gothic"/>
            </a:endParaRPr>
          </a:p>
        </p:txBody>
      </p:sp>
      <p:pic>
        <p:nvPicPr>
          <p:cNvPr id="170" name="Shape 170"/>
          <p:cNvPicPr preferRelativeResize="0"/>
          <p:nvPr/>
        </p:nvPicPr>
        <p:blipFill rotWithShape="1">
          <a:blip r:embed="rId3">
            <a:alphaModFix/>
          </a:blip>
          <a:srcRect/>
          <a:stretch/>
        </p:blipFill>
        <p:spPr>
          <a:xfrm>
            <a:off x="1810550" y="2616741"/>
            <a:ext cx="8593493" cy="205273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2592925" y="624110"/>
            <a:ext cx="8911686" cy="868787"/>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Company Response Analysis </a:t>
            </a:r>
          </a:p>
        </p:txBody>
      </p:sp>
      <p:sp>
        <p:nvSpPr>
          <p:cNvPr id="230" name="Shape 230"/>
          <p:cNvSpPr txBox="1">
            <a:spLocks noGrp="1"/>
          </p:cNvSpPr>
          <p:nvPr>
            <p:ph type="body" idx="1"/>
          </p:nvPr>
        </p:nvSpPr>
        <p:spPr>
          <a:xfrm>
            <a:off x="2505236" y="1801976"/>
            <a:ext cx="8915400" cy="3481921"/>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Companies whose complaints require significant responses may be having flaws in their system</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Higher response rate with some belief indicates more tricky behavior by a company. Thus, the levels were reduced based on categorization of company response.</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Companies are then compared on the basis of likelihood of their response, “Yes” being the cases with substantial amount of issues in it. </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Considered Companies with more than 25 Complaints to refine the analysis.</a:t>
            </a:r>
          </a:p>
        </p:txBody>
      </p:sp>
      <p:sp>
        <p:nvSpPr>
          <p:cNvPr id="231" name="Shape 231"/>
          <p:cNvSpPr/>
          <p:nvPr/>
        </p:nvSpPr>
        <p:spPr>
          <a:xfrm>
            <a:off x="5971607" y="3244333"/>
            <a:ext cx="24878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a:solidFill>
                  <a:schemeClr val="dk1"/>
                </a:solidFill>
                <a:latin typeface="Century Gothic"/>
                <a:ea typeface="Century Gothic"/>
                <a:cs typeface="Century Gothic"/>
                <a:sym typeface="Century Gothic"/>
              </a:rPr>
              <a:t> </a:t>
            </a:r>
          </a:p>
        </p:txBody>
      </p:sp>
      <p:pic>
        <p:nvPicPr>
          <p:cNvPr id="232" name="Shape 232"/>
          <p:cNvPicPr preferRelativeResize="0"/>
          <p:nvPr/>
        </p:nvPicPr>
        <p:blipFill rotWithShape="1">
          <a:blip r:embed="rId3">
            <a:alphaModFix/>
          </a:blip>
          <a:srcRect/>
          <a:stretch/>
        </p:blipFill>
        <p:spPr>
          <a:xfrm>
            <a:off x="1792626" y="4845358"/>
            <a:ext cx="9628010" cy="1880896"/>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2589211" y="2133600"/>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Pearson’s Chi Squared Test to determine the statistical significance of differences from likelihood i.e. prior probability of “yes” cases in dataset.</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The top 15 companies based on analysis</a:t>
            </a:r>
          </a:p>
          <a:p>
            <a:pPr marL="342900" marR="0" lvl="0" indent="-342900" algn="l" rtl="0">
              <a:spcBef>
                <a:spcPts val="1000"/>
              </a:spcBef>
              <a:spcAft>
                <a:spcPts val="0"/>
              </a:spcAft>
              <a:buClr>
                <a:schemeClr val="accent1"/>
              </a:buClr>
              <a:buSzPct val="1000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pic>
        <p:nvPicPr>
          <p:cNvPr id="238" name="Shape 238" descr="Someshit.png"/>
          <p:cNvPicPr preferRelativeResize="0"/>
          <p:nvPr/>
        </p:nvPicPr>
        <p:blipFill rotWithShape="1">
          <a:blip r:embed="rId3">
            <a:alphaModFix/>
          </a:blip>
          <a:srcRect/>
          <a:stretch/>
        </p:blipFill>
        <p:spPr>
          <a:xfrm>
            <a:off x="2948473" y="3340357"/>
            <a:ext cx="7371183" cy="2313993"/>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Customer Experience Analysis</a:t>
            </a:r>
          </a:p>
        </p:txBody>
      </p:sp>
      <p:sp>
        <p:nvSpPr>
          <p:cNvPr id="244" name="Shape 244"/>
          <p:cNvSpPr txBox="1">
            <a:spLocks noGrp="1"/>
          </p:cNvSpPr>
          <p:nvPr>
            <p:ph type="body" idx="1"/>
          </p:nvPr>
        </p:nvSpPr>
        <p:spPr>
          <a:xfrm>
            <a:off x="2589211" y="2133600"/>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Aim of CFPB is to reduce the number of complaints which are being disputed by consumers. Fraction of consumers disputing is a major factor.</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Similarly, we analyzed consumer disputed attribute against a particular product.</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Provided insights on which products are most likely to generate complaints, the results of which are disputed by consumers.</a:t>
            </a:r>
          </a:p>
          <a:p>
            <a:pPr marL="342900" marR="0" lvl="0" indent="-342900" algn="l" rtl="0">
              <a:spcBef>
                <a:spcPts val="1000"/>
              </a:spcBef>
              <a:spcAft>
                <a:spcPts val="0"/>
              </a:spcAft>
              <a:buClr>
                <a:schemeClr val="accent1"/>
              </a:buClr>
              <a:buSzPct val="1000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2589211" y="1787375"/>
            <a:ext cx="8915400" cy="37776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400" b="0" i="0" u="none" strike="noStrike" cap="none">
                <a:solidFill>
                  <a:srgbClr val="3F3F3F"/>
                </a:solidFill>
                <a:latin typeface="Century Gothic"/>
                <a:ea typeface="Century Gothic"/>
                <a:cs typeface="Century Gothic"/>
                <a:sym typeface="Century Gothic"/>
              </a:rPr>
              <a:t>The following are results obtained after applying similar </a:t>
            </a:r>
            <a:r>
              <a:rPr lang="en-US" sz="1400"/>
              <a:t>method</a:t>
            </a:r>
            <a:r>
              <a:rPr lang="en-US" sz="1400" b="0" i="0" u="none" strike="noStrike" cap="none">
                <a:solidFill>
                  <a:srgbClr val="3F3F3F"/>
                </a:solidFill>
                <a:latin typeface="Century Gothic"/>
                <a:ea typeface="Century Gothic"/>
                <a:cs typeface="Century Gothic"/>
                <a:sym typeface="Century Gothic"/>
              </a:rPr>
              <a:t> as above(chi-square test and ratios) to the response as consumer disputed:</a:t>
            </a:r>
          </a:p>
          <a:p>
            <a:pPr marL="342900" marR="0" lvl="0" indent="-342900" algn="l" rtl="0">
              <a:spcBef>
                <a:spcPts val="1000"/>
              </a:spcBef>
              <a:spcAft>
                <a:spcPts val="0"/>
              </a:spcAft>
              <a:buClr>
                <a:schemeClr val="accent1"/>
              </a:buClr>
              <a:buSzPct val="100000"/>
              <a:buFont typeface="Noto Sans Symbols"/>
              <a:buChar char="•"/>
            </a:pPr>
            <a:r>
              <a:rPr lang="en-US" sz="1400" b="0" i="0" u="none" strike="noStrike" cap="none">
                <a:solidFill>
                  <a:srgbClr val="3F3F3F"/>
                </a:solidFill>
                <a:latin typeface="Century Gothic"/>
                <a:ea typeface="Century Gothic"/>
                <a:cs typeface="Century Gothic"/>
                <a:sym typeface="Century Gothic"/>
              </a:rPr>
              <a:t>The ranking indicates that complaints based on bank account or service products are most likely to be disputed after receiving response from company.</a:t>
            </a:r>
          </a:p>
        </p:txBody>
      </p:sp>
      <p:pic>
        <p:nvPicPr>
          <p:cNvPr id="250" name="Shape 250" descr="List.png"/>
          <p:cNvPicPr preferRelativeResize="0"/>
          <p:nvPr/>
        </p:nvPicPr>
        <p:blipFill rotWithShape="1">
          <a:blip r:embed="rId3">
            <a:alphaModFix/>
          </a:blip>
          <a:srcRect/>
          <a:stretch/>
        </p:blipFill>
        <p:spPr>
          <a:xfrm>
            <a:off x="4307114" y="2936096"/>
            <a:ext cx="5943600" cy="28575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Predictive Analysis</a:t>
            </a:r>
          </a:p>
        </p:txBody>
      </p:sp>
      <p:sp>
        <p:nvSpPr>
          <p:cNvPr id="257" name="Shape 257"/>
          <p:cNvSpPr txBox="1">
            <a:spLocks noGrp="1"/>
          </p:cNvSpPr>
          <p:nvPr>
            <p:ph type="body" idx="1"/>
          </p:nvPr>
        </p:nvSpPr>
        <p:spPr>
          <a:xfrm>
            <a:off x="2591075" y="1973475"/>
            <a:ext cx="8915400" cy="47958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None/>
            </a:pPr>
            <a:endParaRPr sz="1800" b="0" i="0" u="none" strike="noStrike" cap="none" dirty="0">
              <a:solidFill>
                <a:srgbClr val="3F3F3F"/>
              </a:solidFill>
              <a:latin typeface="Century Gothic"/>
              <a:ea typeface="Century Gothic"/>
              <a:cs typeface="Century Gothic"/>
              <a:sym typeface="Century Gothic"/>
            </a:endParaRP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dirty="0">
                <a:solidFill>
                  <a:srgbClr val="3F3F3F"/>
                </a:solidFill>
                <a:latin typeface="Century Gothic"/>
                <a:ea typeface="Century Gothic"/>
                <a:cs typeface="Century Gothic"/>
                <a:sym typeface="Century Gothic"/>
              </a:rPr>
              <a:t>Predicting consumer dissatisfaction i.e. </a:t>
            </a:r>
            <a:r>
              <a:rPr lang="en-US" sz="1800" b="0" i="0" u="none" strike="noStrike" cap="none" dirty="0" smtClean="0">
                <a:solidFill>
                  <a:srgbClr val="3F3F3F"/>
                </a:solidFill>
                <a:latin typeface="Century Gothic"/>
                <a:ea typeface="Century Gothic"/>
                <a:cs typeface="Century Gothic"/>
                <a:sym typeface="Century Gothic"/>
              </a:rPr>
              <a:t>whether a </a:t>
            </a:r>
            <a:r>
              <a:rPr lang="en-US" sz="1800" b="0" i="0" u="none" strike="noStrike" cap="none" dirty="0">
                <a:solidFill>
                  <a:srgbClr val="3F3F3F"/>
                </a:solidFill>
                <a:latin typeface="Century Gothic"/>
                <a:ea typeface="Century Gothic"/>
                <a:cs typeface="Century Gothic"/>
                <a:sym typeface="Century Gothic"/>
              </a:rPr>
              <a:t>consumer disputed (“yes” or “no”) for a given response from the company, based on predictors mentioned below.</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dirty="0">
                <a:solidFill>
                  <a:srgbClr val="3F3F3F"/>
                </a:solidFill>
                <a:latin typeface="Century Gothic"/>
                <a:ea typeface="Century Gothic"/>
                <a:cs typeface="Century Gothic"/>
                <a:sym typeface="Century Gothic"/>
              </a:rPr>
              <a:t>Handling Missing Values</a:t>
            </a:r>
          </a:p>
          <a:p>
            <a:pPr marR="0" lvl="1" algn="l" rtl="0">
              <a:spcBef>
                <a:spcPts val="1000"/>
              </a:spcBef>
              <a:spcAft>
                <a:spcPts val="0"/>
              </a:spcAft>
            </a:pPr>
            <a:r>
              <a:rPr lang="en-US" dirty="0"/>
              <a:t>Using </a:t>
            </a:r>
            <a:r>
              <a:rPr lang="en-US" dirty="0" smtClean="0"/>
              <a:t>zip code </a:t>
            </a:r>
            <a:r>
              <a:rPr lang="en-US" dirty="0"/>
              <a:t>identified missing states</a:t>
            </a:r>
          </a:p>
          <a:p>
            <a:pPr marR="0" lvl="1" algn="l" rtl="0">
              <a:spcBef>
                <a:spcPts val="1000"/>
              </a:spcBef>
              <a:spcAft>
                <a:spcPts val="0"/>
              </a:spcAft>
            </a:pPr>
            <a:r>
              <a:rPr lang="en-US" dirty="0"/>
              <a:t>Sub-product missing values with “NOT PROVIDED”</a:t>
            </a:r>
          </a:p>
          <a:p>
            <a:pPr marR="0" lvl="1" algn="l" rtl="0">
              <a:spcBef>
                <a:spcPts val="1000"/>
              </a:spcBef>
              <a:spcAft>
                <a:spcPts val="0"/>
              </a:spcAft>
            </a:pPr>
            <a:r>
              <a:rPr lang="en-US" dirty="0"/>
              <a:t>Similarly, other attributes as well</a:t>
            </a:r>
          </a:p>
          <a:p>
            <a:pPr marR="0" lvl="1" algn="l" rtl="0">
              <a:spcBef>
                <a:spcPts val="1000"/>
              </a:spcBef>
              <a:spcAft>
                <a:spcPts val="0"/>
              </a:spcAft>
            </a:pPr>
            <a:r>
              <a:rPr lang="en-US" dirty="0"/>
              <a:t>Consumer who provided consent only have complaint narrative, so for other, missing values and withdrawn, replaced with “consent not provided”.</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dirty="0">
                <a:solidFill>
                  <a:srgbClr val="3F3F3F"/>
                </a:solidFill>
                <a:latin typeface="Century Gothic"/>
                <a:ea typeface="Century Gothic"/>
                <a:cs typeface="Century Gothic"/>
                <a:sym typeface="Century Gothic"/>
              </a:rPr>
              <a:t>Performed Chi Square test for </a:t>
            </a:r>
            <a:r>
              <a:rPr lang="en-US" dirty="0"/>
              <a:t>determining the dependency between variables</a:t>
            </a:r>
            <a:r>
              <a:rPr lang="en-US" sz="1800" b="0" i="0" u="none" strike="noStrike" cap="none" dirty="0">
                <a:solidFill>
                  <a:srgbClr val="3F3F3F"/>
                </a:solidFill>
                <a:latin typeface="Century Gothic"/>
                <a:ea typeface="Century Gothic"/>
                <a:cs typeface="Century Gothic"/>
                <a:sym typeface="Century Gothic"/>
              </a:rPr>
              <a:t>.</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dirty="0">
                <a:solidFill>
                  <a:srgbClr val="3F3F3F"/>
                </a:solidFill>
                <a:latin typeface="Century Gothic"/>
                <a:ea typeface="Century Gothic"/>
                <a:cs typeface="Century Gothic"/>
                <a:sym typeface="Century Gothic"/>
              </a:rPr>
              <a:t>Test Data and Train Data : The data is divided randomly into 80% as train data and 20% test data.</a:t>
            </a:r>
            <a:br>
              <a:rPr lang="en-US" sz="1800" b="0" i="0" u="none" strike="noStrike" cap="none" dirty="0">
                <a:solidFill>
                  <a:srgbClr val="3F3F3F"/>
                </a:solidFill>
                <a:latin typeface="Century Gothic"/>
                <a:ea typeface="Century Gothic"/>
                <a:cs typeface="Century Gothic"/>
                <a:sym typeface="Century Gothic"/>
              </a:rPr>
            </a:br>
            <a:endParaRPr lang="en-US" sz="1800" b="0" i="0" u="none" strike="noStrike" cap="none" dirty="0">
              <a:solidFill>
                <a:srgbClr val="3F3F3F"/>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Feature Selection and Engineering</a:t>
            </a:r>
          </a:p>
        </p:txBody>
      </p:sp>
      <p:sp>
        <p:nvSpPr>
          <p:cNvPr id="264" name="Shape 264"/>
          <p:cNvSpPr txBox="1">
            <a:spLocks noGrp="1"/>
          </p:cNvSpPr>
          <p:nvPr>
            <p:ph type="body" idx="1"/>
          </p:nvPr>
        </p:nvSpPr>
        <p:spPr>
          <a:xfrm>
            <a:off x="2402411" y="1466475"/>
            <a:ext cx="8915400" cy="3777600"/>
          </a:xfrm>
          <a:prstGeom prst="rect">
            <a:avLst/>
          </a:prstGeom>
        </p:spPr>
        <p:txBody>
          <a:bodyPr lIns="91425" tIns="91425" rIns="91425" bIns="91425" anchor="t" anchorCtr="0">
            <a:noAutofit/>
          </a:bodyPr>
          <a:lstStyle/>
          <a:p>
            <a:pPr lvl="0">
              <a:spcBef>
                <a:spcPts val="0"/>
              </a:spcBef>
            </a:pPr>
            <a:r>
              <a:rPr lang="en-US" dirty="0"/>
              <a:t>The categorical features are converted into numerical data based on levels</a:t>
            </a:r>
          </a:p>
          <a:p>
            <a:pPr lvl="0">
              <a:spcBef>
                <a:spcPts val="0"/>
              </a:spcBef>
            </a:pPr>
            <a:r>
              <a:rPr lang="en-US" dirty="0"/>
              <a:t>All variables are then converted into </a:t>
            </a:r>
            <a:r>
              <a:rPr lang="en-US" dirty="0" smtClean="0"/>
              <a:t>Boolean values </a:t>
            </a:r>
            <a:r>
              <a:rPr lang="en-US" dirty="0"/>
              <a:t>based on values</a:t>
            </a:r>
          </a:p>
          <a:p>
            <a:pPr lvl="0">
              <a:spcBef>
                <a:spcPts val="0"/>
              </a:spcBef>
            </a:pPr>
            <a:r>
              <a:rPr lang="en-US" dirty="0"/>
              <a:t>Standardization using Scalar in order to maintain the mean and variation.</a:t>
            </a:r>
          </a:p>
          <a:p>
            <a:pPr marL="0" lvl="0" indent="0">
              <a:spcBef>
                <a:spcPts val="0"/>
              </a:spcBef>
              <a:buNone/>
            </a:pPr>
            <a:endParaRPr dirty="0"/>
          </a:p>
        </p:txBody>
      </p:sp>
      <p:pic>
        <p:nvPicPr>
          <p:cNvPr id="265" name="Shape 265" descr="Screen Shot 2016-11-29 at 5.57.04 PM.png"/>
          <p:cNvPicPr preferRelativeResize="0"/>
          <p:nvPr/>
        </p:nvPicPr>
        <p:blipFill>
          <a:blip r:embed="rId3">
            <a:alphaModFix/>
          </a:blip>
          <a:stretch>
            <a:fillRect/>
          </a:stretch>
        </p:blipFill>
        <p:spPr>
          <a:xfrm>
            <a:off x="2402399" y="3140100"/>
            <a:ext cx="8843899" cy="3642474"/>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1" name="Shape 271"/>
          <p:cNvPicPr preferRelativeResize="0">
            <a:picLocks noGrp="1"/>
          </p:cNvPicPr>
          <p:nvPr>
            <p:ph type="body" idx="1"/>
          </p:nvPr>
        </p:nvPicPr>
        <p:blipFill rotWithShape="1">
          <a:blip r:embed="rId3">
            <a:alphaModFix/>
          </a:blip>
          <a:srcRect/>
          <a:stretch/>
        </p:blipFill>
        <p:spPr>
          <a:xfrm>
            <a:off x="555906" y="1759909"/>
            <a:ext cx="11080200" cy="3734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279" name="Shape 279"/>
          <p:cNvPicPr preferRelativeResize="0"/>
          <p:nvPr/>
        </p:nvPicPr>
        <p:blipFill rotWithShape="1">
          <a:blip r:embed="rId3">
            <a:alphaModFix/>
          </a:blip>
          <a:srcRect/>
          <a:stretch/>
        </p:blipFill>
        <p:spPr>
          <a:xfrm>
            <a:off x="2055224" y="809897"/>
            <a:ext cx="9065622" cy="541673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Tuning Aspects</a:t>
            </a:r>
          </a:p>
        </p:txBody>
      </p:sp>
      <p:sp>
        <p:nvSpPr>
          <p:cNvPr id="286" name="Shape 286"/>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marL="457200" lvl="0" indent="-228600" rtl="0">
              <a:spcBef>
                <a:spcPts val="0"/>
              </a:spcBef>
            </a:pPr>
            <a:r>
              <a:rPr lang="en-US"/>
              <a:t>New features were created from existing features which apparently proved to be helpful and important</a:t>
            </a:r>
          </a:p>
          <a:p>
            <a:pPr marL="914400" lvl="1" indent="-228600" rtl="0">
              <a:spcBef>
                <a:spcPts val="0"/>
              </a:spcBef>
            </a:pPr>
            <a:r>
              <a:rPr lang="en-US"/>
              <a:t>Process Time</a:t>
            </a:r>
          </a:p>
          <a:p>
            <a:pPr marL="914400" lvl="1" indent="-228600" rtl="0">
              <a:spcBef>
                <a:spcPts val="0"/>
              </a:spcBef>
            </a:pPr>
            <a:r>
              <a:rPr lang="en-US"/>
              <a:t>Company Complaint Counts</a:t>
            </a:r>
          </a:p>
          <a:p>
            <a:pPr marL="914400" lvl="1" indent="-228600" rtl="0">
              <a:spcBef>
                <a:spcPts val="0"/>
              </a:spcBef>
            </a:pPr>
            <a:r>
              <a:rPr lang="en-US"/>
              <a:t>Breakdown of Received  date</a:t>
            </a:r>
          </a:p>
          <a:p>
            <a:pPr marL="457200" lvl="0" indent="-228600" rtl="0">
              <a:spcBef>
                <a:spcPts val="0"/>
              </a:spcBef>
            </a:pPr>
            <a:r>
              <a:rPr lang="en-US"/>
              <a:t>Main focus is to identify complaints which would be disputed by consumer</a:t>
            </a:r>
          </a:p>
          <a:p>
            <a:pPr marL="457200" lvl="0" indent="-228600" rtl="0">
              <a:spcBef>
                <a:spcPts val="0"/>
              </a:spcBef>
            </a:pPr>
            <a:r>
              <a:rPr lang="en-US"/>
              <a:t>Applied text analytics heuristics like stop word removal and stemming</a:t>
            </a:r>
          </a:p>
          <a:p>
            <a:pPr marL="914400" lvl="1" indent="-228600" rtl="0">
              <a:spcBef>
                <a:spcPts val="0"/>
              </a:spcBef>
            </a:pPr>
            <a:r>
              <a:rPr lang="en-US"/>
              <a:t>For example removed personal information “XXX” in this format as it was occurring in each complaint.</a:t>
            </a:r>
          </a:p>
          <a:p>
            <a:pPr marL="0" lvl="0" indent="0" rtl="0">
              <a:spcBef>
                <a:spcPts val="0"/>
              </a:spcBef>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Feature Importance</a:t>
            </a:r>
          </a:p>
        </p:txBody>
      </p:sp>
      <p:pic>
        <p:nvPicPr>
          <p:cNvPr id="292" name="Shape 292" descr="https://lh5.googleusercontent.com/tzRfxeOaIKCHeQ5pohHxa0TY472mtRevIKvtfzD6PrOeA9UZ6b97kTELbzFlDyRnPJe3dxBRRtvT3OwhlBgrQO20fiA79MNI2DUtQuWeEyHEFD9G3OVhu1ZES10hryxKcrUF8moa"/>
          <p:cNvPicPr preferRelativeResize="0">
            <a:picLocks noGrp="1"/>
          </p:cNvPicPr>
          <p:nvPr>
            <p:ph type="body" idx="1"/>
          </p:nvPr>
        </p:nvPicPr>
        <p:blipFill rotWithShape="1">
          <a:blip r:embed="rId3">
            <a:alphaModFix/>
          </a:blip>
          <a:srcRect/>
          <a:stretch/>
        </p:blipFill>
        <p:spPr>
          <a:xfrm>
            <a:off x="1013218" y="2090701"/>
            <a:ext cx="5029200" cy="2676600"/>
          </a:xfrm>
          <a:prstGeom prst="rect">
            <a:avLst/>
          </a:prstGeom>
          <a:noFill/>
          <a:ln>
            <a:noFill/>
          </a:ln>
        </p:spPr>
      </p:pic>
      <p:pic>
        <p:nvPicPr>
          <p:cNvPr id="293" name="Shape 293" descr="https://lh5.googleusercontent.com/9qUHa3gqzw_0sCAZwXqkzPREW7RiTnzaG8vrTLQR1tL4Tfe_tIcHlWIpPmaRoJNKtsdD3nPaGU04wE9gdEmkd3eXXOm_-iAMUYiOuC0w8PyQgoTG83Jb2CV10F5oChBf_t-vbnmJ"/>
          <p:cNvPicPr preferRelativeResize="0"/>
          <p:nvPr/>
        </p:nvPicPr>
        <p:blipFill rotWithShape="1">
          <a:blip r:embed="rId4">
            <a:alphaModFix/>
          </a:blip>
          <a:srcRect/>
          <a:stretch/>
        </p:blipFill>
        <p:spPr>
          <a:xfrm>
            <a:off x="5983713" y="2081252"/>
            <a:ext cx="5943600" cy="2695500"/>
          </a:xfrm>
          <a:prstGeom prst="rect">
            <a:avLst/>
          </a:prstGeom>
          <a:noFill/>
          <a:ln>
            <a:noFill/>
          </a:ln>
        </p:spPr>
      </p:pic>
      <p:sp>
        <p:nvSpPr>
          <p:cNvPr id="294" name="Shape 294"/>
          <p:cNvSpPr txBox="1"/>
          <p:nvPr/>
        </p:nvSpPr>
        <p:spPr>
          <a:xfrm>
            <a:off x="1138250" y="5634375"/>
            <a:ext cx="8195400" cy="956100"/>
          </a:xfrm>
          <a:prstGeom prst="rect">
            <a:avLst/>
          </a:prstGeom>
          <a:noFill/>
          <a:ln>
            <a:noFill/>
          </a:ln>
        </p:spPr>
        <p:txBody>
          <a:bodyPr lIns="91425" tIns="91425" rIns="91425" bIns="91425" anchor="t" anchorCtr="0">
            <a:noAutofit/>
          </a:bodyPr>
          <a:lstStyle/>
          <a:p>
            <a:pPr lvl="0">
              <a:spcBef>
                <a:spcPts val="0"/>
              </a:spcBef>
              <a:buNone/>
            </a:pPr>
            <a:r>
              <a:rPr lang="en-US"/>
              <a:t>Fig(1): Shows the Variable importance for base case Random Forest</a:t>
            </a:r>
          </a:p>
          <a:p>
            <a:pPr lvl="0">
              <a:spcBef>
                <a:spcPts val="0"/>
              </a:spcBef>
              <a:buNone/>
            </a:pPr>
            <a:r>
              <a:rPr lang="en-US"/>
              <a:t>Fig(2): Shows the Variable importance of Random Forest after feature engineering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2592924"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Contents</a:t>
            </a:r>
          </a:p>
        </p:txBody>
      </p:sp>
      <p:sp>
        <p:nvSpPr>
          <p:cNvPr id="176" name="Shape 176"/>
          <p:cNvSpPr txBox="1">
            <a:spLocks noGrp="1"/>
          </p:cNvSpPr>
          <p:nvPr>
            <p:ph type="body" idx="1"/>
          </p:nvPr>
        </p:nvSpPr>
        <p:spPr>
          <a:xfrm>
            <a:off x="2589210" y="2133600"/>
            <a:ext cx="7660257" cy="3777622"/>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97941"/>
              <a:buFont typeface="Noto Sans Symbols"/>
              <a:buChar char="•"/>
            </a:pPr>
            <a:r>
              <a:rPr lang="en-US" sz="1665" b="0" i="0" u="none" strike="noStrike" cap="none" dirty="0">
                <a:solidFill>
                  <a:srgbClr val="3F3F3F"/>
                </a:solidFill>
                <a:latin typeface="Century Gothic"/>
                <a:ea typeface="Century Gothic"/>
                <a:cs typeface="Century Gothic"/>
                <a:sym typeface="Century Gothic"/>
              </a:rPr>
              <a:t>Background	</a:t>
            </a:r>
          </a:p>
          <a:p>
            <a:pPr marL="342900" marR="0" lvl="0" indent="-342900" algn="l" rtl="0">
              <a:lnSpc>
                <a:spcPct val="90000"/>
              </a:lnSpc>
              <a:spcBef>
                <a:spcPts val="1000"/>
              </a:spcBef>
              <a:spcAft>
                <a:spcPts val="0"/>
              </a:spcAft>
              <a:buClr>
                <a:schemeClr val="accent1"/>
              </a:buClr>
              <a:buSzPct val="97941"/>
              <a:buFont typeface="Noto Sans Symbols"/>
              <a:buChar char="•"/>
            </a:pPr>
            <a:r>
              <a:rPr lang="en-US" sz="1665" b="0" i="0" u="none" strike="noStrike" cap="none" dirty="0">
                <a:solidFill>
                  <a:srgbClr val="3F3F3F"/>
                </a:solidFill>
                <a:latin typeface="Century Gothic"/>
                <a:ea typeface="Century Gothic"/>
                <a:cs typeface="Century Gothic"/>
                <a:sym typeface="Century Gothic"/>
              </a:rPr>
              <a:t>Introduction </a:t>
            </a:r>
          </a:p>
          <a:p>
            <a:pPr marL="342900" marR="0" lvl="0" indent="-342900" algn="l" rtl="0">
              <a:lnSpc>
                <a:spcPct val="90000"/>
              </a:lnSpc>
              <a:spcBef>
                <a:spcPts val="1000"/>
              </a:spcBef>
              <a:spcAft>
                <a:spcPts val="0"/>
              </a:spcAft>
              <a:buClr>
                <a:schemeClr val="accent1"/>
              </a:buClr>
              <a:buSzPct val="97941"/>
              <a:buFont typeface="Noto Sans Symbols"/>
              <a:buChar char="•"/>
            </a:pPr>
            <a:r>
              <a:rPr lang="en-US" sz="1665" b="0" i="0" u="none" strike="noStrike" cap="none" dirty="0">
                <a:solidFill>
                  <a:srgbClr val="3F3F3F"/>
                </a:solidFill>
                <a:latin typeface="Century Gothic"/>
                <a:ea typeface="Century Gothic"/>
                <a:cs typeface="Century Gothic"/>
                <a:sym typeface="Century Gothic"/>
              </a:rPr>
              <a:t>Motivation</a:t>
            </a:r>
          </a:p>
          <a:p>
            <a:pPr marL="342900" marR="0" lvl="0" indent="-342900" algn="l" rtl="0">
              <a:lnSpc>
                <a:spcPct val="90000"/>
              </a:lnSpc>
              <a:spcBef>
                <a:spcPts val="1000"/>
              </a:spcBef>
              <a:spcAft>
                <a:spcPts val="0"/>
              </a:spcAft>
              <a:buClr>
                <a:schemeClr val="accent1"/>
              </a:buClr>
              <a:buSzPct val="97941"/>
              <a:buFont typeface="Noto Sans Symbols"/>
              <a:buChar char="•"/>
            </a:pPr>
            <a:r>
              <a:rPr lang="en-US" sz="1665" b="0" i="0" u="none" strike="noStrike" cap="none" dirty="0">
                <a:solidFill>
                  <a:srgbClr val="3F3F3F"/>
                </a:solidFill>
                <a:latin typeface="Century Gothic"/>
                <a:ea typeface="Century Gothic"/>
                <a:cs typeface="Century Gothic"/>
                <a:sym typeface="Century Gothic"/>
              </a:rPr>
              <a:t>Problem Definition </a:t>
            </a:r>
          </a:p>
          <a:p>
            <a:pPr marL="342900" marR="0" lvl="0" indent="-342900" algn="l" rtl="0">
              <a:lnSpc>
                <a:spcPct val="90000"/>
              </a:lnSpc>
              <a:spcBef>
                <a:spcPts val="1000"/>
              </a:spcBef>
              <a:spcAft>
                <a:spcPts val="0"/>
              </a:spcAft>
              <a:buClr>
                <a:schemeClr val="accent1"/>
              </a:buClr>
              <a:buSzPct val="97941"/>
              <a:buFont typeface="Noto Sans Symbols"/>
              <a:buChar char="•"/>
            </a:pPr>
            <a:r>
              <a:rPr lang="en-US" sz="1665" b="0" i="0" u="none" strike="noStrike" cap="none" dirty="0" smtClean="0">
                <a:solidFill>
                  <a:srgbClr val="3F3F3F"/>
                </a:solidFill>
                <a:latin typeface="Century Gothic"/>
                <a:ea typeface="Century Gothic"/>
                <a:cs typeface="Century Gothic"/>
                <a:sym typeface="Century Gothic"/>
              </a:rPr>
              <a:t>Exploratory Data Analysis</a:t>
            </a:r>
            <a:endParaRPr lang="en-US" sz="1665" b="0" i="0" u="none" strike="noStrike" cap="none" dirty="0">
              <a:solidFill>
                <a:srgbClr val="3F3F3F"/>
              </a:solidFill>
              <a:latin typeface="Century Gothic"/>
              <a:ea typeface="Century Gothic"/>
              <a:cs typeface="Century Gothic"/>
              <a:sym typeface="Century Gothic"/>
            </a:endParaRPr>
          </a:p>
          <a:p>
            <a:pPr marL="342900" marR="0" lvl="0" indent="-342900" algn="l" rtl="0">
              <a:lnSpc>
                <a:spcPct val="90000"/>
              </a:lnSpc>
              <a:spcBef>
                <a:spcPts val="1000"/>
              </a:spcBef>
              <a:spcAft>
                <a:spcPts val="0"/>
              </a:spcAft>
              <a:buClr>
                <a:schemeClr val="accent1"/>
              </a:buClr>
              <a:buSzPct val="97941"/>
              <a:buFont typeface="Noto Sans Symbols"/>
              <a:buChar char="•"/>
            </a:pPr>
            <a:r>
              <a:rPr lang="en-US" sz="1665" b="0" i="0" u="none" strike="noStrike" cap="none" dirty="0" smtClean="0">
                <a:solidFill>
                  <a:srgbClr val="3F3F3F"/>
                </a:solidFill>
                <a:latin typeface="Century Gothic"/>
                <a:ea typeface="Century Gothic"/>
                <a:cs typeface="Century Gothic"/>
                <a:sym typeface="Century Gothic"/>
              </a:rPr>
              <a:t>Approach and Resolution</a:t>
            </a:r>
            <a:endParaRPr lang="en-US" sz="1665" b="0" i="0" u="none" strike="noStrike" cap="none" dirty="0">
              <a:solidFill>
                <a:srgbClr val="3F3F3F"/>
              </a:solidFill>
              <a:latin typeface="Century Gothic"/>
              <a:ea typeface="Century Gothic"/>
              <a:cs typeface="Century Gothic"/>
              <a:sym typeface="Century Gothic"/>
            </a:endParaRPr>
          </a:p>
          <a:p>
            <a:pPr marL="342900" marR="0" lvl="0" indent="-342900" algn="l" rtl="0">
              <a:lnSpc>
                <a:spcPct val="90000"/>
              </a:lnSpc>
              <a:spcBef>
                <a:spcPts val="1000"/>
              </a:spcBef>
              <a:spcAft>
                <a:spcPts val="0"/>
              </a:spcAft>
              <a:buClr>
                <a:schemeClr val="accent1"/>
              </a:buClr>
              <a:buSzPct val="97941"/>
              <a:buFont typeface="Noto Sans Symbols"/>
              <a:buChar char="•"/>
            </a:pPr>
            <a:r>
              <a:rPr lang="en-US" sz="1665" b="0" i="0" u="none" strike="noStrike" cap="none" dirty="0">
                <a:solidFill>
                  <a:srgbClr val="3F3F3F"/>
                </a:solidFill>
                <a:latin typeface="Century Gothic"/>
                <a:ea typeface="Century Gothic"/>
                <a:cs typeface="Century Gothic"/>
                <a:sym typeface="Century Gothic"/>
              </a:rPr>
              <a:t>Validation </a:t>
            </a:r>
          </a:p>
          <a:p>
            <a:pPr marL="342900" marR="0" lvl="0" indent="-342900" algn="l" rtl="0">
              <a:lnSpc>
                <a:spcPct val="90000"/>
              </a:lnSpc>
              <a:spcBef>
                <a:spcPts val="1000"/>
              </a:spcBef>
              <a:spcAft>
                <a:spcPts val="0"/>
              </a:spcAft>
              <a:buClr>
                <a:schemeClr val="accent1"/>
              </a:buClr>
              <a:buSzPct val="97941"/>
              <a:buFont typeface="Noto Sans Symbols"/>
              <a:buChar char="•"/>
            </a:pPr>
            <a:r>
              <a:rPr lang="en-US" sz="1665" b="0" i="0" u="none" strike="noStrike" cap="none" dirty="0">
                <a:solidFill>
                  <a:srgbClr val="3F3F3F"/>
                </a:solidFill>
                <a:latin typeface="Century Gothic"/>
                <a:ea typeface="Century Gothic"/>
                <a:cs typeface="Century Gothic"/>
                <a:sym typeface="Century Gothic"/>
              </a:rPr>
              <a:t>Conclusions </a:t>
            </a:r>
          </a:p>
          <a:p>
            <a:pPr marL="342900" marR="0" lvl="0" indent="-342900" algn="l" rtl="0">
              <a:lnSpc>
                <a:spcPct val="90000"/>
              </a:lnSpc>
              <a:spcBef>
                <a:spcPts val="1000"/>
              </a:spcBef>
              <a:spcAft>
                <a:spcPts val="0"/>
              </a:spcAft>
              <a:buClr>
                <a:schemeClr val="accent1"/>
              </a:buClr>
              <a:buSzPct val="97941"/>
              <a:buFont typeface="Noto Sans Symbols"/>
              <a:buChar char="•"/>
            </a:pPr>
            <a:r>
              <a:rPr lang="en-US" sz="1665" b="0" i="0" u="none" strike="noStrike" cap="none" dirty="0">
                <a:solidFill>
                  <a:srgbClr val="3F3F3F"/>
                </a:solidFill>
                <a:latin typeface="Century Gothic"/>
                <a:ea typeface="Century Gothic"/>
                <a:cs typeface="Century Gothic"/>
                <a:sym typeface="Century Gothic"/>
              </a:rPr>
              <a:t>Future Work</a:t>
            </a:r>
          </a:p>
          <a:p>
            <a:pPr marL="342900" marR="0" lvl="0" indent="-342900" algn="l" rtl="0">
              <a:lnSpc>
                <a:spcPct val="90000"/>
              </a:lnSpc>
              <a:spcBef>
                <a:spcPts val="1000"/>
              </a:spcBef>
              <a:spcAft>
                <a:spcPts val="0"/>
              </a:spcAft>
              <a:buClr>
                <a:schemeClr val="accent1"/>
              </a:buClr>
              <a:buSzPct val="97941"/>
              <a:buFont typeface="Noto Sans Symbols"/>
              <a:buNone/>
            </a:pPr>
            <a:endParaRPr sz="1665" b="0" i="0" u="none" strike="noStrike" cap="none" dirty="0">
              <a:solidFill>
                <a:srgbClr val="3F3F3F"/>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2873100" y="2985735"/>
            <a:ext cx="8911800" cy="128099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Model</a:t>
            </a:r>
            <a:r>
              <a:rPr lang="en-US"/>
              <a:t> Application</a:t>
            </a:r>
            <a:r>
              <a:rPr lang="en-US" sz="3600" b="0" i="0" u="none" strike="noStrike" cap="none">
                <a:solidFill>
                  <a:srgbClr val="262626"/>
                </a:solidFill>
                <a:latin typeface="Century Gothic"/>
                <a:ea typeface="Century Gothic"/>
                <a:cs typeface="Century Gothic"/>
                <a:sym typeface="Century Gothic"/>
              </a:rPr>
              <a:t>(Non-Text Features)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lvl="0">
              <a:buSzPct val="25000"/>
            </a:pPr>
            <a:r>
              <a:rPr lang="en-US" dirty="0"/>
              <a:t>Results</a:t>
            </a:r>
            <a:endParaRPr sz="3600" b="0" i="0" u="none" strike="noStrike" cap="none" dirty="0">
              <a:solidFill>
                <a:srgbClr val="262626"/>
              </a:solidFill>
              <a:latin typeface="Century Gothic"/>
              <a:ea typeface="Century Gothic"/>
              <a:cs typeface="Century Gothic"/>
              <a:sym typeface="Century Gothic"/>
            </a:endParaRPr>
          </a:p>
        </p:txBody>
      </p:sp>
      <p:sp>
        <p:nvSpPr>
          <p:cNvPr id="313" name="Shape 313"/>
          <p:cNvSpPr txBox="1">
            <a:spLocks noGrp="1"/>
          </p:cNvSpPr>
          <p:nvPr>
            <p:ph type="body" idx="1"/>
          </p:nvPr>
        </p:nvSpPr>
        <p:spPr>
          <a:xfrm>
            <a:off x="2589211" y="2133600"/>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The logistic regression is giving best results in terms of classifying most number of complaints for which consumer are likely to dispute. </a:t>
            </a:r>
          </a:p>
          <a:p>
            <a:pPr marL="0" marR="0" lvl="0" indent="0" algn="l" rtl="0">
              <a:spcBef>
                <a:spcPts val="1000"/>
              </a:spcBef>
              <a:spcAft>
                <a:spcPts val="0"/>
              </a:spcAft>
              <a:buClr>
                <a:schemeClr val="accent1"/>
              </a:buClr>
              <a:buSzPct val="250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graphicFrame>
        <p:nvGraphicFramePr>
          <p:cNvPr id="314" name="Shape 314"/>
          <p:cNvGraphicFramePr/>
          <p:nvPr>
            <p:extLst>
              <p:ext uri="{D42A27DB-BD31-4B8C-83A1-F6EECF244321}">
                <p14:modId xmlns:p14="http://schemas.microsoft.com/office/powerpoint/2010/main" val="2598442869"/>
              </p:ext>
            </p:extLst>
          </p:nvPr>
        </p:nvGraphicFramePr>
        <p:xfrm>
          <a:off x="3069767" y="2957802"/>
          <a:ext cx="7427200" cy="3506575"/>
        </p:xfrm>
        <a:graphic>
          <a:graphicData uri="http://schemas.openxmlformats.org/drawingml/2006/table">
            <a:tbl>
              <a:tblPr>
                <a:noFill/>
                <a:tableStyleId>{44112D2D-E7EF-4795-88A4-D6496733B259}</a:tableStyleId>
              </a:tblPr>
              <a:tblGrid>
                <a:gridCol w="1214050"/>
                <a:gridCol w="2071050"/>
                <a:gridCol w="2071050"/>
                <a:gridCol w="2071050"/>
              </a:tblGrid>
              <a:tr h="426000">
                <a:tc>
                  <a:txBody>
                    <a:bodyPr/>
                    <a:lstStyle/>
                    <a:p>
                      <a:pPr marL="0" marR="0" lvl="0" indent="0" algn="l" rtl="0">
                        <a:spcBef>
                          <a:spcPts val="0"/>
                        </a:spcBef>
                        <a:spcAft>
                          <a:spcPts val="0"/>
                        </a:spcAft>
                        <a:buSzPct val="25000"/>
                        <a:buNone/>
                      </a:pPr>
                      <a:r>
                        <a:rPr lang="en-US" sz="1500" u="none" strike="noStrike" cap="none" dirty="0"/>
                        <a:t/>
                      </a:r>
                      <a:br>
                        <a:rPr lang="en-US" sz="1500" u="none" strike="noStrike" cap="none" dirty="0"/>
                      </a:br>
                      <a:endParaRPr lang="en-US" sz="1500" u="none" strike="noStrike" cap="none" dirty="0"/>
                    </a:p>
                  </a:txBody>
                  <a:tcPr marL="64775" marR="64775" marT="38850" marB="388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spcBef>
                          <a:spcPts val="0"/>
                        </a:spcBef>
                        <a:spcAft>
                          <a:spcPts val="0"/>
                        </a:spcAft>
                        <a:buSzPct val="25000"/>
                        <a:buNone/>
                      </a:pPr>
                      <a:r>
                        <a:rPr lang="en-US" sz="1500">
                          <a:latin typeface="Calibri"/>
                          <a:ea typeface="Calibri"/>
                          <a:cs typeface="Calibri"/>
                          <a:sym typeface="Calibri"/>
                        </a:rPr>
                        <a:t>Test Accuracy(No tuning)</a:t>
                      </a:r>
                    </a:p>
                  </a:txBody>
                  <a:tcPr marL="64775" marR="64775" marT="38850" marB="388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spcBef>
                          <a:spcPts val="0"/>
                        </a:spcBef>
                        <a:spcAft>
                          <a:spcPts val="0"/>
                        </a:spcAft>
                        <a:buSzPct val="25000"/>
                        <a:buNone/>
                      </a:pPr>
                      <a:r>
                        <a:rPr lang="en-US" sz="1500">
                          <a:latin typeface="Calibri"/>
                          <a:ea typeface="Calibri"/>
                          <a:cs typeface="Calibri"/>
                          <a:sym typeface="Calibri"/>
                        </a:rPr>
                        <a:t>Test Accuracy(With New features)</a:t>
                      </a:r>
                    </a:p>
                  </a:txBody>
                  <a:tcPr marL="64775" marR="64775" marT="38850" marB="388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spcBef>
                          <a:spcPts val="0"/>
                        </a:spcBef>
                        <a:spcAft>
                          <a:spcPts val="0"/>
                        </a:spcAft>
                        <a:buSzPct val="25000"/>
                        <a:buNone/>
                      </a:pPr>
                      <a:r>
                        <a:rPr lang="en-US" sz="1500" b="0" i="0" u="none" strike="noStrike" cap="none">
                          <a:solidFill>
                            <a:srgbClr val="000000"/>
                          </a:solidFill>
                          <a:latin typeface="Calibri"/>
                          <a:ea typeface="Calibri"/>
                          <a:cs typeface="Calibri"/>
                          <a:sym typeface="Calibri"/>
                        </a:rPr>
                        <a:t>Recall score (test)</a:t>
                      </a:r>
                    </a:p>
                  </a:txBody>
                  <a:tcPr marL="64775" marR="64775" marT="38850" marB="388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190500">
                <a:tc>
                  <a:txBody>
                    <a:bodyPr/>
                    <a:lstStyle/>
                    <a:p>
                      <a:pPr marL="0" marR="0" lvl="0" indent="0" algn="l" rtl="0">
                        <a:spcBef>
                          <a:spcPts val="0"/>
                        </a:spcBef>
                        <a:spcAft>
                          <a:spcPts val="0"/>
                        </a:spcAft>
                        <a:buSzPct val="25000"/>
                        <a:buNone/>
                      </a:pPr>
                      <a:r>
                        <a:rPr lang="en-US" sz="1500" b="0" i="0" u="none" strike="noStrike" cap="none">
                          <a:solidFill>
                            <a:srgbClr val="000000"/>
                          </a:solidFill>
                          <a:latin typeface="Calibri"/>
                          <a:ea typeface="Calibri"/>
                          <a:cs typeface="Calibri"/>
                          <a:sym typeface="Calibri"/>
                        </a:rPr>
                        <a:t>Logistic Regression</a:t>
                      </a:r>
                    </a:p>
                  </a:txBody>
                  <a:tcPr marL="64775" marR="64775" marT="38850" marB="388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spcBef>
                          <a:spcPts val="0"/>
                        </a:spcBef>
                        <a:spcAft>
                          <a:spcPts val="0"/>
                        </a:spcAft>
                        <a:buSzPct val="25000"/>
                        <a:buNone/>
                      </a:pPr>
                      <a:r>
                        <a:rPr lang="en-US" sz="1500">
                          <a:latin typeface="Courier New"/>
                          <a:ea typeface="Courier New"/>
                          <a:cs typeface="Courier New"/>
                          <a:sym typeface="Courier New"/>
                        </a:rPr>
                        <a:t>51.53%</a:t>
                      </a:r>
                    </a:p>
                  </a:txBody>
                  <a:tcPr marL="64775" marR="64775" marT="38850" marB="388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spcBef>
                          <a:spcPts val="0"/>
                        </a:spcBef>
                        <a:spcAft>
                          <a:spcPts val="0"/>
                        </a:spcAft>
                        <a:buSzPct val="25000"/>
                        <a:buNone/>
                      </a:pPr>
                      <a:r>
                        <a:rPr lang="en-US" sz="1500">
                          <a:latin typeface="Courier New"/>
                          <a:ea typeface="Courier New"/>
                          <a:cs typeface="Courier New"/>
                          <a:sym typeface="Courier New"/>
                        </a:rPr>
                        <a:t>53.54%</a:t>
                      </a:r>
                    </a:p>
                  </a:txBody>
                  <a:tcPr marL="64775" marR="64775" marT="38850" marB="388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spcBef>
                          <a:spcPts val="0"/>
                        </a:spcBef>
                        <a:spcAft>
                          <a:spcPts val="0"/>
                        </a:spcAft>
                        <a:buSzPct val="25000"/>
                        <a:buNone/>
                      </a:pPr>
                      <a:r>
                        <a:rPr lang="en-US" sz="1500">
                          <a:latin typeface="Courier New"/>
                          <a:ea typeface="Courier New"/>
                          <a:cs typeface="Courier New"/>
                          <a:sym typeface="Courier New"/>
                        </a:rPr>
                        <a:t>50 to 57.7%</a:t>
                      </a:r>
                    </a:p>
                  </a:txBody>
                  <a:tcPr marL="64775" marR="64775" marT="38850" marB="388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790075">
                <a:tc>
                  <a:txBody>
                    <a:bodyPr/>
                    <a:lstStyle/>
                    <a:p>
                      <a:pPr marL="0" marR="0" lvl="0" indent="0" algn="l" rtl="0">
                        <a:spcBef>
                          <a:spcPts val="0"/>
                        </a:spcBef>
                        <a:spcAft>
                          <a:spcPts val="0"/>
                        </a:spcAft>
                        <a:buSzPct val="25000"/>
                        <a:buNone/>
                      </a:pPr>
                      <a:r>
                        <a:rPr lang="en-US" sz="1500" b="0" i="0" u="none" strike="noStrike" cap="none">
                          <a:solidFill>
                            <a:srgbClr val="000000"/>
                          </a:solidFill>
                          <a:latin typeface="Calibri"/>
                          <a:ea typeface="Calibri"/>
                          <a:cs typeface="Calibri"/>
                          <a:sym typeface="Calibri"/>
                        </a:rPr>
                        <a:t>Decision Tree </a:t>
                      </a:r>
                    </a:p>
                  </a:txBody>
                  <a:tcPr marL="64775" marR="64775" marT="38850" marB="388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spcBef>
                          <a:spcPts val="0"/>
                        </a:spcBef>
                        <a:spcAft>
                          <a:spcPts val="0"/>
                        </a:spcAft>
                        <a:buSzPct val="25000"/>
                        <a:buNone/>
                      </a:pPr>
                      <a:r>
                        <a:rPr lang="en-US" sz="1500">
                          <a:latin typeface="Courier New"/>
                          <a:ea typeface="Courier New"/>
                          <a:cs typeface="Courier New"/>
                          <a:sym typeface="Courier New"/>
                        </a:rPr>
                        <a:t>72.06%</a:t>
                      </a:r>
                    </a:p>
                    <a:p>
                      <a:pPr marL="0" marR="0" lvl="0" indent="0" algn="l" rtl="0">
                        <a:spcBef>
                          <a:spcPts val="0"/>
                        </a:spcBef>
                        <a:spcAft>
                          <a:spcPts val="0"/>
                        </a:spcAft>
                        <a:buSzPct val="25000"/>
                        <a:buNone/>
                      </a:pPr>
                      <a:r>
                        <a:rPr lang="en-US" sz="1500" u="none" strike="noStrike" cap="none"/>
                        <a:t/>
                      </a:r>
                      <a:br>
                        <a:rPr lang="en-US" sz="1500" u="none" strike="noStrike" cap="none"/>
                      </a:br>
                      <a:endParaRPr lang="en-US" sz="1500" u="none" strike="noStrike" cap="none"/>
                    </a:p>
                  </a:txBody>
                  <a:tcPr marL="64775" marR="64775" marT="38850" marB="388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spcBef>
                          <a:spcPts val="0"/>
                        </a:spcBef>
                        <a:spcAft>
                          <a:spcPts val="0"/>
                        </a:spcAft>
                        <a:buSzPct val="25000"/>
                        <a:buNone/>
                      </a:pPr>
                      <a:r>
                        <a:rPr lang="en-US" sz="1500">
                          <a:latin typeface="Courier New"/>
                          <a:ea typeface="Courier New"/>
                          <a:cs typeface="Courier New"/>
                          <a:sym typeface="Courier New"/>
                        </a:rPr>
                        <a:t>77.1%</a:t>
                      </a:r>
                    </a:p>
                    <a:p>
                      <a:pPr marL="0" marR="0" lvl="0" indent="0" algn="l" rtl="0">
                        <a:spcBef>
                          <a:spcPts val="0"/>
                        </a:spcBef>
                        <a:spcAft>
                          <a:spcPts val="0"/>
                        </a:spcAft>
                        <a:buSzPct val="25000"/>
                        <a:buNone/>
                      </a:pPr>
                      <a:r>
                        <a:rPr lang="en-US" sz="1500" u="none" strike="noStrike" cap="none"/>
                        <a:t/>
                      </a:r>
                      <a:br>
                        <a:rPr lang="en-US" sz="1500" u="none" strike="noStrike" cap="none"/>
                      </a:br>
                      <a:endParaRPr lang="en-US" sz="1500" u="none" strike="noStrike" cap="none"/>
                    </a:p>
                  </a:txBody>
                  <a:tcPr marL="64775" marR="64775" marT="38850" marB="388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spcBef>
                          <a:spcPts val="0"/>
                        </a:spcBef>
                        <a:spcAft>
                          <a:spcPts val="0"/>
                        </a:spcAft>
                        <a:buSzPct val="25000"/>
                        <a:buNone/>
                      </a:pPr>
                      <a:r>
                        <a:rPr lang="en-US" sz="1500">
                          <a:latin typeface="Courier New"/>
                          <a:ea typeface="Courier New"/>
                          <a:cs typeface="Courier New"/>
                          <a:sym typeface="Courier New"/>
                        </a:rPr>
                        <a:t>9% (Almost similar for both)</a:t>
                      </a:r>
                    </a:p>
                    <a:p>
                      <a:pPr marL="0" marR="0" lvl="0" indent="0" algn="l" rtl="0">
                        <a:spcBef>
                          <a:spcPts val="0"/>
                        </a:spcBef>
                        <a:spcAft>
                          <a:spcPts val="0"/>
                        </a:spcAft>
                        <a:buSzPct val="25000"/>
                        <a:buNone/>
                      </a:pPr>
                      <a:r>
                        <a:rPr lang="en-US" sz="1500" u="none" strike="noStrike" cap="none"/>
                        <a:t/>
                      </a:r>
                      <a:br>
                        <a:rPr lang="en-US" sz="1500" u="none" strike="noStrike" cap="none"/>
                      </a:br>
                      <a:endParaRPr lang="en-US" sz="1500" u="none" strike="noStrike" cap="none"/>
                    </a:p>
                  </a:txBody>
                  <a:tcPr marL="64775" marR="64775" marT="38850" marB="388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790075">
                <a:tc>
                  <a:txBody>
                    <a:bodyPr/>
                    <a:lstStyle/>
                    <a:p>
                      <a:pPr marL="0" marR="0" lvl="0" indent="0" algn="l" rtl="0">
                        <a:spcBef>
                          <a:spcPts val="0"/>
                        </a:spcBef>
                        <a:spcAft>
                          <a:spcPts val="0"/>
                        </a:spcAft>
                        <a:buSzPct val="25000"/>
                        <a:buNone/>
                      </a:pPr>
                      <a:r>
                        <a:rPr lang="en-US" sz="1500" b="0" i="0" u="none" strike="noStrike" cap="none">
                          <a:solidFill>
                            <a:srgbClr val="000000"/>
                          </a:solidFill>
                          <a:latin typeface="Calibri"/>
                          <a:ea typeface="Calibri"/>
                          <a:cs typeface="Calibri"/>
                          <a:sym typeface="Calibri"/>
                        </a:rPr>
                        <a:t>Random Forest</a:t>
                      </a:r>
                    </a:p>
                  </a:txBody>
                  <a:tcPr marL="64775" marR="64775" marT="38850" marB="388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spcBef>
                          <a:spcPts val="0"/>
                        </a:spcBef>
                        <a:spcAft>
                          <a:spcPts val="0"/>
                        </a:spcAft>
                        <a:buSzPct val="25000"/>
                        <a:buNone/>
                      </a:pPr>
                      <a:r>
                        <a:rPr lang="en-US" sz="1500" dirty="0" smtClean="0">
                          <a:latin typeface="Courier New"/>
                          <a:ea typeface="Courier New"/>
                          <a:cs typeface="Courier New"/>
                          <a:sym typeface="Courier New"/>
                        </a:rPr>
                        <a:t>60.16</a:t>
                      </a:r>
                      <a:r>
                        <a:rPr lang="en-US" sz="1500" dirty="0">
                          <a:latin typeface="Courier New"/>
                          <a:ea typeface="Courier New"/>
                          <a:cs typeface="Courier New"/>
                          <a:sym typeface="Courier New"/>
                        </a:rPr>
                        <a:t>%</a:t>
                      </a:r>
                    </a:p>
                    <a:p>
                      <a:pPr marL="0" marR="0" lvl="0" indent="0" algn="l" rtl="0">
                        <a:spcBef>
                          <a:spcPts val="0"/>
                        </a:spcBef>
                        <a:spcAft>
                          <a:spcPts val="0"/>
                        </a:spcAft>
                        <a:buSzPct val="25000"/>
                        <a:buNone/>
                      </a:pPr>
                      <a:r>
                        <a:rPr lang="en-US" sz="1500" u="none" strike="noStrike" cap="none" dirty="0"/>
                        <a:t/>
                      </a:r>
                      <a:br>
                        <a:rPr lang="en-US" sz="1500" u="none" strike="noStrike" cap="none" dirty="0"/>
                      </a:br>
                      <a:endParaRPr lang="en-US" sz="1500" u="none" strike="noStrike" cap="none" dirty="0"/>
                    </a:p>
                  </a:txBody>
                  <a:tcPr marL="64775" marR="64775" marT="38850" marB="388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spcBef>
                          <a:spcPts val="0"/>
                        </a:spcBef>
                        <a:spcAft>
                          <a:spcPts val="0"/>
                        </a:spcAft>
                        <a:buSzPct val="25000"/>
                        <a:buNone/>
                      </a:pPr>
                      <a:r>
                        <a:rPr lang="en-US" sz="1500" dirty="0" smtClean="0">
                          <a:latin typeface="Courier New"/>
                          <a:ea typeface="Courier New"/>
                          <a:cs typeface="Courier New"/>
                          <a:sym typeface="Courier New"/>
                        </a:rPr>
                        <a:t>79.16</a:t>
                      </a:r>
                      <a:r>
                        <a:rPr lang="en-US" sz="1500" dirty="0">
                          <a:latin typeface="Courier New"/>
                          <a:ea typeface="Courier New"/>
                          <a:cs typeface="Courier New"/>
                          <a:sym typeface="Courier New"/>
                        </a:rPr>
                        <a:t>%</a:t>
                      </a:r>
                    </a:p>
                    <a:p>
                      <a:pPr marL="0" marR="0" lvl="0" indent="0" algn="l" rtl="0">
                        <a:spcBef>
                          <a:spcPts val="0"/>
                        </a:spcBef>
                        <a:spcAft>
                          <a:spcPts val="0"/>
                        </a:spcAft>
                        <a:buSzPct val="25000"/>
                        <a:buNone/>
                      </a:pPr>
                      <a:r>
                        <a:rPr lang="en-US" sz="1500" u="none" strike="noStrike" cap="none" dirty="0"/>
                        <a:t/>
                      </a:r>
                      <a:br>
                        <a:rPr lang="en-US" sz="1500" u="none" strike="noStrike" cap="none" dirty="0"/>
                      </a:br>
                      <a:endParaRPr lang="en-US" sz="1500" u="none" strike="noStrike" cap="none" dirty="0"/>
                    </a:p>
                  </a:txBody>
                  <a:tcPr marL="64775" marR="64775" marT="38850" marB="388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500" b="0" i="0" u="none" strike="noStrike" cap="none" dirty="0">
                          <a:solidFill>
                            <a:schemeClr val="tx1"/>
                          </a:solidFill>
                          <a:latin typeface="Courier New"/>
                          <a:ea typeface="Courier New"/>
                          <a:cs typeface="Courier New"/>
                          <a:sym typeface="Calibri"/>
                        </a:rPr>
                        <a:t>33.29</a:t>
                      </a:r>
                      <a:r>
                        <a:rPr lang="en-US" sz="1500" b="0" i="0" u="none" strike="noStrike" cap="none" dirty="0" smtClean="0">
                          <a:solidFill>
                            <a:schemeClr val="tx1"/>
                          </a:solidFill>
                          <a:latin typeface="Courier New"/>
                          <a:ea typeface="Courier New"/>
                          <a:cs typeface="Courier New"/>
                          <a:sym typeface="Calibri"/>
                        </a:rPr>
                        <a:t>% to 45%</a:t>
                      </a:r>
                      <a:endParaRPr lang="en-US" sz="1500" b="0" i="0" u="none" strike="noStrike" cap="none" dirty="0">
                        <a:solidFill>
                          <a:schemeClr val="tx1"/>
                        </a:solidFill>
                        <a:latin typeface="Courier New"/>
                        <a:ea typeface="Courier New"/>
                        <a:cs typeface="Courier New"/>
                        <a:sym typeface="Calibri"/>
                      </a:endParaRPr>
                    </a:p>
                    <a:p>
                      <a:pPr marL="0" marR="0" lvl="0" indent="0" algn="l" rtl="0">
                        <a:lnSpc>
                          <a:spcPct val="100000"/>
                        </a:lnSpc>
                        <a:spcBef>
                          <a:spcPts val="0"/>
                        </a:spcBef>
                        <a:spcAft>
                          <a:spcPts val="0"/>
                        </a:spcAft>
                        <a:buSzPct val="25000"/>
                        <a:buNone/>
                      </a:pPr>
                      <a:r>
                        <a:rPr lang="en-US" sz="1500" b="0" i="0" u="none" strike="noStrike" cap="none" dirty="0">
                          <a:solidFill>
                            <a:schemeClr val="tx1"/>
                          </a:solidFill>
                          <a:latin typeface="Courier New"/>
                          <a:ea typeface="Courier New"/>
                          <a:cs typeface="Courier New"/>
                          <a:sym typeface="Arial"/>
                        </a:rPr>
                        <a:t/>
                      </a:r>
                      <a:br>
                        <a:rPr lang="en-US" sz="1500" b="0" i="0" u="none" strike="noStrike" cap="none" dirty="0">
                          <a:solidFill>
                            <a:schemeClr val="tx1"/>
                          </a:solidFill>
                          <a:latin typeface="Courier New"/>
                          <a:ea typeface="Courier New"/>
                          <a:cs typeface="Courier New"/>
                          <a:sym typeface="Arial"/>
                        </a:rPr>
                      </a:br>
                      <a:endParaRPr lang="en-US" sz="1500" b="0" i="0" u="none" strike="noStrike" cap="none" dirty="0">
                        <a:solidFill>
                          <a:schemeClr val="tx1"/>
                        </a:solidFill>
                        <a:latin typeface="Courier New"/>
                        <a:ea typeface="Courier New"/>
                        <a:cs typeface="Courier New"/>
                        <a:sym typeface="Arial"/>
                      </a:endParaRPr>
                    </a:p>
                  </a:txBody>
                  <a:tcPr marL="64775" marR="64775" marT="38850" marB="388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426000">
                <a:tc>
                  <a:txBody>
                    <a:bodyPr/>
                    <a:lstStyle/>
                    <a:p>
                      <a:pPr marL="0" marR="0" lvl="0" indent="0" algn="l" rtl="0">
                        <a:spcBef>
                          <a:spcPts val="0"/>
                        </a:spcBef>
                        <a:spcAft>
                          <a:spcPts val="0"/>
                        </a:spcAft>
                        <a:buSzPct val="25000"/>
                        <a:buNone/>
                      </a:pPr>
                      <a:r>
                        <a:rPr lang="en-US" sz="1500" b="0" i="0" u="none" strike="noStrike" cap="none">
                          <a:solidFill>
                            <a:srgbClr val="000000"/>
                          </a:solidFill>
                          <a:latin typeface="Calibri"/>
                          <a:ea typeface="Calibri"/>
                          <a:cs typeface="Calibri"/>
                          <a:sym typeface="Calibri"/>
                        </a:rPr>
                        <a:t>KNN (k=10)</a:t>
                      </a:r>
                    </a:p>
                  </a:txBody>
                  <a:tcPr marL="64775" marR="64775" marT="38850" marB="388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500" b="0" i="0" u="none" strike="noStrike" cap="none" dirty="0">
                          <a:solidFill>
                            <a:schemeClr val="tx1"/>
                          </a:solidFill>
                          <a:latin typeface="Courier New"/>
                          <a:ea typeface="Courier New"/>
                          <a:cs typeface="Courier New"/>
                          <a:sym typeface="Calibri"/>
                        </a:rPr>
                        <a:t>77%</a:t>
                      </a:r>
                    </a:p>
                  </a:txBody>
                  <a:tcPr marL="64775" marR="64775" marT="38850" marB="388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500" b="0" i="0" u="none" strike="noStrike" cap="none" dirty="0">
                          <a:solidFill>
                            <a:schemeClr val="tx1"/>
                          </a:solidFill>
                          <a:latin typeface="Courier New"/>
                          <a:ea typeface="Courier New"/>
                          <a:cs typeface="Courier New"/>
                          <a:sym typeface="Calibri"/>
                        </a:rPr>
                        <a:t>79.45%</a:t>
                      </a:r>
                    </a:p>
                  </a:txBody>
                  <a:tcPr marL="64775" marR="64775" marT="38850" marB="388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500" b="0" i="0" u="none" strike="noStrike" cap="none" dirty="0">
                          <a:solidFill>
                            <a:schemeClr val="tx1"/>
                          </a:solidFill>
                          <a:latin typeface="Courier New"/>
                          <a:ea typeface="Courier New"/>
                          <a:cs typeface="Courier New"/>
                          <a:sym typeface="Calibri"/>
                        </a:rPr>
                        <a:t>3% to 6%</a:t>
                      </a:r>
                    </a:p>
                  </a:txBody>
                  <a:tcPr marL="64775" marR="64775" marT="38850" marB="3885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398096117"/>
              </p:ext>
            </p:extLst>
          </p:nvPr>
        </p:nvGraphicFramePr>
        <p:xfrm>
          <a:off x="1178422" y="239703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173157759"/>
              </p:ext>
            </p:extLst>
          </p:nvPr>
        </p:nvGraphicFramePr>
        <p:xfrm>
          <a:off x="6309360" y="249282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86900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lvl="0" rtl="0">
              <a:spcBef>
                <a:spcPts val="0"/>
              </a:spcBef>
              <a:buClr>
                <a:srgbClr val="262626"/>
              </a:buClr>
              <a:buSzPct val="25000"/>
              <a:buFont typeface="Century Gothic"/>
              <a:buNone/>
            </a:pPr>
            <a:r>
              <a:rPr lang="en-US" dirty="0" smtClean="0"/>
              <a:t> </a:t>
            </a:r>
            <a:endParaRPr lang="en-US" dirty="0"/>
          </a:p>
        </p:txBody>
      </p:sp>
      <p:sp>
        <p:nvSpPr>
          <p:cNvPr id="306" name="Shape 306"/>
          <p:cNvSpPr txBox="1">
            <a:spLocks noGrp="1"/>
          </p:cNvSpPr>
          <p:nvPr>
            <p:ph type="body" idx="1"/>
          </p:nvPr>
        </p:nvSpPr>
        <p:spPr>
          <a:xfrm>
            <a:off x="2682517" y="2133600"/>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dirty="0">
                <a:solidFill>
                  <a:srgbClr val="3F3F3F"/>
                </a:solidFill>
                <a:latin typeface="Century Gothic"/>
                <a:ea typeface="Century Gothic"/>
                <a:cs typeface="Century Gothic"/>
                <a:sym typeface="Century Gothic"/>
              </a:rPr>
              <a:t>The other models does not give appropriate recall score in terms of classifying consumer disputed </a:t>
            </a:r>
            <a:r>
              <a:rPr lang="en-US" sz="1800" b="0" i="0" u="none" strike="noStrike" cap="none" dirty="0" smtClean="0">
                <a:solidFill>
                  <a:srgbClr val="3F3F3F"/>
                </a:solidFill>
                <a:latin typeface="Century Gothic"/>
                <a:ea typeface="Century Gothic"/>
                <a:cs typeface="Century Gothic"/>
                <a:sym typeface="Century Gothic"/>
              </a:rPr>
              <a:t>complaints.</a:t>
            </a:r>
          </a:p>
          <a:p>
            <a:pPr marL="0" marR="0" lvl="0" indent="0" algn="l" rtl="0">
              <a:spcBef>
                <a:spcPts val="0"/>
              </a:spcBef>
              <a:spcAft>
                <a:spcPts val="0"/>
              </a:spcAft>
              <a:buClr>
                <a:schemeClr val="accent1"/>
              </a:buClr>
              <a:buSzPct val="100000"/>
              <a:buNone/>
            </a:pPr>
            <a:endParaRPr lang="en-US" sz="1800" b="0" i="0" u="none" strike="noStrike" cap="none" dirty="0" smtClean="0">
              <a:solidFill>
                <a:srgbClr val="3F3F3F"/>
              </a:solidFill>
              <a:latin typeface="Century Gothic"/>
              <a:ea typeface="Century Gothic"/>
              <a:cs typeface="Century Gothic"/>
              <a:sym typeface="Century Gothic"/>
            </a:endParaRPr>
          </a:p>
          <a:p>
            <a:pPr marL="342900" marR="0" lvl="0" indent="-342900" algn="l" rtl="0">
              <a:spcBef>
                <a:spcPts val="0"/>
              </a:spcBef>
              <a:spcAft>
                <a:spcPts val="0"/>
              </a:spcAft>
              <a:buClr>
                <a:schemeClr val="accent1"/>
              </a:buClr>
              <a:buSzPct val="100000"/>
              <a:buFont typeface="Noto Sans Symbols"/>
              <a:buChar char="•"/>
            </a:pPr>
            <a:r>
              <a:rPr lang="en-US" sz="1800" b="0" i="0" u="none" strike="noStrike" cap="none" dirty="0" smtClean="0">
                <a:solidFill>
                  <a:srgbClr val="3F3F3F"/>
                </a:solidFill>
                <a:latin typeface="Century Gothic"/>
                <a:ea typeface="Century Gothic"/>
                <a:cs typeface="Century Gothic"/>
                <a:sym typeface="Century Gothic"/>
              </a:rPr>
              <a:t>Even </a:t>
            </a:r>
            <a:r>
              <a:rPr lang="en-US" sz="1800" b="0" i="0" u="none" strike="noStrike" cap="none" dirty="0">
                <a:solidFill>
                  <a:srgbClr val="3F3F3F"/>
                </a:solidFill>
                <a:latin typeface="Century Gothic"/>
                <a:ea typeface="Century Gothic"/>
                <a:cs typeface="Century Gothic"/>
                <a:sym typeface="Century Gothic"/>
              </a:rPr>
              <a:t>though the accuracy is better for other models, the focus here is to identify complaints for which consumers would most likely dispute</a:t>
            </a:r>
            <a:r>
              <a:rPr lang="en-US" sz="1800" b="0" i="0" u="none" strike="noStrike" cap="none" dirty="0" smtClean="0">
                <a:solidFill>
                  <a:srgbClr val="3F3F3F"/>
                </a:solidFill>
                <a:latin typeface="Century Gothic"/>
                <a:ea typeface="Century Gothic"/>
                <a:cs typeface="Century Gothic"/>
                <a:sym typeface="Century Gothic"/>
              </a:rPr>
              <a:t>.</a:t>
            </a:r>
          </a:p>
          <a:p>
            <a:pPr marL="0" marR="0" lvl="0" indent="0" algn="l" rtl="0">
              <a:spcBef>
                <a:spcPts val="0"/>
              </a:spcBef>
              <a:spcAft>
                <a:spcPts val="0"/>
              </a:spcAft>
              <a:buClr>
                <a:schemeClr val="accent1"/>
              </a:buClr>
              <a:buSzPct val="100000"/>
              <a:buNone/>
            </a:pPr>
            <a:endParaRPr dirty="0"/>
          </a:p>
          <a:p>
            <a:pPr lvl="0" rtl="0">
              <a:spcBef>
                <a:spcPts val="0"/>
              </a:spcBef>
              <a:buClr>
                <a:schemeClr val="accent1"/>
              </a:buClr>
              <a:buSzPct val="100000"/>
              <a:buFont typeface="Noto Sans Symbols"/>
              <a:buChar char="•"/>
            </a:pPr>
            <a:r>
              <a:rPr lang="en-US" dirty="0"/>
              <a:t>Added </a:t>
            </a:r>
            <a:r>
              <a:rPr lang="en-US" dirty="0" smtClean="0"/>
              <a:t>new </a:t>
            </a:r>
            <a:r>
              <a:rPr lang="en-US" dirty="0"/>
              <a:t>features/predictors by calculating the number of complaints related to each company and process time</a:t>
            </a:r>
            <a:r>
              <a:rPr lang="en-US" dirty="0" smtClean="0"/>
              <a:t>.</a:t>
            </a:r>
          </a:p>
          <a:p>
            <a:pPr marL="114300" lvl="0" indent="0" rtl="0">
              <a:spcBef>
                <a:spcPts val="0"/>
              </a:spcBef>
              <a:buClr>
                <a:schemeClr val="accent1"/>
              </a:buClr>
              <a:buSzPct val="100000"/>
              <a:buNone/>
            </a:pPr>
            <a:endParaRPr lang="en-US" dirty="0"/>
          </a:p>
          <a:p>
            <a:pPr lvl="0" rtl="0">
              <a:spcBef>
                <a:spcPts val="0"/>
              </a:spcBef>
              <a:buClr>
                <a:schemeClr val="accent1"/>
              </a:buClr>
              <a:buSzPct val="100000"/>
              <a:buFont typeface="Noto Sans Symbols"/>
              <a:buChar char="•"/>
            </a:pPr>
            <a:r>
              <a:rPr lang="en-US" dirty="0"/>
              <a:t>Process time refers to days between the date CFPB received complaints and the date when complaints were sent to company on behalf of consumer.</a:t>
            </a:r>
          </a:p>
          <a:p>
            <a:pPr marL="342900" marR="0" lvl="0" indent="-342900" algn="l" rtl="0">
              <a:spcBef>
                <a:spcPts val="1000"/>
              </a:spcBef>
              <a:spcAft>
                <a:spcPts val="0"/>
              </a:spcAft>
              <a:buClr>
                <a:schemeClr val="accent1"/>
              </a:buClr>
              <a:buSzPct val="100000"/>
              <a:buFont typeface="Noto Sans Symbols"/>
              <a:buNone/>
            </a:pPr>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2522725" y="695235"/>
            <a:ext cx="8911800" cy="1281000"/>
          </a:xfrm>
          <a:prstGeom prst="rect">
            <a:avLst/>
          </a:prstGeom>
        </p:spPr>
        <p:txBody>
          <a:bodyPr lIns="91425" tIns="91425" rIns="91425" bIns="91425" anchor="t" anchorCtr="0">
            <a:noAutofit/>
          </a:bodyPr>
          <a:lstStyle/>
          <a:p>
            <a:pPr lvl="0" rtl="0">
              <a:spcBef>
                <a:spcPts val="0"/>
              </a:spcBef>
              <a:buNone/>
            </a:pPr>
            <a:r>
              <a:rPr lang="en-US"/>
              <a:t>Model Application(Text features)</a:t>
            </a:r>
          </a:p>
        </p:txBody>
      </p:sp>
      <p:sp>
        <p:nvSpPr>
          <p:cNvPr id="321" name="Shape 321"/>
          <p:cNvSpPr txBox="1">
            <a:spLocks noGrp="1"/>
          </p:cNvSpPr>
          <p:nvPr>
            <p:ph type="body" idx="1"/>
          </p:nvPr>
        </p:nvSpPr>
        <p:spPr>
          <a:xfrm>
            <a:off x="2520936" y="2133600"/>
            <a:ext cx="8915400" cy="3777600"/>
          </a:xfrm>
          <a:prstGeom prst="rect">
            <a:avLst/>
          </a:prstGeom>
        </p:spPr>
        <p:txBody>
          <a:bodyPr lIns="91425" tIns="91425" rIns="91425" bIns="91425" anchor="t" anchorCtr="0">
            <a:noAutofit/>
          </a:bodyPr>
          <a:lstStyle/>
          <a:p>
            <a:pPr marL="457200" lvl="0" indent="-228600" rtl="0">
              <a:spcBef>
                <a:spcPts val="0"/>
              </a:spcBef>
            </a:pPr>
            <a:r>
              <a:rPr lang="en-US" dirty="0"/>
              <a:t>A new prediction model was developed using the features extracted from “consumer complaint narrative”.</a:t>
            </a:r>
          </a:p>
          <a:p>
            <a:pPr marL="457200" lvl="0" indent="-228600" rtl="0">
              <a:spcBef>
                <a:spcPts val="0"/>
              </a:spcBef>
            </a:pPr>
            <a:r>
              <a:rPr lang="en-US" dirty="0"/>
              <a:t>The complaint text was subjected to </a:t>
            </a:r>
            <a:r>
              <a:rPr lang="en-US" dirty="0" err="1"/>
              <a:t>tf-idf</a:t>
            </a:r>
            <a:r>
              <a:rPr lang="en-US" dirty="0"/>
              <a:t> </a:t>
            </a:r>
            <a:r>
              <a:rPr lang="en-US" dirty="0" err="1"/>
              <a:t>vectorization</a:t>
            </a:r>
            <a:r>
              <a:rPr lang="en-US" dirty="0"/>
              <a:t> after NLTK </a:t>
            </a:r>
            <a:r>
              <a:rPr lang="en-US" dirty="0" err="1"/>
              <a:t>stopword</a:t>
            </a:r>
            <a:r>
              <a:rPr lang="en-US" dirty="0"/>
              <a:t> removal and Snowball Stemming.</a:t>
            </a:r>
          </a:p>
          <a:p>
            <a:pPr marL="457200" lvl="0" indent="-228600" rtl="0">
              <a:spcBef>
                <a:spcPts val="0"/>
              </a:spcBef>
            </a:pPr>
            <a:r>
              <a:rPr lang="en-US" dirty="0"/>
              <a:t>Multinomial Naive Bayes and Stochastic Gradient </a:t>
            </a:r>
            <a:r>
              <a:rPr lang="en-US" dirty="0" smtClean="0"/>
              <a:t>Descent </a:t>
            </a:r>
            <a:r>
              <a:rPr lang="en-US" dirty="0"/>
              <a:t>Classifier (SGDC) with loss function “log” using </a:t>
            </a:r>
            <a:r>
              <a:rPr lang="en-US" dirty="0" err="1"/>
              <a:t>vectorized</a:t>
            </a:r>
            <a:r>
              <a:rPr lang="en-US" dirty="0"/>
              <a:t> matrix.</a:t>
            </a:r>
          </a:p>
          <a:p>
            <a:pPr marL="0" lvl="0" indent="0" rtl="0">
              <a:spcBef>
                <a:spcPts val="0"/>
              </a:spcBef>
              <a:buNone/>
            </a:pPr>
            <a:endParaRPr dirty="0"/>
          </a:p>
          <a:p>
            <a:pPr marL="0" lvl="0" indent="0" rtl="0">
              <a:spcBef>
                <a:spcPts val="0"/>
              </a:spcBef>
              <a:buNone/>
            </a:pPr>
            <a:r>
              <a:rPr lang="en-US" dirty="0"/>
              <a:t>		Model accuracy obtained :</a:t>
            </a:r>
          </a:p>
          <a:p>
            <a:pPr marL="0" lvl="0" indent="0" rtl="0">
              <a:spcBef>
                <a:spcPts val="0"/>
              </a:spcBef>
              <a:buNone/>
            </a:pPr>
            <a:r>
              <a:rPr lang="en-US" dirty="0"/>
              <a:t>		Multinomial </a:t>
            </a:r>
            <a:r>
              <a:rPr lang="en-US" dirty="0" smtClean="0"/>
              <a:t>Naive </a:t>
            </a:r>
            <a:r>
              <a:rPr lang="en-US" dirty="0"/>
              <a:t>Bayes: 61.9%</a:t>
            </a:r>
          </a:p>
          <a:p>
            <a:pPr marL="0" lvl="0" indent="0" rtl="0">
              <a:spcBef>
                <a:spcPts val="0"/>
              </a:spcBef>
              <a:buNone/>
            </a:pPr>
            <a:r>
              <a:rPr lang="en-US" dirty="0"/>
              <a:t>		SGDC: 63.5%</a:t>
            </a:r>
          </a:p>
          <a:p>
            <a:pPr marL="0" lvl="0" indent="0" rtl="0">
              <a:spcBef>
                <a:spcPts val="0"/>
              </a:spcBef>
              <a:buNone/>
            </a:pPr>
            <a:endParaRPr dirty="0"/>
          </a:p>
          <a:p>
            <a:pPr marL="0" lvl="0" indent="0">
              <a:spcBef>
                <a:spcPts val="0"/>
              </a:spcBef>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Feature Importance(Text Features)</a:t>
            </a:r>
          </a:p>
          <a:p>
            <a:pPr lvl="0">
              <a:spcBef>
                <a:spcPts val="0"/>
              </a:spcBef>
              <a:buNone/>
            </a:pPr>
            <a:endParaRPr/>
          </a:p>
        </p:txBody>
      </p:sp>
      <p:sp>
        <p:nvSpPr>
          <p:cNvPr id="328" name="Shape 328"/>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lvl="0">
              <a:spcBef>
                <a:spcPts val="0"/>
              </a:spcBef>
              <a:buNone/>
            </a:pPr>
            <a:endParaRPr dirty="0"/>
          </a:p>
          <a:p>
            <a:pPr lvl="0">
              <a:spcBef>
                <a:spcPts val="0"/>
              </a:spcBef>
              <a:buNone/>
            </a:pPr>
            <a:endParaRPr dirty="0"/>
          </a:p>
          <a:p>
            <a:pPr lvl="0">
              <a:spcBef>
                <a:spcPts val="0"/>
              </a:spcBef>
              <a:buNone/>
            </a:pPr>
            <a:endParaRPr dirty="0"/>
          </a:p>
          <a:p>
            <a:pPr lvl="0">
              <a:spcBef>
                <a:spcPts val="0"/>
              </a:spcBef>
              <a:buNone/>
            </a:pPr>
            <a:endParaRPr dirty="0"/>
          </a:p>
          <a:p>
            <a:pPr lvl="0">
              <a:spcBef>
                <a:spcPts val="0"/>
              </a:spcBef>
              <a:buNone/>
            </a:pPr>
            <a:endParaRPr dirty="0"/>
          </a:p>
          <a:p>
            <a:pPr lvl="0">
              <a:spcBef>
                <a:spcPts val="0"/>
              </a:spcBef>
              <a:buNone/>
            </a:pPr>
            <a:endParaRPr dirty="0"/>
          </a:p>
          <a:p>
            <a:pPr lvl="0">
              <a:spcBef>
                <a:spcPts val="0"/>
              </a:spcBef>
              <a:buNone/>
            </a:pPr>
            <a:endParaRPr dirty="0"/>
          </a:p>
          <a:p>
            <a:pPr lvl="0">
              <a:spcBef>
                <a:spcPts val="0"/>
              </a:spcBef>
              <a:buNone/>
            </a:pPr>
            <a:endParaRPr lang="en-US" dirty="0" smtClean="0"/>
          </a:p>
          <a:p>
            <a:pPr lvl="0">
              <a:spcBef>
                <a:spcPts val="0"/>
              </a:spcBef>
              <a:buNone/>
            </a:pPr>
            <a:endParaRPr lang="en-US" dirty="0"/>
          </a:p>
          <a:p>
            <a:pPr lvl="0">
              <a:spcBef>
                <a:spcPts val="0"/>
              </a:spcBef>
              <a:buNone/>
            </a:pPr>
            <a:endParaRPr lang="en-US" dirty="0" smtClean="0"/>
          </a:p>
          <a:p>
            <a:pPr lvl="0">
              <a:spcBef>
                <a:spcPts val="0"/>
              </a:spcBef>
              <a:buNone/>
            </a:pPr>
            <a:endParaRPr dirty="0"/>
          </a:p>
          <a:p>
            <a:pPr marL="457200" lvl="0" indent="-228600" rtl="0">
              <a:spcBef>
                <a:spcPts val="0"/>
              </a:spcBef>
            </a:pPr>
            <a:r>
              <a:rPr lang="en-US" dirty="0"/>
              <a:t>Top 10 features of the text </a:t>
            </a:r>
            <a:r>
              <a:rPr lang="en-US" dirty="0" smtClean="0"/>
              <a:t>attribute is </a:t>
            </a:r>
            <a:r>
              <a:rPr lang="en-US" dirty="0"/>
              <a:t>presented above .</a:t>
            </a:r>
          </a:p>
          <a:p>
            <a:pPr marL="457200" lvl="0" indent="-228600">
              <a:spcBef>
                <a:spcPts val="0"/>
              </a:spcBef>
            </a:pPr>
            <a:r>
              <a:rPr lang="en-US" dirty="0"/>
              <a:t>This is obtained using random forest </a:t>
            </a:r>
          </a:p>
        </p:txBody>
      </p:sp>
      <p:pic>
        <p:nvPicPr>
          <p:cNvPr id="329" name="Shape 329" descr="Unknown"/>
          <p:cNvPicPr preferRelativeResize="0"/>
          <p:nvPr/>
        </p:nvPicPr>
        <p:blipFill>
          <a:blip r:embed="rId3">
            <a:alphaModFix/>
          </a:blip>
          <a:stretch>
            <a:fillRect/>
          </a:stretch>
        </p:blipFill>
        <p:spPr>
          <a:xfrm>
            <a:off x="3142238" y="2133600"/>
            <a:ext cx="4457700" cy="2933700"/>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Comparison of Models</a:t>
            </a:r>
          </a:p>
        </p:txBody>
      </p:sp>
      <p:sp>
        <p:nvSpPr>
          <p:cNvPr id="336" name="Shape 336"/>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marL="2171700" lvl="0" indent="-228600">
              <a:spcBef>
                <a:spcPts val="0"/>
              </a:spcBef>
              <a:buNone/>
            </a:pPr>
            <a:r>
              <a:rPr lang="en-US" b="1" dirty="0"/>
              <a:t>Non-text data model vs text data model</a:t>
            </a:r>
          </a:p>
          <a:p>
            <a:pPr lvl="0">
              <a:spcBef>
                <a:spcPts val="0"/>
              </a:spcBef>
              <a:buNone/>
            </a:pPr>
            <a:endParaRPr dirty="0"/>
          </a:p>
          <a:p>
            <a:pPr lvl="0">
              <a:spcBef>
                <a:spcPts val="0"/>
              </a:spcBef>
              <a:buNone/>
            </a:pPr>
            <a:endParaRPr dirty="0"/>
          </a:p>
          <a:p>
            <a:pPr lvl="0">
              <a:spcBef>
                <a:spcPts val="0"/>
              </a:spcBef>
              <a:buNone/>
            </a:pPr>
            <a:endParaRPr dirty="0"/>
          </a:p>
          <a:p>
            <a:pPr lvl="0">
              <a:spcBef>
                <a:spcPts val="0"/>
              </a:spcBef>
              <a:buNone/>
            </a:pPr>
            <a:endParaRPr dirty="0"/>
          </a:p>
          <a:p>
            <a:pPr lvl="0">
              <a:spcBef>
                <a:spcPts val="0"/>
              </a:spcBef>
              <a:buNone/>
            </a:pPr>
            <a:endParaRPr dirty="0"/>
          </a:p>
          <a:p>
            <a:pPr lvl="0">
              <a:spcBef>
                <a:spcPts val="0"/>
              </a:spcBef>
              <a:buNone/>
            </a:pPr>
            <a:endParaRPr dirty="0"/>
          </a:p>
          <a:p>
            <a:pPr lvl="0">
              <a:spcBef>
                <a:spcPts val="0"/>
              </a:spcBef>
              <a:buNone/>
            </a:pPr>
            <a:endParaRPr dirty="0"/>
          </a:p>
          <a:p>
            <a:pPr lvl="0">
              <a:spcBef>
                <a:spcPts val="0"/>
              </a:spcBef>
              <a:buNone/>
            </a:pPr>
            <a:r>
              <a:rPr lang="en-US" dirty="0"/>
              <a:t>roc=0.57										roc=0.64</a:t>
            </a:r>
          </a:p>
          <a:p>
            <a:pPr marL="0" lvl="0" indent="0">
              <a:spcBef>
                <a:spcPts val="0"/>
              </a:spcBef>
              <a:buNone/>
            </a:pPr>
            <a:endParaRPr lang="en-US" dirty="0" smtClean="0"/>
          </a:p>
          <a:p>
            <a:pPr marL="0" lvl="0" indent="0">
              <a:spcBef>
                <a:spcPts val="0"/>
              </a:spcBef>
              <a:buNone/>
            </a:pPr>
            <a:endParaRPr lang="en-US" dirty="0"/>
          </a:p>
          <a:p>
            <a:pPr marL="0" lvl="0" indent="0">
              <a:spcBef>
                <a:spcPts val="0"/>
              </a:spcBef>
              <a:buNone/>
            </a:pPr>
            <a:endParaRPr lang="en-US" dirty="0" smtClean="0"/>
          </a:p>
          <a:p>
            <a:pPr marL="0" lvl="0" indent="0">
              <a:spcBef>
                <a:spcPts val="0"/>
              </a:spcBef>
              <a:buNone/>
            </a:pPr>
            <a:r>
              <a:rPr lang="en-US" dirty="0" smtClean="0"/>
              <a:t>From </a:t>
            </a:r>
            <a:r>
              <a:rPr lang="en-US" dirty="0"/>
              <a:t>the comparison we see that the Text data provided better prediction results for whether or not the consumer </a:t>
            </a:r>
            <a:r>
              <a:rPr lang="en-US" dirty="0" smtClean="0"/>
              <a:t>disputed a particular complaint.</a:t>
            </a:r>
            <a:endParaRPr lang="en-US" dirty="0"/>
          </a:p>
        </p:txBody>
      </p:sp>
      <p:pic>
        <p:nvPicPr>
          <p:cNvPr id="337" name="Shape 337"/>
          <p:cNvPicPr preferRelativeResize="0">
            <a:picLocks noGrp="1"/>
          </p:cNvPicPr>
          <p:nvPr>
            <p:ph type="body" idx="1"/>
          </p:nvPr>
        </p:nvPicPr>
        <p:blipFill rotWithShape="1">
          <a:blip r:embed="rId3">
            <a:alphaModFix/>
          </a:blip>
          <a:srcRect/>
          <a:stretch/>
        </p:blipFill>
        <p:spPr>
          <a:xfrm>
            <a:off x="1888454" y="2826592"/>
            <a:ext cx="3771900" cy="2552700"/>
          </a:xfrm>
          <a:prstGeom prst="rect">
            <a:avLst/>
          </a:prstGeom>
          <a:noFill/>
          <a:ln>
            <a:noFill/>
          </a:ln>
        </p:spPr>
      </p:pic>
      <p:cxnSp>
        <p:nvCxnSpPr>
          <p:cNvPr id="338" name="Shape 338"/>
          <p:cNvCxnSpPr/>
          <p:nvPr/>
        </p:nvCxnSpPr>
        <p:spPr>
          <a:xfrm rot="10800000" flipH="1">
            <a:off x="2269850" y="2954092"/>
            <a:ext cx="3191100" cy="2136600"/>
          </a:xfrm>
          <a:prstGeom prst="straightConnector1">
            <a:avLst/>
          </a:prstGeom>
          <a:noFill/>
          <a:ln w="9525" cap="flat" cmpd="sng">
            <a:solidFill>
              <a:schemeClr val="accent3"/>
            </a:solidFill>
            <a:prstDash val="dash"/>
            <a:round/>
            <a:headEnd type="none" w="med" len="med"/>
            <a:tailEnd type="none" w="med" len="med"/>
          </a:ln>
        </p:spPr>
      </p:cxnSp>
      <p:pic>
        <p:nvPicPr>
          <p:cNvPr id="339" name="Shape 339" descr="Unknown-2"/>
          <p:cNvPicPr preferRelativeResize="0"/>
          <p:nvPr/>
        </p:nvPicPr>
        <p:blipFill>
          <a:blip r:embed="rId4">
            <a:alphaModFix/>
          </a:blip>
          <a:stretch>
            <a:fillRect/>
          </a:stretch>
        </p:blipFill>
        <p:spPr>
          <a:xfrm>
            <a:off x="7278525" y="2945150"/>
            <a:ext cx="3810000" cy="2571750"/>
          </a:xfrm>
          <a:prstGeom prst="rect">
            <a:avLst/>
          </a:prstGeom>
          <a:noFill/>
          <a:ln>
            <a:noFill/>
          </a:ln>
        </p:spPr>
      </p:pic>
      <p:cxnSp>
        <p:nvCxnSpPr>
          <p:cNvPr id="340" name="Shape 340"/>
          <p:cNvCxnSpPr/>
          <p:nvPr/>
        </p:nvCxnSpPr>
        <p:spPr>
          <a:xfrm rot="10800000" flipH="1">
            <a:off x="7686700" y="3100867"/>
            <a:ext cx="3191100" cy="2136600"/>
          </a:xfrm>
          <a:prstGeom prst="straightConnector1">
            <a:avLst/>
          </a:prstGeom>
          <a:noFill/>
          <a:ln w="9525" cap="flat" cmpd="sng">
            <a:solidFill>
              <a:schemeClr val="accent3"/>
            </a:solidFill>
            <a:prstDash val="dash"/>
            <a:round/>
            <a:headEnd type="none" w="med" len="med"/>
            <a:tailEnd type="none" w="med" len="med"/>
          </a:ln>
        </p:spPr>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Stochastic Gradient Descent Classification </a:t>
            </a:r>
          </a:p>
        </p:txBody>
      </p:sp>
      <p:sp>
        <p:nvSpPr>
          <p:cNvPr id="347" name="Shape 347"/>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marL="457200" lvl="0" indent="-228600" rtl="0">
              <a:spcBef>
                <a:spcPts val="0"/>
              </a:spcBef>
            </a:pPr>
            <a:r>
              <a:rPr lang="en-US"/>
              <a:t>This algorithm is used for effective approach for discriminative learning of linear classifiers under convex loss function.</a:t>
            </a:r>
          </a:p>
          <a:p>
            <a:pPr marL="457200" lvl="0" indent="-228600" rtl="0">
              <a:spcBef>
                <a:spcPts val="0"/>
              </a:spcBef>
            </a:pPr>
            <a:r>
              <a:rPr lang="en-US"/>
              <a:t>Used by linear classifiers such as Support vector Machine and Logistic Regression</a:t>
            </a:r>
          </a:p>
          <a:p>
            <a:pPr marL="457200" lvl="0" indent="-228600" rtl="0">
              <a:spcBef>
                <a:spcPts val="0"/>
              </a:spcBef>
            </a:pPr>
            <a:r>
              <a:rPr lang="en-US"/>
              <a:t>Used widely for effective classification of text data and natural language processing.</a:t>
            </a:r>
          </a:p>
          <a:p>
            <a:pPr marL="457200" lvl="0" indent="-228600" rtl="0">
              <a:spcBef>
                <a:spcPts val="0"/>
              </a:spcBef>
            </a:pPr>
            <a:r>
              <a:rPr lang="en-US"/>
              <a:t>SGDC supports  following loss function:</a:t>
            </a:r>
          </a:p>
          <a:p>
            <a:pPr marL="457200" lvl="0" indent="457200" rtl="0">
              <a:spcBef>
                <a:spcPts val="0"/>
              </a:spcBef>
              <a:buNone/>
            </a:pPr>
            <a:r>
              <a:rPr lang="en-US"/>
              <a:t>hinge:linear support machine</a:t>
            </a:r>
          </a:p>
          <a:p>
            <a:pPr marL="457200" lvl="0" indent="457200" rtl="0">
              <a:spcBef>
                <a:spcPts val="0"/>
              </a:spcBef>
              <a:buNone/>
            </a:pPr>
            <a:r>
              <a:rPr lang="en-US"/>
              <a:t>modified_huber:smoothed hinge loss</a:t>
            </a:r>
          </a:p>
          <a:p>
            <a:pPr marL="457200" lvl="0" indent="457200" rtl="0">
              <a:spcBef>
                <a:spcPts val="0"/>
              </a:spcBef>
              <a:buNone/>
            </a:pPr>
            <a:r>
              <a:rPr lang="en-US"/>
              <a:t>log: logistic regression</a:t>
            </a:r>
          </a:p>
          <a:p>
            <a:pPr marL="457200" lvl="0" indent="457200">
              <a:spcBef>
                <a:spcPts val="0"/>
              </a:spcBef>
              <a:buNone/>
            </a:pPr>
            <a:r>
              <a:rPr lang="en-US"/>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dirty="0" smtClean="0">
                <a:solidFill>
                  <a:srgbClr val="262626"/>
                </a:solidFill>
                <a:latin typeface="Century Gothic"/>
                <a:ea typeface="Century Gothic"/>
                <a:cs typeface="Century Gothic"/>
                <a:sym typeface="Century Gothic"/>
              </a:rPr>
              <a:t>Conclusions</a:t>
            </a:r>
            <a:endParaRPr lang="en-US" sz="3600" b="0" i="0" u="none" strike="noStrike" cap="none" dirty="0">
              <a:solidFill>
                <a:srgbClr val="262626"/>
              </a:solidFill>
              <a:latin typeface="Century Gothic"/>
              <a:ea typeface="Century Gothic"/>
              <a:cs typeface="Century Gothic"/>
              <a:sym typeface="Century Gothic"/>
            </a:endParaRPr>
          </a:p>
        </p:txBody>
      </p:sp>
      <p:sp>
        <p:nvSpPr>
          <p:cNvPr id="353" name="Shape 353"/>
          <p:cNvSpPr txBox="1">
            <a:spLocks noGrp="1"/>
          </p:cNvSpPr>
          <p:nvPr>
            <p:ph type="body" idx="1"/>
          </p:nvPr>
        </p:nvSpPr>
        <p:spPr>
          <a:xfrm>
            <a:off x="2535925" y="1627575"/>
            <a:ext cx="8915400" cy="4769700"/>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100000"/>
              <a:buFont typeface="Noto Sans Symbols"/>
              <a:buChar char="•"/>
            </a:pPr>
            <a:r>
              <a:rPr lang="en-US" dirty="0"/>
              <a:t>Consumer experience and </a:t>
            </a:r>
            <a:r>
              <a:rPr lang="en-US" dirty="0" smtClean="0"/>
              <a:t>company response </a:t>
            </a:r>
            <a:r>
              <a:rPr lang="en-US" dirty="0"/>
              <a:t>analysis provide insights on top companies and products </a:t>
            </a:r>
            <a:r>
              <a:rPr lang="en-US" dirty="0" smtClean="0"/>
              <a:t>respectively.</a:t>
            </a:r>
          </a:p>
          <a:p>
            <a:pPr marL="342900" marR="0" lvl="0" indent="-342900" algn="l" rtl="0">
              <a:spcBef>
                <a:spcPts val="1000"/>
              </a:spcBef>
              <a:spcAft>
                <a:spcPts val="0"/>
              </a:spcAft>
              <a:buClr>
                <a:schemeClr val="accent1"/>
              </a:buClr>
              <a:buSzPct val="100000"/>
              <a:buFont typeface="Noto Sans Symbols"/>
              <a:buChar char="•"/>
            </a:pPr>
            <a:r>
              <a:rPr lang="en-US" dirty="0" smtClean="0"/>
              <a:t>We </a:t>
            </a:r>
            <a:r>
              <a:rPr lang="en-US" dirty="0"/>
              <a:t>analyzed and predicted the probability of  complaints that would turn into disputes</a:t>
            </a:r>
            <a:r>
              <a:rPr lang="en-US" dirty="0" smtClean="0"/>
              <a:t>.</a:t>
            </a:r>
          </a:p>
          <a:p>
            <a:pPr indent="-342900"/>
            <a:r>
              <a:rPr lang="en-US" dirty="0"/>
              <a:t>According to the results, the logistic regression model is providing better results compared to other learning algorithms for the non text features.</a:t>
            </a:r>
          </a:p>
          <a:p>
            <a:pPr indent="-342900"/>
            <a:r>
              <a:rPr lang="en-US" dirty="0"/>
              <a:t>We analyzed Text features against class value(Consumer disputed) using SGDC and Multinomial Naive Bayes. </a:t>
            </a:r>
          </a:p>
          <a:p>
            <a:pPr indent="-342900"/>
            <a:r>
              <a:rPr lang="en-US" dirty="0"/>
              <a:t>The identification of complaints correctly would result in better user experience and would be used to further improve financial complaint system. </a:t>
            </a:r>
          </a:p>
          <a:p>
            <a:pPr indent="-342900"/>
            <a:r>
              <a:rPr lang="en-US" dirty="0"/>
              <a:t>According to our analysis consumer who provide precise narrative about the product  complaint will result into better understanding of predicting whether the complaint would be disputed or not.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Future Work</a:t>
            </a:r>
          </a:p>
        </p:txBody>
      </p:sp>
      <p:sp>
        <p:nvSpPr>
          <p:cNvPr id="359" name="Shape 359"/>
          <p:cNvSpPr txBox="1">
            <a:spLocks noGrp="1"/>
          </p:cNvSpPr>
          <p:nvPr>
            <p:ph type="body" idx="1"/>
          </p:nvPr>
        </p:nvSpPr>
        <p:spPr>
          <a:xfrm>
            <a:off x="2589211" y="2133600"/>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The interaction effects or synergy effects are not considered in our analysis and could be a prospect in future analysis.</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The text features could be combined with other categorical attributes to improve modeling.</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Implement similar models to other types of complaint management.</a:t>
            </a:r>
          </a:p>
          <a:p>
            <a:pPr marL="342900" marR="0" lvl="0" indent="-342900" algn="l" rtl="0">
              <a:spcBef>
                <a:spcPts val="1000"/>
              </a:spcBef>
              <a:spcAft>
                <a:spcPts val="0"/>
              </a:spcAft>
              <a:buClr>
                <a:schemeClr val="accent1"/>
              </a:buClr>
              <a:buSzPct val="1000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2592924"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Consumer Complaints  </a:t>
            </a:r>
          </a:p>
        </p:txBody>
      </p:sp>
      <p:sp>
        <p:nvSpPr>
          <p:cNvPr id="182" name="Shape 182"/>
          <p:cNvSpPr txBox="1">
            <a:spLocks noGrp="1"/>
          </p:cNvSpPr>
          <p:nvPr>
            <p:ph type="body" idx="1"/>
          </p:nvPr>
        </p:nvSpPr>
        <p:spPr>
          <a:xfrm>
            <a:off x="2589211" y="2133600"/>
            <a:ext cx="4313863"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Consumer Complaints Database is a collection of 669,538 complaints</a:t>
            </a:r>
            <a:r>
              <a:rPr lang="en-US"/>
              <a:t> with considerable day-day growth.</a:t>
            </a:r>
          </a:p>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Connect consumers with financial companies and get direct responses about problems. </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Complaints are forwarded to appropriate Company for a response.</a:t>
            </a:r>
          </a:p>
          <a:p>
            <a:pPr marL="342900" marR="0" lvl="0" indent="-342900" algn="l" rtl="0">
              <a:spcBef>
                <a:spcPts val="1000"/>
              </a:spcBef>
              <a:spcAft>
                <a:spcPts val="0"/>
              </a:spcAft>
              <a:buClr>
                <a:schemeClr val="accent1"/>
              </a:buClr>
              <a:buSzPct val="100000"/>
              <a:buFont typeface="Noto Sans Symbols"/>
              <a:buNone/>
            </a:pPr>
            <a:endParaRPr sz="1800" b="0" i="0" u="none" strike="noStrike" cap="none">
              <a:solidFill>
                <a:srgbClr val="3F3F3F"/>
              </a:solidFill>
              <a:latin typeface="Century Gothic"/>
              <a:ea typeface="Century Gothic"/>
              <a:cs typeface="Century Gothic"/>
              <a:sym typeface="Century Gothic"/>
            </a:endParaRPr>
          </a:p>
          <a:p>
            <a:pPr marL="342900" marR="0" lvl="0" indent="-342900" algn="l" rtl="0">
              <a:spcBef>
                <a:spcPts val="1000"/>
              </a:spcBef>
              <a:spcAft>
                <a:spcPts val="0"/>
              </a:spcAft>
              <a:buClr>
                <a:schemeClr val="accent1"/>
              </a:buClr>
              <a:buSzPct val="1000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pic>
        <p:nvPicPr>
          <p:cNvPr id="183" name="Shape 183"/>
          <p:cNvPicPr preferRelativeResize="0">
            <a:picLocks noGrp="1"/>
          </p:cNvPicPr>
          <p:nvPr>
            <p:ph type="body" idx="2"/>
          </p:nvPr>
        </p:nvPicPr>
        <p:blipFill rotWithShape="1">
          <a:blip r:embed="rId3">
            <a:alphaModFix/>
          </a:blip>
          <a:srcRect/>
          <a:stretch/>
        </p:blipFill>
        <p:spPr>
          <a:xfrm>
            <a:off x="7191375" y="2484283"/>
            <a:ext cx="4313238" cy="3061007"/>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2619600" y="2852310"/>
            <a:ext cx="8911800" cy="1280999"/>
          </a:xfrm>
          <a:prstGeom prst="rect">
            <a:avLst/>
          </a:prstGeom>
          <a:noFill/>
          <a:ln>
            <a:noFill/>
          </a:ln>
        </p:spPr>
        <p:txBody>
          <a:bodyPr lIns="91425" tIns="45700" rIns="91425" bIns="45700" anchor="t" anchorCtr="0">
            <a:noAutofit/>
          </a:bodyPr>
          <a:lstStyle/>
          <a:p>
            <a:pPr marL="1828800" marR="0" lvl="0" indent="457200" algn="l" rtl="0">
              <a:spcBef>
                <a:spcPts val="0"/>
              </a:spcBef>
              <a:buClr>
                <a:srgbClr val="262626"/>
              </a:buClr>
              <a:buSzPct val="25000"/>
              <a:buFont typeface="Century Gothic"/>
              <a:buNone/>
            </a:pPr>
            <a:r>
              <a:rPr lang="en-US"/>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Motivation</a:t>
            </a:r>
          </a:p>
        </p:txBody>
      </p:sp>
      <p:sp>
        <p:nvSpPr>
          <p:cNvPr id="189" name="Shape 189"/>
          <p:cNvSpPr txBox="1">
            <a:spLocks noGrp="1"/>
          </p:cNvSpPr>
          <p:nvPr>
            <p:ph type="body" idx="1"/>
          </p:nvPr>
        </p:nvSpPr>
        <p:spPr>
          <a:xfrm>
            <a:off x="2589211" y="2133600"/>
            <a:ext cx="8915400" cy="2686049"/>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1"/>
              </a:buClr>
              <a:buSzPct val="97941"/>
              <a:buFont typeface="Noto Sans Symbols"/>
              <a:buChar char="•"/>
            </a:pPr>
            <a:r>
              <a:rPr lang="en-US" sz="1665" b="0" i="0" u="none" strike="noStrike" cap="none">
                <a:solidFill>
                  <a:srgbClr val="3F3F3F"/>
                </a:solidFill>
                <a:latin typeface="Century Gothic"/>
                <a:ea typeface="Century Gothic"/>
                <a:cs typeface="Century Gothic"/>
                <a:sym typeface="Century Gothic"/>
              </a:rPr>
              <a:t>CFPB provides a rich dataset to analyze variety of aspects.</a:t>
            </a:r>
          </a:p>
          <a:p>
            <a:pPr marL="342900" marR="0" lvl="0" indent="-342900" algn="l" rtl="0">
              <a:lnSpc>
                <a:spcPct val="80000"/>
              </a:lnSpc>
              <a:spcBef>
                <a:spcPts val="1000"/>
              </a:spcBef>
              <a:spcAft>
                <a:spcPts val="0"/>
              </a:spcAft>
              <a:buClr>
                <a:schemeClr val="accent1"/>
              </a:buClr>
              <a:buSzPct val="97941"/>
              <a:buFont typeface="Noto Sans Symbols"/>
              <a:buChar char="•"/>
            </a:pPr>
            <a:r>
              <a:rPr lang="en-US" sz="1665" b="0" i="0" u="none" strike="noStrike" cap="none">
                <a:solidFill>
                  <a:srgbClr val="3F3F3F"/>
                </a:solidFill>
                <a:latin typeface="Century Gothic"/>
                <a:ea typeface="Century Gothic"/>
                <a:cs typeface="Century Gothic"/>
                <a:sym typeface="Century Gothic"/>
              </a:rPr>
              <a:t>Analyze the data to identify trends and problems in financial market place. </a:t>
            </a:r>
          </a:p>
          <a:p>
            <a:pPr marL="342900" marR="0" lvl="0" indent="-342900" algn="l" rtl="0">
              <a:lnSpc>
                <a:spcPct val="80000"/>
              </a:lnSpc>
              <a:spcBef>
                <a:spcPts val="1000"/>
              </a:spcBef>
              <a:spcAft>
                <a:spcPts val="0"/>
              </a:spcAft>
              <a:buClr>
                <a:schemeClr val="accent1"/>
              </a:buClr>
              <a:buSzPct val="97941"/>
              <a:buFont typeface="Noto Sans Symbols"/>
              <a:buChar char="•"/>
            </a:pPr>
            <a:r>
              <a:rPr lang="en-US" sz="1665" b="0" i="0" u="none" strike="noStrike" cap="none">
                <a:solidFill>
                  <a:srgbClr val="3F3F3F"/>
                </a:solidFill>
                <a:latin typeface="Century Gothic"/>
                <a:ea typeface="Century Gothic"/>
                <a:cs typeface="Century Gothic"/>
                <a:sym typeface="Century Gothic"/>
              </a:rPr>
              <a:t>Consumer Complaint database includes information about the actions taken by the company in response to the complaint, such as, whether the company’s response was timely, how the company responded, and whether the consumer disputed the company’s response.</a:t>
            </a:r>
          </a:p>
          <a:p>
            <a:pPr marL="342900" marR="0" lvl="0" indent="-342900" algn="l" rtl="0">
              <a:lnSpc>
                <a:spcPct val="80000"/>
              </a:lnSpc>
              <a:spcBef>
                <a:spcPts val="1000"/>
              </a:spcBef>
              <a:spcAft>
                <a:spcPts val="0"/>
              </a:spcAft>
              <a:buClr>
                <a:schemeClr val="accent1"/>
              </a:buClr>
              <a:buSzPct val="97941"/>
              <a:buFont typeface="Noto Sans Symbols"/>
              <a:buChar char="•"/>
            </a:pPr>
            <a:r>
              <a:rPr lang="en-US" sz="1665" b="0" i="0" u="none" strike="noStrike" cap="none">
                <a:solidFill>
                  <a:srgbClr val="3F3F3F"/>
                </a:solidFill>
                <a:latin typeface="Century Gothic"/>
                <a:ea typeface="Century Gothic"/>
                <a:cs typeface="Century Gothic"/>
                <a:sym typeface="Century Gothic"/>
              </a:rPr>
              <a:t>An opportunity for companies to identify and resolve the complaints to better understand the customer relationship and improve the customer service.</a:t>
            </a:r>
          </a:p>
          <a:p>
            <a:pPr marL="342900" marR="0" lvl="0" indent="-342900" algn="l" rtl="0">
              <a:lnSpc>
                <a:spcPct val="80000"/>
              </a:lnSpc>
              <a:spcBef>
                <a:spcPts val="1000"/>
              </a:spcBef>
              <a:spcAft>
                <a:spcPts val="0"/>
              </a:spcAft>
              <a:buClr>
                <a:schemeClr val="accent1"/>
              </a:buClr>
              <a:buSzPct val="97941"/>
              <a:buFont typeface="Noto Sans Symbols"/>
              <a:buChar char="•"/>
            </a:pPr>
            <a:r>
              <a:rPr lang="en-US" sz="1665" b="0" i="0" u="none" strike="noStrike" cap="none">
                <a:solidFill>
                  <a:srgbClr val="3F3F3F"/>
                </a:solidFill>
                <a:latin typeface="Century Gothic"/>
                <a:ea typeface="Century Gothic"/>
                <a:cs typeface="Century Gothic"/>
                <a:sym typeface="Century Gothic"/>
              </a:rPr>
              <a:t>Consumers usually have hard time to understand the company's complaint process and response’s and leads to dispute with response. </a:t>
            </a:r>
          </a:p>
          <a:p>
            <a:pPr marL="342900" marR="0" lvl="0" indent="-342900" algn="l" rtl="0">
              <a:lnSpc>
                <a:spcPct val="80000"/>
              </a:lnSpc>
              <a:spcBef>
                <a:spcPts val="1000"/>
              </a:spcBef>
              <a:spcAft>
                <a:spcPts val="0"/>
              </a:spcAft>
              <a:buClr>
                <a:schemeClr val="accent1"/>
              </a:buClr>
              <a:buSzPct val="97941"/>
              <a:buFont typeface="Noto Sans Symbols"/>
              <a:buNone/>
            </a:pPr>
            <a:endParaRPr sz="1665" b="0" i="0" u="none" strike="noStrike" cap="none">
              <a:solidFill>
                <a:srgbClr val="3F3F3F"/>
              </a:solidFill>
              <a:latin typeface="Century Gothic"/>
              <a:ea typeface="Century Gothic"/>
              <a:cs typeface="Century Gothic"/>
              <a:sym typeface="Century Gothic"/>
            </a:endParaRPr>
          </a:p>
          <a:p>
            <a:pPr marL="0" marR="0" lvl="0" indent="0" algn="l" rtl="0">
              <a:lnSpc>
                <a:spcPct val="80000"/>
              </a:lnSpc>
              <a:spcBef>
                <a:spcPts val="1000"/>
              </a:spcBef>
              <a:spcAft>
                <a:spcPts val="0"/>
              </a:spcAft>
              <a:buClr>
                <a:schemeClr val="accent1"/>
              </a:buClr>
              <a:buSzPct val="25000"/>
              <a:buFont typeface="Noto Sans Symbols"/>
              <a:buNone/>
            </a:pPr>
            <a:endParaRPr sz="1665" b="0" i="0" u="none" strike="noStrike" cap="none">
              <a:solidFill>
                <a:srgbClr val="3F3F3F"/>
              </a:solidFill>
              <a:latin typeface="Century Gothic"/>
              <a:ea typeface="Century Gothic"/>
              <a:cs typeface="Century Gothic"/>
              <a:sym typeface="Century Gothic"/>
            </a:endParaRPr>
          </a:p>
          <a:p>
            <a:pPr marL="0" marR="0" lvl="0" indent="0" algn="l" rtl="0">
              <a:lnSpc>
                <a:spcPct val="80000"/>
              </a:lnSpc>
              <a:spcBef>
                <a:spcPts val="1000"/>
              </a:spcBef>
              <a:spcAft>
                <a:spcPts val="0"/>
              </a:spcAft>
              <a:buClr>
                <a:schemeClr val="accent1"/>
              </a:buClr>
              <a:buSzPct val="25000"/>
              <a:buFont typeface="Noto Sans Symbols"/>
              <a:buNone/>
            </a:pPr>
            <a:endParaRPr sz="1665" b="0" i="0" u="none" strike="noStrike" cap="none">
              <a:solidFill>
                <a:srgbClr val="3F3F3F"/>
              </a:solidFill>
              <a:latin typeface="Century Gothic"/>
              <a:ea typeface="Century Gothic"/>
              <a:cs typeface="Century Gothic"/>
              <a:sym typeface="Century Gothic"/>
            </a:endParaRPr>
          </a:p>
          <a:p>
            <a:pPr marL="0" marR="0" lvl="0" indent="0" algn="l" rtl="0">
              <a:lnSpc>
                <a:spcPct val="80000"/>
              </a:lnSpc>
              <a:spcBef>
                <a:spcPts val="1000"/>
              </a:spcBef>
              <a:spcAft>
                <a:spcPts val="0"/>
              </a:spcAft>
              <a:buClr>
                <a:schemeClr val="accent1"/>
              </a:buClr>
              <a:buSzPct val="25000"/>
              <a:buFont typeface="Noto Sans Symbols"/>
              <a:buNone/>
            </a:pPr>
            <a:endParaRPr sz="1665" b="0" i="0" u="none" strike="noStrike" cap="none">
              <a:solidFill>
                <a:srgbClr val="3F3F3F"/>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Problem Definition</a:t>
            </a:r>
          </a:p>
        </p:txBody>
      </p:sp>
      <p:sp>
        <p:nvSpPr>
          <p:cNvPr id="195" name="Shape 195"/>
          <p:cNvSpPr txBox="1">
            <a:spLocks noGrp="1"/>
          </p:cNvSpPr>
          <p:nvPr>
            <p:ph type="body" idx="1"/>
          </p:nvPr>
        </p:nvSpPr>
        <p:spPr>
          <a:xfrm>
            <a:off x="2589211" y="2133600"/>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To identify top companies having high response rate based</a:t>
            </a:r>
          </a:p>
          <a:p>
            <a:pPr marL="742950" marR="0" lvl="1" indent="-285750" algn="l" rtl="0">
              <a:spcBef>
                <a:spcPts val="1000"/>
              </a:spcBef>
              <a:spcAft>
                <a:spcPts val="0"/>
              </a:spcAft>
              <a:buClr>
                <a:schemeClr val="accent1"/>
              </a:buClr>
              <a:buSzPct val="100000"/>
              <a:buFont typeface="Noto Sans Symbols"/>
              <a:buChar char="•"/>
            </a:pPr>
            <a:r>
              <a:rPr lang="en-US" sz="1600" b="0" i="0" u="none" strike="noStrike" cap="none">
                <a:solidFill>
                  <a:srgbClr val="3F3F3F"/>
                </a:solidFill>
                <a:latin typeface="Century Gothic"/>
                <a:ea typeface="Century Gothic"/>
                <a:cs typeface="Century Gothic"/>
                <a:sym typeface="Century Gothic"/>
              </a:rPr>
              <a:t>Higher the response rate, higher the probability of complaint to be fraudulent</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To identify products which are most likely to generate complaints, the results of which are disputed by consumers.</a:t>
            </a:r>
          </a:p>
          <a:p>
            <a:pPr marL="742950" marR="0" lvl="1" indent="-285750" algn="l" rtl="0">
              <a:spcBef>
                <a:spcPts val="1000"/>
              </a:spcBef>
              <a:spcAft>
                <a:spcPts val="0"/>
              </a:spcAft>
              <a:buClr>
                <a:schemeClr val="accent1"/>
              </a:buClr>
              <a:buSzPct val="100000"/>
              <a:buFont typeface="Noto Sans Symbols"/>
              <a:buChar char="•"/>
            </a:pPr>
            <a:r>
              <a:rPr lang="en-US" sz="1600" b="0" i="0" u="none" strike="noStrike" cap="none">
                <a:solidFill>
                  <a:srgbClr val="3F3F3F"/>
                </a:solidFill>
                <a:latin typeface="Century Gothic"/>
                <a:ea typeface="Century Gothic"/>
                <a:cs typeface="Century Gothic"/>
                <a:sym typeface="Century Gothic"/>
              </a:rPr>
              <a:t>Could be leveraged to improve staff capabilities to improve user experience</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To classify whether the complaint would be disputed by consumer or not based on non-text as well as text features.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2589211" y="1361228"/>
            <a:ext cx="8911686" cy="980755"/>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Project Goal</a:t>
            </a:r>
          </a:p>
        </p:txBody>
      </p:sp>
      <p:sp>
        <p:nvSpPr>
          <p:cNvPr id="201" name="Shape 201"/>
          <p:cNvSpPr txBox="1">
            <a:spLocks noGrp="1"/>
          </p:cNvSpPr>
          <p:nvPr>
            <p:ph type="body" idx="1"/>
          </p:nvPr>
        </p:nvSpPr>
        <p:spPr>
          <a:xfrm>
            <a:off x="2589211" y="2133600"/>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None/>
            </a:pPr>
            <a:endParaRPr sz="1800" b="0" i="0" u="none" strike="noStrike" cap="none">
              <a:solidFill>
                <a:srgbClr val="3F3F3F"/>
              </a:solidFill>
              <a:latin typeface="Century Gothic"/>
              <a:ea typeface="Century Gothic"/>
              <a:cs typeface="Century Gothic"/>
              <a:sym typeface="Century Gothic"/>
            </a:endParaRP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Company response analysis</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Customer experience enhancement</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Predictive modelling</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Aim is to develop insights about the complaints in order to mitigate the financial problems faced by consumers as well as companies.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Exploratory Data Analysis</a:t>
            </a:r>
          </a:p>
        </p:txBody>
      </p:sp>
      <p:pic>
        <p:nvPicPr>
          <p:cNvPr id="208" name="Shape 208"/>
          <p:cNvPicPr preferRelativeResize="0">
            <a:picLocks noGrp="1"/>
          </p:cNvPicPr>
          <p:nvPr>
            <p:ph type="body" idx="1"/>
          </p:nvPr>
        </p:nvPicPr>
        <p:blipFill rotWithShape="1">
          <a:blip r:embed="rId3">
            <a:alphaModFix/>
          </a:blip>
          <a:srcRect/>
          <a:stretch/>
        </p:blipFill>
        <p:spPr>
          <a:xfrm>
            <a:off x="5374952" y="1905000"/>
            <a:ext cx="6399600" cy="4259100"/>
          </a:xfrm>
          <a:prstGeom prst="rect">
            <a:avLst/>
          </a:prstGeom>
          <a:noFill/>
          <a:ln>
            <a:noFill/>
          </a:ln>
        </p:spPr>
      </p:pic>
      <p:sp>
        <p:nvSpPr>
          <p:cNvPr id="209" name="Shape 209"/>
          <p:cNvSpPr txBox="1"/>
          <p:nvPr/>
        </p:nvSpPr>
        <p:spPr>
          <a:xfrm>
            <a:off x="845525" y="2489550"/>
            <a:ext cx="3836100" cy="3397800"/>
          </a:xfrm>
          <a:prstGeom prst="rect">
            <a:avLst/>
          </a:prstGeom>
          <a:noFill/>
          <a:ln>
            <a:noFill/>
          </a:ln>
        </p:spPr>
        <p:txBody>
          <a:bodyPr lIns="91425" tIns="91425" rIns="91425" bIns="91425" anchor="t" anchorCtr="0">
            <a:noAutofit/>
          </a:bodyPr>
          <a:lstStyle/>
          <a:p>
            <a:pPr lvl="0" rtl="0">
              <a:lnSpc>
                <a:spcPct val="80000"/>
              </a:lnSpc>
              <a:spcBef>
                <a:spcPts val="1000"/>
              </a:spcBef>
              <a:buClr>
                <a:schemeClr val="dk1"/>
              </a:buClr>
              <a:buSzPct val="64705"/>
              <a:buFont typeface="Arial"/>
              <a:buNone/>
            </a:pPr>
            <a:r>
              <a:rPr lang="en-US" sz="1665" dirty="0">
                <a:solidFill>
                  <a:schemeClr val="tx1"/>
                </a:solidFill>
                <a:latin typeface="Century Gothic"/>
                <a:ea typeface="Century Gothic"/>
                <a:cs typeface="Century Gothic"/>
                <a:sym typeface="Century Gothic"/>
              </a:rPr>
              <a:t>As seen from the graph, the state of CA has the highest number of complaints. This could be due to the sheer user base present in California and economic transactions that occur in the state.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Clr>
                <a:srgbClr val="262626"/>
              </a:buClr>
              <a:buSzPct val="25000"/>
              <a:buFont typeface="Century Gothic"/>
              <a:buNone/>
            </a:pPr>
            <a:r>
              <a:rPr lang="en-US"/>
              <a:t>Exploratory Data Analysis</a:t>
            </a:r>
          </a:p>
        </p:txBody>
      </p:sp>
      <p:sp>
        <p:nvSpPr>
          <p:cNvPr id="216" name="Shape 216"/>
          <p:cNvSpPr txBox="1">
            <a:spLocks noGrp="1"/>
          </p:cNvSpPr>
          <p:nvPr>
            <p:ph type="body" idx="1"/>
          </p:nvPr>
        </p:nvSpPr>
        <p:spPr>
          <a:xfrm>
            <a:off x="1555800" y="1522950"/>
            <a:ext cx="4080900" cy="4395600"/>
          </a:xfrm>
          <a:prstGeom prst="rect">
            <a:avLst/>
          </a:prstGeom>
        </p:spPr>
        <p:txBody>
          <a:bodyPr lIns="91425" tIns="91425" rIns="91425" bIns="91425" anchor="t" anchorCtr="0">
            <a:noAutofit/>
          </a:bodyPr>
          <a:lstStyle/>
          <a:p>
            <a:pPr marL="0" lvl="0" indent="-69850">
              <a:lnSpc>
                <a:spcPct val="80000"/>
              </a:lnSpc>
              <a:spcBef>
                <a:spcPts val="0"/>
              </a:spcBef>
              <a:buClr>
                <a:schemeClr val="dk1"/>
              </a:buClr>
              <a:buSzPct val="64705"/>
              <a:buFont typeface="Arial"/>
              <a:buNone/>
            </a:pPr>
            <a:r>
              <a:rPr lang="en-US" sz="1665" dirty="0">
                <a:solidFill>
                  <a:schemeClr val="tx1"/>
                </a:solidFill>
              </a:rPr>
              <a:t>Results show that mortgage related complaints are the highest. This could be attributed to customer confusion in process for load modifications and refinancing, payment/application processing, settlement processing. </a:t>
            </a:r>
            <a:r>
              <a:rPr lang="en-US" sz="1665" baseline="30000" dirty="0">
                <a:solidFill>
                  <a:schemeClr val="tx1"/>
                </a:solidFill>
              </a:rPr>
              <a:t>[1]</a:t>
            </a:r>
          </a:p>
          <a:p>
            <a:pPr marL="0" lvl="0" indent="-69850">
              <a:lnSpc>
                <a:spcPct val="80000"/>
              </a:lnSpc>
              <a:spcBef>
                <a:spcPts val="0"/>
              </a:spcBef>
              <a:buClr>
                <a:schemeClr val="dk1"/>
              </a:buClr>
              <a:buSzPct val="64705"/>
              <a:buFont typeface="Arial"/>
              <a:buNone/>
            </a:pPr>
            <a:r>
              <a:rPr lang="en-US" sz="1665" dirty="0">
                <a:solidFill>
                  <a:schemeClr val="tx1"/>
                </a:solidFill>
              </a:rPr>
              <a:t>Better consumer education and leaner processes could ease the complaints</a:t>
            </a:r>
          </a:p>
          <a:p>
            <a:pPr marL="0" lvl="0" indent="-69850">
              <a:lnSpc>
                <a:spcPct val="80000"/>
              </a:lnSpc>
              <a:spcBef>
                <a:spcPts val="0"/>
              </a:spcBef>
              <a:buClr>
                <a:schemeClr val="dk1"/>
              </a:buClr>
              <a:buSzPct val="64705"/>
              <a:buFont typeface="Arial"/>
              <a:buNone/>
            </a:pPr>
            <a:endParaRPr sz="1665" dirty="0">
              <a:solidFill>
                <a:schemeClr val="tx1"/>
              </a:solidFill>
            </a:endParaRPr>
          </a:p>
          <a:p>
            <a:pPr marL="0" lvl="0" indent="-69850">
              <a:lnSpc>
                <a:spcPct val="80000"/>
              </a:lnSpc>
              <a:spcBef>
                <a:spcPts val="0"/>
              </a:spcBef>
              <a:buClr>
                <a:schemeClr val="dk1"/>
              </a:buClr>
              <a:buSzPct val="64705"/>
              <a:buFont typeface="Arial"/>
              <a:buNone/>
            </a:pPr>
            <a:r>
              <a:rPr lang="en-US" sz="1665" dirty="0">
                <a:solidFill>
                  <a:schemeClr val="tx1"/>
                </a:solidFill>
              </a:rPr>
              <a:t>Prepaid card services receive the lowest complaints. This could be due to the simple process involved in setting up, using and terminating prepaid card services.</a:t>
            </a:r>
          </a:p>
        </p:txBody>
      </p:sp>
      <p:pic>
        <p:nvPicPr>
          <p:cNvPr id="217" name="Shape 217"/>
          <p:cNvPicPr preferRelativeResize="0"/>
          <p:nvPr/>
        </p:nvPicPr>
        <p:blipFill rotWithShape="1">
          <a:blip r:embed="rId3">
            <a:alphaModFix/>
          </a:blip>
          <a:srcRect/>
          <a:stretch/>
        </p:blipFill>
        <p:spPr>
          <a:xfrm>
            <a:off x="6184092" y="1967538"/>
            <a:ext cx="5863800" cy="4109700"/>
          </a:xfrm>
          <a:prstGeom prst="rect">
            <a:avLst/>
          </a:prstGeom>
          <a:noFill/>
          <a:ln>
            <a:noFill/>
          </a:ln>
        </p:spPr>
      </p:pic>
      <p:sp>
        <p:nvSpPr>
          <p:cNvPr id="218" name="Shape 218"/>
          <p:cNvSpPr txBox="1"/>
          <p:nvPr/>
        </p:nvSpPr>
        <p:spPr>
          <a:xfrm>
            <a:off x="1675425" y="6451150"/>
            <a:ext cx="10224300" cy="312900"/>
          </a:xfrm>
          <a:prstGeom prst="rect">
            <a:avLst/>
          </a:prstGeom>
          <a:noFill/>
          <a:ln>
            <a:noFill/>
          </a:ln>
        </p:spPr>
        <p:txBody>
          <a:bodyPr lIns="91425" tIns="91425" rIns="91425" bIns="91425" anchor="t" anchorCtr="0">
            <a:noAutofit/>
          </a:bodyPr>
          <a:lstStyle/>
          <a:p>
            <a:pPr lvl="0">
              <a:spcBef>
                <a:spcPts val="0"/>
              </a:spcBef>
              <a:buClr>
                <a:schemeClr val="dk1"/>
              </a:buClr>
              <a:buFont typeface="Arial"/>
              <a:buNone/>
            </a:pPr>
            <a:r>
              <a:rPr lang="en-US">
                <a:solidFill>
                  <a:schemeClr val="dk1"/>
                </a:solidFill>
              </a:rPr>
              <a:t>[1] C Hudspeth, “...Mortgage Lenders Consumer Complain…”, Business Insider, Dec, 2012. Web Accessed 11/20. </a:t>
            </a:r>
            <a:r>
              <a:rPr lang="en-US" u="sng">
                <a:solidFill>
                  <a:schemeClr val="hlink"/>
                </a:solidFill>
                <a:hlinkClick r:id="rId4"/>
              </a:rPr>
              <a:t>Link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2947488" y="2844794"/>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262626"/>
              </a:buClr>
              <a:buSzPct val="25000"/>
              <a:buFont typeface="Century Gothic"/>
              <a:buNone/>
            </a:pPr>
            <a:r>
              <a:rPr lang="en-US" sz="3600" b="0" i="0" u="none" strike="noStrike" cap="none">
                <a:solidFill>
                  <a:srgbClr val="262626"/>
                </a:solidFill>
                <a:latin typeface="Century Gothic"/>
                <a:ea typeface="Century Gothic"/>
                <a:cs typeface="Century Gothic"/>
                <a:sym typeface="Century Gothic"/>
              </a:rPr>
              <a:t>Approach and Resolution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rgbClr val="000000"/>
      </a:dk1>
      <a:lt1>
        <a:srgbClr val="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1501</Words>
  <Application>Microsoft Office PowerPoint</Application>
  <PresentationFormat>Widescreen</PresentationFormat>
  <Paragraphs>268</Paragraphs>
  <Slides>30</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Noto Sans Symbols</vt:lpstr>
      <vt:lpstr>Century Gothic</vt:lpstr>
      <vt:lpstr>Arial</vt:lpstr>
      <vt:lpstr>Calibri</vt:lpstr>
      <vt:lpstr>Courier New</vt:lpstr>
      <vt:lpstr>Wisp</vt:lpstr>
      <vt:lpstr>Consumer Finance Complaint Analysis</vt:lpstr>
      <vt:lpstr>Contents</vt:lpstr>
      <vt:lpstr>Consumer Complaints  </vt:lpstr>
      <vt:lpstr>Motivation</vt:lpstr>
      <vt:lpstr>Problem Definition</vt:lpstr>
      <vt:lpstr>Project Goal</vt:lpstr>
      <vt:lpstr>Exploratory Data Analysis</vt:lpstr>
      <vt:lpstr>Exploratory Data Analysis</vt:lpstr>
      <vt:lpstr>Approach and Resolution</vt:lpstr>
      <vt:lpstr>Company Response Analysis </vt:lpstr>
      <vt:lpstr>PowerPoint Presentation</vt:lpstr>
      <vt:lpstr>Customer Experience Analysis</vt:lpstr>
      <vt:lpstr>PowerPoint Presentation</vt:lpstr>
      <vt:lpstr>Predictive Analysis</vt:lpstr>
      <vt:lpstr>Feature Selection and Engineering</vt:lpstr>
      <vt:lpstr>PowerPoint Presentation</vt:lpstr>
      <vt:lpstr>PowerPoint Presentation</vt:lpstr>
      <vt:lpstr>Tuning Aspects</vt:lpstr>
      <vt:lpstr>Feature Importance</vt:lpstr>
      <vt:lpstr>Model Application(Non-Text Features)</vt:lpstr>
      <vt:lpstr>Results</vt:lpstr>
      <vt:lpstr>PowerPoint Presentation</vt:lpstr>
      <vt:lpstr> </vt:lpstr>
      <vt:lpstr>Model Application(Text features)</vt:lpstr>
      <vt:lpstr>Feature Importance(Text Features) </vt:lpstr>
      <vt:lpstr>Comparison of Models</vt:lpstr>
      <vt:lpstr>Stochastic Gradient Descent Classification </vt:lpstr>
      <vt:lpstr>Conclusions</vt:lpstr>
      <vt:lpstr>Future Work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Finance Complaint Analysis</dc:title>
  <cp:lastModifiedBy>Student</cp:lastModifiedBy>
  <cp:revision>12</cp:revision>
  <dcterms:modified xsi:type="dcterms:W3CDTF">2016-11-30T20:18:37Z</dcterms:modified>
</cp:coreProperties>
</file>