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8E1714E-3674-4929-9DBB-B9DE9D5669F6}" type="datetimeFigureOut">
              <a:rPr lang="en-IN" smtClean="0"/>
              <a:t>04-01-2021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29F2BF5-83FB-4AC3-918E-FFBE23F5A5C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E1714E-3674-4929-9DBB-B9DE9D5669F6}" type="datetimeFigureOut">
              <a:rPr lang="en-IN" smtClean="0"/>
              <a:t>04-01-2021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9F2BF5-83FB-4AC3-918E-FFBE23F5A5C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E1714E-3674-4929-9DBB-B9DE9D5669F6}" type="datetimeFigureOut">
              <a:rPr lang="en-IN" smtClean="0"/>
              <a:t>04-01-2021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9F2BF5-83FB-4AC3-918E-FFBE23F5A5C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E1714E-3674-4929-9DBB-B9DE9D5669F6}" type="datetimeFigureOut">
              <a:rPr lang="en-IN" smtClean="0"/>
              <a:t>04-01-2021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9F2BF5-83FB-4AC3-918E-FFBE23F5A5C0}"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8E1714E-3674-4929-9DBB-B9DE9D5669F6}" type="datetimeFigureOut">
              <a:rPr lang="en-IN" smtClean="0"/>
              <a:t>04-01-2021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9F2BF5-83FB-4AC3-918E-FFBE23F5A5C0}"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E1714E-3674-4929-9DBB-B9DE9D5669F6}" type="datetimeFigureOut">
              <a:rPr lang="en-IN" smtClean="0"/>
              <a:t>04-01-2021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9F2BF5-83FB-4AC3-918E-FFBE23F5A5C0}"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E1714E-3674-4929-9DBB-B9DE9D5669F6}" type="datetimeFigureOut">
              <a:rPr lang="en-IN" smtClean="0"/>
              <a:t>04-01-2021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29F2BF5-83FB-4AC3-918E-FFBE23F5A5C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8E1714E-3674-4929-9DBB-B9DE9D5669F6}" type="datetimeFigureOut">
              <a:rPr lang="en-IN" smtClean="0"/>
              <a:t>04-01-2021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29F2BF5-83FB-4AC3-918E-FFBE23F5A5C0}"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8E1714E-3674-4929-9DBB-B9DE9D5669F6}" type="datetimeFigureOut">
              <a:rPr lang="en-IN" smtClean="0"/>
              <a:t>04-01-2021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29F2BF5-83FB-4AC3-918E-FFBE23F5A5C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8E1714E-3674-4929-9DBB-B9DE9D5669F6}" type="datetimeFigureOut">
              <a:rPr lang="en-IN" smtClean="0"/>
              <a:t>04-01-2021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9F2BF5-83FB-4AC3-918E-FFBE23F5A5C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8E1714E-3674-4929-9DBB-B9DE9D5669F6}" type="datetimeFigureOut">
              <a:rPr lang="en-IN" smtClean="0"/>
              <a:t>04-01-2021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29F2BF5-83FB-4AC3-918E-FFBE23F5A5C0}"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8E1714E-3674-4929-9DBB-B9DE9D5669F6}" type="datetimeFigureOut">
              <a:rPr lang="en-IN" smtClean="0"/>
              <a:t>04-01-2021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29F2BF5-83FB-4AC3-918E-FFBE23F5A5C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8.png"/><Relationship Id="rId1" Type="http://schemas.openxmlformats.org/officeDocument/2006/relationships/slideLayout" Target="../slideLayouts/slideLayout4.xml"/><Relationship Id="rId5" Type="http://schemas.microsoft.com/office/2007/relationships/hdphoto" Target="../media/hdphoto18.wdp"/><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1.png"/><Relationship Id="rId1" Type="http://schemas.openxmlformats.org/officeDocument/2006/relationships/slideLayout" Target="../slideLayouts/slideLayout4.xml"/><Relationship Id="rId5" Type="http://schemas.microsoft.com/office/2007/relationships/hdphoto" Target="../media/hdphoto21.wdp"/><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8.png"/><Relationship Id="rId11" Type="http://schemas.microsoft.com/office/2007/relationships/hdphoto" Target="../media/hdphoto9.wdp"/><Relationship Id="rId5" Type="http://schemas.microsoft.com/office/2007/relationships/hdphoto" Target="../media/hdphoto6.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8.wdp"/></Relationships>
</file>

<file path=ppt/slides/_rels/slide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35696" y="548680"/>
            <a:ext cx="6617568" cy="2880320"/>
          </a:xfrm>
        </p:spPr>
        <p:txBody>
          <a:bodyPr>
            <a:normAutofit/>
          </a:bodyPr>
          <a:lstStyle/>
          <a:p>
            <a:r>
              <a:rPr lang="en-IN" dirty="0" smtClean="0"/>
              <a:t>COUNTRY-AID CLUSTERING ASSIGNMENT</a:t>
            </a:r>
            <a:endParaRPr lang="en-IN" dirty="0"/>
          </a:p>
        </p:txBody>
      </p:sp>
      <p:sp>
        <p:nvSpPr>
          <p:cNvPr id="14" name="Subtitle 13"/>
          <p:cNvSpPr>
            <a:spLocks noGrp="1"/>
          </p:cNvSpPr>
          <p:nvPr>
            <p:ph type="subTitle" idx="1"/>
          </p:nvPr>
        </p:nvSpPr>
        <p:spPr>
          <a:xfrm>
            <a:off x="3347864" y="4005064"/>
            <a:ext cx="5114778" cy="1101248"/>
          </a:xfrm>
        </p:spPr>
        <p:txBody>
          <a:bodyPr/>
          <a:lstStyle/>
          <a:p>
            <a:r>
              <a:rPr lang="en-IN" dirty="0" smtClean="0"/>
              <a:t>Created by –</a:t>
            </a:r>
          </a:p>
          <a:p>
            <a:r>
              <a:rPr lang="en-IN" dirty="0" smtClean="0"/>
              <a:t>Rahul Sarkar</a:t>
            </a:r>
            <a:endParaRPr lang="en-IN" dirty="0"/>
          </a:p>
        </p:txBody>
      </p:sp>
    </p:spTree>
    <p:extLst>
      <p:ext uri="{BB962C8B-B14F-4D97-AF65-F5344CB8AC3E}">
        <p14:creationId xmlns:p14="http://schemas.microsoft.com/office/powerpoint/2010/main" val="3997580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9"/>
            <a:ext cx="8297872" cy="435503"/>
          </a:xfrm>
        </p:spPr>
        <p:txBody>
          <a:bodyPr>
            <a:normAutofit/>
          </a:bodyPr>
          <a:lstStyle/>
          <a:p>
            <a:pPr marL="109728" indent="0">
              <a:buClr>
                <a:schemeClr val="tx1">
                  <a:lumMod val="75000"/>
                  <a:lumOff val="25000"/>
                </a:schemeClr>
              </a:buClr>
              <a:buNone/>
            </a:pPr>
            <a:r>
              <a:rPr lang="en-IN" sz="2000" dirty="0" smtClean="0"/>
              <a:t>Plotting the countries with Highest &amp; Lowest GDP per Capita.</a:t>
            </a:r>
            <a:endParaRPr lang="en-IN" sz="2000" dirty="0"/>
          </a:p>
        </p:txBody>
      </p:sp>
      <p:sp>
        <p:nvSpPr>
          <p:cNvPr id="4" name="Title 3"/>
          <p:cNvSpPr>
            <a:spLocks noGrp="1"/>
          </p:cNvSpPr>
          <p:nvPr>
            <p:ph type="title"/>
          </p:nvPr>
        </p:nvSpPr>
        <p:spPr/>
        <p:txBody>
          <a:bodyPr>
            <a:normAutofit/>
          </a:bodyPr>
          <a:lstStyle/>
          <a:p>
            <a:r>
              <a:rPr lang="en-IN" dirty="0" smtClean="0"/>
              <a:t>GDP PER CAPITA</a:t>
            </a:r>
            <a:endParaRPr lang="en-IN" dirty="0"/>
          </a:p>
        </p:txBody>
      </p:sp>
      <p:sp>
        <p:nvSpPr>
          <p:cNvPr id="10" name="Content Placeholder 1"/>
          <p:cNvSpPr>
            <a:spLocks noGrp="1"/>
          </p:cNvSpPr>
          <p:nvPr>
            <p:ph sz="half" idx="1"/>
          </p:nvPr>
        </p:nvSpPr>
        <p:spPr>
          <a:xfrm>
            <a:off x="467544" y="4869160"/>
            <a:ext cx="8219256" cy="1080120"/>
          </a:xfrm>
        </p:spPr>
        <p:txBody>
          <a:bodyPr>
            <a:normAutofit/>
          </a:bodyPr>
          <a:lstStyle/>
          <a:p>
            <a:pPr>
              <a:buClr>
                <a:schemeClr val="tx1">
                  <a:lumMod val="75000"/>
                  <a:lumOff val="25000"/>
                </a:schemeClr>
              </a:buClr>
              <a:buFont typeface="Wingdings" pitchFamily="2" charset="2"/>
              <a:buChar char="Ø"/>
            </a:pPr>
            <a:r>
              <a:rPr lang="en-IN" sz="2000" dirty="0" smtClean="0"/>
              <a:t>Luxembourg is </a:t>
            </a:r>
            <a:r>
              <a:rPr lang="en-IN" sz="2000" dirty="0"/>
              <a:t>the country having the highest </a:t>
            </a:r>
            <a:r>
              <a:rPr lang="en-IN" sz="2000" dirty="0" smtClean="0"/>
              <a:t>&amp;</a:t>
            </a:r>
            <a:r>
              <a:rPr lang="en-IN" sz="2000" dirty="0"/>
              <a:t> </a:t>
            </a:r>
            <a:r>
              <a:rPr lang="en-IN" sz="2000" dirty="0" smtClean="0"/>
              <a:t>Burundi the </a:t>
            </a:r>
            <a:r>
              <a:rPr lang="en-IN" sz="2000" dirty="0"/>
              <a:t>lowest </a:t>
            </a:r>
            <a:r>
              <a:rPr lang="en-IN" sz="2000" dirty="0" smtClean="0"/>
              <a:t>GDP per Capita.</a:t>
            </a:r>
            <a:endParaRPr lang="en-IN" sz="2000" dirty="0"/>
          </a:p>
          <a:p>
            <a:pPr>
              <a:buClr>
                <a:schemeClr val="tx1">
                  <a:lumMod val="75000"/>
                  <a:lumOff val="25000"/>
                </a:schemeClr>
              </a:buClr>
              <a:buFont typeface="Wingdings" pitchFamily="2" charset="2"/>
              <a:buChar char="Ø"/>
            </a:pPr>
            <a:endParaRPr lang="en-IN" sz="2000" dirty="0"/>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99592" y="2060848"/>
            <a:ext cx="6879431" cy="270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82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9"/>
            <a:ext cx="8147248" cy="1299600"/>
          </a:xfrm>
        </p:spPr>
        <p:txBody>
          <a:bodyPr>
            <a:normAutofit lnSpcReduction="10000"/>
          </a:bodyPr>
          <a:lstStyle/>
          <a:p>
            <a:pPr marL="109728" indent="0">
              <a:buNone/>
            </a:pPr>
            <a:r>
              <a:rPr lang="en-IN" sz="2000" dirty="0" smtClean="0"/>
              <a:t>The Elbow-Curve analysis is used to determine the optimal number of Clusters that can be formed from the data for K-Means Clustering. The optimal number of clusters (k) is decided using the point where the graph has the first bend/deviation.</a:t>
            </a:r>
            <a:endParaRPr lang="en-IN" sz="2000" dirty="0"/>
          </a:p>
        </p:txBody>
      </p:sp>
      <p:sp>
        <p:nvSpPr>
          <p:cNvPr id="4" name="Title 3"/>
          <p:cNvSpPr>
            <a:spLocks noGrp="1"/>
          </p:cNvSpPr>
          <p:nvPr>
            <p:ph type="title"/>
          </p:nvPr>
        </p:nvSpPr>
        <p:spPr/>
        <p:txBody>
          <a:bodyPr/>
          <a:lstStyle/>
          <a:p>
            <a:r>
              <a:rPr lang="en-IN" dirty="0" smtClean="0"/>
              <a:t>ELBOW-CURVE ANALYSIS</a:t>
            </a:r>
            <a:endParaRPr lang="en-IN" dirty="0"/>
          </a:p>
        </p:txBody>
      </p:sp>
      <p:pic>
        <p:nvPicPr>
          <p:cNvPr id="921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148063" y="3068960"/>
            <a:ext cx="35337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a:spLocks noGrp="1"/>
          </p:cNvSpPr>
          <p:nvPr>
            <p:ph sz="half" idx="1"/>
          </p:nvPr>
        </p:nvSpPr>
        <p:spPr>
          <a:xfrm>
            <a:off x="467544" y="3140968"/>
            <a:ext cx="4464496" cy="2271142"/>
          </a:xfrm>
        </p:spPr>
        <p:txBody>
          <a:bodyPr>
            <a:normAutofit/>
          </a:bodyPr>
          <a:lstStyle/>
          <a:p>
            <a:pPr marL="109728" indent="0">
              <a:buNone/>
            </a:pPr>
            <a:r>
              <a:rPr lang="en-IN" sz="2000" dirty="0" smtClean="0"/>
              <a:t>According to the plot, the best value of k looks like to be 3.</a:t>
            </a:r>
            <a:endParaRPr lang="en-IN" sz="2000" dirty="0"/>
          </a:p>
        </p:txBody>
      </p:sp>
    </p:spTree>
    <p:extLst>
      <p:ext uri="{BB962C8B-B14F-4D97-AF65-F5344CB8AC3E}">
        <p14:creationId xmlns:p14="http://schemas.microsoft.com/office/powerpoint/2010/main" val="19808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9"/>
            <a:ext cx="8147248" cy="1299600"/>
          </a:xfrm>
        </p:spPr>
        <p:txBody>
          <a:bodyPr>
            <a:normAutofit lnSpcReduction="10000"/>
          </a:bodyPr>
          <a:lstStyle/>
          <a:p>
            <a:pPr marL="109728" indent="0">
              <a:buNone/>
            </a:pPr>
            <a:r>
              <a:rPr lang="en-IN" sz="2000" dirty="0" smtClean="0"/>
              <a:t>The Silhouette analysis is another technique used to determine the optimal number of Clusters that can be formed from the data for K-Means Clustering. The optimal number of clusters (k) is decided from the highest point in the curve.</a:t>
            </a:r>
            <a:endParaRPr lang="en-IN" sz="2000" dirty="0"/>
          </a:p>
        </p:txBody>
      </p:sp>
      <p:sp>
        <p:nvSpPr>
          <p:cNvPr id="4" name="Title 3"/>
          <p:cNvSpPr>
            <a:spLocks noGrp="1"/>
          </p:cNvSpPr>
          <p:nvPr>
            <p:ph type="title"/>
          </p:nvPr>
        </p:nvSpPr>
        <p:spPr/>
        <p:txBody>
          <a:bodyPr/>
          <a:lstStyle/>
          <a:p>
            <a:r>
              <a:rPr lang="en-IN" dirty="0" smtClean="0"/>
              <a:t>SILHOUETTE ANALYSIS</a:t>
            </a:r>
            <a:endParaRPr lang="en-IN" dirty="0"/>
          </a:p>
        </p:txBody>
      </p:sp>
      <p:sp>
        <p:nvSpPr>
          <p:cNvPr id="6" name="Content Placeholder 1"/>
          <p:cNvSpPr>
            <a:spLocks noGrp="1"/>
          </p:cNvSpPr>
          <p:nvPr>
            <p:ph sz="half" idx="1"/>
          </p:nvPr>
        </p:nvSpPr>
        <p:spPr>
          <a:xfrm>
            <a:off x="467544" y="3140968"/>
            <a:ext cx="4464496" cy="2271142"/>
          </a:xfrm>
        </p:spPr>
        <p:txBody>
          <a:bodyPr>
            <a:normAutofit/>
          </a:bodyPr>
          <a:lstStyle/>
          <a:p>
            <a:pPr marL="109728" indent="0">
              <a:buNone/>
            </a:pPr>
            <a:r>
              <a:rPr lang="en-IN" sz="2000" dirty="0" smtClean="0"/>
              <a:t>According to the plot, the best value of k looks like to be 2. The value of 3 also has a high value in the plot, and looking at both the elbow-curve analysis and Silhouette analysis, we can continue with the value of k as 3.</a:t>
            </a:r>
            <a:endParaRPr lang="en-IN" sz="2000" dirty="0"/>
          </a:p>
        </p:txBody>
      </p:sp>
      <p:pic>
        <p:nvPicPr>
          <p:cNvPr id="1024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051323" y="3068960"/>
            <a:ext cx="36480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0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9"/>
            <a:ext cx="4834880" cy="4251927"/>
          </a:xfrm>
        </p:spPr>
        <p:txBody>
          <a:bodyPr>
            <a:normAutofit/>
          </a:bodyPr>
          <a:lstStyle/>
          <a:p>
            <a:pPr>
              <a:buClr>
                <a:schemeClr val="tx1">
                  <a:lumMod val="75000"/>
                  <a:lumOff val="25000"/>
                </a:schemeClr>
              </a:buClr>
              <a:buFont typeface="Wingdings" pitchFamily="2" charset="2"/>
              <a:buChar char="Ø"/>
            </a:pPr>
            <a:r>
              <a:rPr lang="en-IN" sz="2000" dirty="0" smtClean="0"/>
              <a:t>We have built a Clustering model using K-Means Clustering and divided the countries into 3 clusters.</a:t>
            </a:r>
          </a:p>
          <a:p>
            <a:pPr>
              <a:buClr>
                <a:schemeClr val="tx1">
                  <a:lumMod val="75000"/>
                  <a:lumOff val="25000"/>
                </a:schemeClr>
              </a:buClr>
              <a:buFont typeface="Wingdings" pitchFamily="2" charset="2"/>
              <a:buChar char="Ø"/>
            </a:pPr>
            <a:r>
              <a:rPr lang="en-IN" sz="2000" dirty="0" smtClean="0"/>
              <a:t>We have plotted box plots for the 3 clusters against Child Mortality Rate, Net Income per person &amp; GDP per Capita features.</a:t>
            </a:r>
          </a:p>
          <a:p>
            <a:pPr>
              <a:buClr>
                <a:schemeClr val="tx1">
                  <a:lumMod val="75000"/>
                  <a:lumOff val="25000"/>
                </a:schemeClr>
              </a:buClr>
              <a:buFont typeface="Wingdings" pitchFamily="2" charset="2"/>
              <a:buChar char="Ø"/>
            </a:pPr>
            <a:r>
              <a:rPr lang="en-IN" sz="2000" dirty="0" smtClean="0"/>
              <a:t>From the plots we can understand the characteristics of each cluster and will help in deciding countries in need of AID.</a:t>
            </a:r>
            <a:endParaRPr lang="en-IN" sz="2000" dirty="0"/>
          </a:p>
        </p:txBody>
      </p:sp>
      <p:sp>
        <p:nvSpPr>
          <p:cNvPr id="4" name="Title 3"/>
          <p:cNvSpPr>
            <a:spLocks noGrp="1"/>
          </p:cNvSpPr>
          <p:nvPr>
            <p:ph type="title"/>
          </p:nvPr>
        </p:nvSpPr>
        <p:spPr/>
        <p:txBody>
          <a:bodyPr/>
          <a:lstStyle/>
          <a:p>
            <a:r>
              <a:rPr lang="en-IN" dirty="0" smtClean="0"/>
              <a:t>K-MEANS CLUSTERING</a:t>
            </a:r>
            <a:endParaRPr lang="en-IN" dirty="0"/>
          </a:p>
        </p:txBody>
      </p:sp>
      <p:pic>
        <p:nvPicPr>
          <p:cNvPr id="1126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357192" y="1340768"/>
            <a:ext cx="342138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99318" y="3933056"/>
            <a:ext cx="3550920" cy="220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190487" y="3512468"/>
            <a:ext cx="2232248" cy="307777"/>
          </a:xfrm>
          <a:prstGeom prst="rect">
            <a:avLst/>
          </a:prstGeom>
          <a:noFill/>
        </p:spPr>
        <p:txBody>
          <a:bodyPr wrap="square" rtlCol="0">
            <a:spAutoFit/>
          </a:bodyPr>
          <a:lstStyle/>
          <a:p>
            <a:r>
              <a:rPr lang="en-IN" sz="1400" b="1" i="1" dirty="0" smtClean="0"/>
              <a:t>Child Mortality Rate Plot</a:t>
            </a:r>
            <a:endParaRPr lang="en-IN" sz="1400" b="1" i="1" dirty="0"/>
          </a:p>
        </p:txBody>
      </p:sp>
      <p:sp>
        <p:nvSpPr>
          <p:cNvPr id="10" name="TextBox 9"/>
          <p:cNvSpPr txBox="1"/>
          <p:nvPr/>
        </p:nvSpPr>
        <p:spPr>
          <a:xfrm>
            <a:off x="6732240" y="6135236"/>
            <a:ext cx="2232248" cy="307777"/>
          </a:xfrm>
          <a:prstGeom prst="rect">
            <a:avLst/>
          </a:prstGeom>
          <a:noFill/>
        </p:spPr>
        <p:txBody>
          <a:bodyPr wrap="square" rtlCol="0">
            <a:spAutoFit/>
          </a:bodyPr>
          <a:lstStyle/>
          <a:p>
            <a:r>
              <a:rPr lang="en-IN" sz="1400" b="1" i="1" dirty="0" smtClean="0"/>
              <a:t>Income Plot</a:t>
            </a:r>
            <a:endParaRPr lang="en-IN" sz="1400" b="1" i="1" dirty="0"/>
          </a:p>
        </p:txBody>
      </p:sp>
    </p:spTree>
    <p:extLst>
      <p:ext uri="{BB962C8B-B14F-4D97-AF65-F5344CB8AC3E}">
        <p14:creationId xmlns:p14="http://schemas.microsoft.com/office/powerpoint/2010/main" val="36083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836713"/>
            <a:ext cx="4834880" cy="4896544"/>
          </a:xfrm>
        </p:spPr>
        <p:txBody>
          <a:bodyPr>
            <a:normAutofit/>
          </a:bodyPr>
          <a:lstStyle/>
          <a:p>
            <a:pPr>
              <a:buClr>
                <a:schemeClr val="tx1">
                  <a:lumMod val="75000"/>
                  <a:lumOff val="25000"/>
                </a:schemeClr>
              </a:buClr>
              <a:buFont typeface="Wingdings" pitchFamily="2" charset="2"/>
              <a:buChar char="Ø"/>
            </a:pPr>
            <a:r>
              <a:rPr lang="en-IN" sz="2000" b="1" dirty="0" smtClean="0">
                <a:solidFill>
                  <a:srgbClr val="FF6600"/>
                </a:solidFill>
              </a:rPr>
              <a:t>CLUSTER_ID 1</a:t>
            </a:r>
            <a:r>
              <a:rPr lang="en-IN" sz="2000" dirty="0" smtClean="0"/>
              <a:t> is the cluster of countries which have very high average Income &amp; GDP per Capita and very low average Child Mortality rate.</a:t>
            </a:r>
          </a:p>
          <a:p>
            <a:pPr>
              <a:buClr>
                <a:schemeClr val="tx1">
                  <a:lumMod val="75000"/>
                  <a:lumOff val="25000"/>
                </a:schemeClr>
              </a:buClr>
              <a:buFont typeface="Wingdings" pitchFamily="2" charset="2"/>
              <a:buChar char="Ø"/>
            </a:pPr>
            <a:r>
              <a:rPr lang="en-IN" sz="2000" b="1" dirty="0" smtClean="0">
                <a:solidFill>
                  <a:srgbClr val="0070C0"/>
                </a:solidFill>
              </a:rPr>
              <a:t>CLUSTER_ID 0</a:t>
            </a:r>
            <a:r>
              <a:rPr lang="en-IN" sz="2000" dirty="0" smtClean="0"/>
              <a:t> is the cluster of countries having moderate average Income, GDP per Capita &amp; Child Mortality rate.</a:t>
            </a:r>
          </a:p>
          <a:p>
            <a:pPr>
              <a:buClr>
                <a:schemeClr val="tx1">
                  <a:lumMod val="75000"/>
                  <a:lumOff val="25000"/>
                </a:schemeClr>
              </a:buClr>
              <a:buFont typeface="Wingdings" pitchFamily="2" charset="2"/>
              <a:buChar char="Ø"/>
            </a:pPr>
            <a:r>
              <a:rPr lang="en-IN" sz="2000" b="1" dirty="0" smtClean="0">
                <a:solidFill>
                  <a:srgbClr val="00B050"/>
                </a:solidFill>
              </a:rPr>
              <a:t>CLUSTER_ID 2</a:t>
            </a:r>
            <a:r>
              <a:rPr lang="en-IN" sz="2000" dirty="0" smtClean="0"/>
              <a:t> is the cluster of countries having very low average Income &amp; GDP per Capita and high average Child Mortality rate. So, countries in this cluster are the countries in direst need of AID. </a:t>
            </a:r>
            <a:endParaRPr lang="en-IN" sz="2000" dirty="0"/>
          </a:p>
        </p:txBody>
      </p:sp>
      <p:pic>
        <p:nvPicPr>
          <p:cNvPr id="1229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20072" y="1052736"/>
            <a:ext cx="3528060" cy="2232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376423" y="3285396"/>
            <a:ext cx="2232248" cy="307777"/>
          </a:xfrm>
          <a:prstGeom prst="rect">
            <a:avLst/>
          </a:prstGeom>
          <a:noFill/>
        </p:spPr>
        <p:txBody>
          <a:bodyPr wrap="square" rtlCol="0">
            <a:spAutoFit/>
          </a:bodyPr>
          <a:lstStyle/>
          <a:p>
            <a:r>
              <a:rPr lang="en-IN" sz="1400" b="1" i="1" dirty="0" smtClean="0"/>
              <a:t>GDP per Capita Plot</a:t>
            </a:r>
            <a:endParaRPr lang="en-IN" sz="1400" b="1" i="1" dirty="0"/>
          </a:p>
        </p:txBody>
      </p:sp>
    </p:spTree>
    <p:extLst>
      <p:ext uri="{BB962C8B-B14F-4D97-AF65-F5344CB8AC3E}">
        <p14:creationId xmlns:p14="http://schemas.microsoft.com/office/powerpoint/2010/main" val="3799918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9"/>
            <a:ext cx="4834880" cy="4251927"/>
          </a:xfrm>
        </p:spPr>
        <p:txBody>
          <a:bodyPr>
            <a:normAutofit/>
          </a:bodyPr>
          <a:lstStyle/>
          <a:p>
            <a:pPr>
              <a:buClr>
                <a:schemeClr val="tx1">
                  <a:lumMod val="75000"/>
                  <a:lumOff val="25000"/>
                </a:schemeClr>
              </a:buClr>
              <a:buFont typeface="Wingdings" pitchFamily="2" charset="2"/>
              <a:buChar char="Ø"/>
            </a:pPr>
            <a:r>
              <a:rPr lang="en-IN" sz="2000" dirty="0" smtClean="0"/>
              <a:t>We have built a Clustering model using Hierarchical Clustering as well and divided the countries into 4 clusters.</a:t>
            </a:r>
          </a:p>
          <a:p>
            <a:pPr>
              <a:buClr>
                <a:schemeClr val="tx1">
                  <a:lumMod val="75000"/>
                  <a:lumOff val="25000"/>
                </a:schemeClr>
              </a:buClr>
              <a:buFont typeface="Wingdings" pitchFamily="2" charset="2"/>
              <a:buChar char="Ø"/>
            </a:pPr>
            <a:r>
              <a:rPr lang="en-IN" sz="2000" dirty="0" smtClean="0"/>
              <a:t>The number of clusters have been decided using Dendrogram.</a:t>
            </a:r>
          </a:p>
          <a:p>
            <a:pPr>
              <a:buClr>
                <a:schemeClr val="tx1">
                  <a:lumMod val="75000"/>
                  <a:lumOff val="25000"/>
                </a:schemeClr>
              </a:buClr>
              <a:buFont typeface="Wingdings" pitchFamily="2" charset="2"/>
              <a:buChar char="Ø"/>
            </a:pPr>
            <a:r>
              <a:rPr lang="en-IN" sz="2000" dirty="0" smtClean="0"/>
              <a:t>We have plotted box plots for the 3 clusters against Child Mortality Rate, Net Income per person &amp; GDP per Capita features.</a:t>
            </a:r>
          </a:p>
          <a:p>
            <a:pPr>
              <a:buClr>
                <a:schemeClr val="tx1">
                  <a:lumMod val="75000"/>
                  <a:lumOff val="25000"/>
                </a:schemeClr>
              </a:buClr>
              <a:buFont typeface="Wingdings" pitchFamily="2" charset="2"/>
              <a:buChar char="Ø"/>
            </a:pPr>
            <a:r>
              <a:rPr lang="en-IN" sz="2000" dirty="0" smtClean="0"/>
              <a:t>From the plots we can understand the characteristics of each cluster and will help in deciding countries in need of AID.</a:t>
            </a:r>
            <a:endParaRPr lang="en-IN" sz="2000" dirty="0"/>
          </a:p>
        </p:txBody>
      </p:sp>
      <p:sp>
        <p:nvSpPr>
          <p:cNvPr id="4" name="Title 3"/>
          <p:cNvSpPr>
            <a:spLocks noGrp="1"/>
          </p:cNvSpPr>
          <p:nvPr>
            <p:ph type="title"/>
          </p:nvPr>
        </p:nvSpPr>
        <p:spPr/>
        <p:txBody>
          <a:bodyPr/>
          <a:lstStyle/>
          <a:p>
            <a:r>
              <a:rPr lang="en-IN" dirty="0" smtClean="0"/>
              <a:t>HIERARCHICAL CLUSTERING</a:t>
            </a:r>
            <a:endParaRPr lang="en-IN" dirty="0"/>
          </a:p>
        </p:txBody>
      </p:sp>
      <p:pic>
        <p:nvPicPr>
          <p:cNvPr id="1331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92080" y="1412776"/>
            <a:ext cx="3459480" cy="217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42550" y="4005064"/>
            <a:ext cx="355854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90487" y="3582008"/>
            <a:ext cx="2232248" cy="307777"/>
          </a:xfrm>
          <a:prstGeom prst="rect">
            <a:avLst/>
          </a:prstGeom>
          <a:noFill/>
        </p:spPr>
        <p:txBody>
          <a:bodyPr wrap="square" rtlCol="0">
            <a:spAutoFit/>
          </a:bodyPr>
          <a:lstStyle/>
          <a:p>
            <a:r>
              <a:rPr lang="en-IN" sz="1400" b="1" i="1" dirty="0" smtClean="0"/>
              <a:t>Child Mortality Rate Plot</a:t>
            </a:r>
            <a:endParaRPr lang="en-IN" sz="1400" b="1" i="1" dirty="0"/>
          </a:p>
        </p:txBody>
      </p:sp>
      <p:sp>
        <p:nvSpPr>
          <p:cNvPr id="9" name="TextBox 8"/>
          <p:cNvSpPr txBox="1"/>
          <p:nvPr/>
        </p:nvSpPr>
        <p:spPr>
          <a:xfrm>
            <a:off x="6732240" y="6214864"/>
            <a:ext cx="2232248" cy="307777"/>
          </a:xfrm>
          <a:prstGeom prst="rect">
            <a:avLst/>
          </a:prstGeom>
          <a:noFill/>
        </p:spPr>
        <p:txBody>
          <a:bodyPr wrap="square" rtlCol="0">
            <a:spAutoFit/>
          </a:bodyPr>
          <a:lstStyle/>
          <a:p>
            <a:r>
              <a:rPr lang="en-IN" sz="1400" b="1" i="1" dirty="0" smtClean="0"/>
              <a:t>Income Plot</a:t>
            </a:r>
            <a:endParaRPr lang="en-IN" sz="1400" b="1" i="1" dirty="0"/>
          </a:p>
        </p:txBody>
      </p:sp>
    </p:spTree>
    <p:extLst>
      <p:ext uri="{BB962C8B-B14F-4D97-AF65-F5344CB8AC3E}">
        <p14:creationId xmlns:p14="http://schemas.microsoft.com/office/powerpoint/2010/main" val="540613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836713"/>
            <a:ext cx="4834880" cy="4896544"/>
          </a:xfrm>
        </p:spPr>
        <p:txBody>
          <a:bodyPr>
            <a:normAutofit/>
          </a:bodyPr>
          <a:lstStyle/>
          <a:p>
            <a:pPr>
              <a:buClr>
                <a:schemeClr val="tx1">
                  <a:lumMod val="75000"/>
                  <a:lumOff val="25000"/>
                </a:schemeClr>
              </a:buClr>
              <a:buFont typeface="Wingdings" pitchFamily="2" charset="2"/>
              <a:buChar char="Ø"/>
            </a:pPr>
            <a:r>
              <a:rPr lang="en-IN" sz="2000" b="1" dirty="0" smtClean="0">
                <a:solidFill>
                  <a:srgbClr val="00B050"/>
                </a:solidFill>
              </a:rPr>
              <a:t>CLUSTER_LABELS </a:t>
            </a:r>
            <a:r>
              <a:rPr lang="en-IN" sz="2000" b="1" dirty="0">
                <a:solidFill>
                  <a:srgbClr val="00B050"/>
                </a:solidFill>
              </a:rPr>
              <a:t>2</a:t>
            </a:r>
            <a:r>
              <a:rPr lang="en-IN" sz="2000" dirty="0" smtClean="0"/>
              <a:t> is the cluster of countries which have very high average Income &amp; GDP per Capita and very low average Child Mortality rate.</a:t>
            </a:r>
          </a:p>
          <a:p>
            <a:pPr>
              <a:buClr>
                <a:schemeClr val="tx1">
                  <a:lumMod val="75000"/>
                  <a:lumOff val="25000"/>
                </a:schemeClr>
              </a:buClr>
              <a:buFont typeface="Wingdings" pitchFamily="2" charset="2"/>
              <a:buChar char="Ø"/>
            </a:pPr>
            <a:r>
              <a:rPr lang="en-IN" sz="2000" b="1" dirty="0" smtClean="0">
                <a:solidFill>
                  <a:srgbClr val="FF6600"/>
                </a:solidFill>
              </a:rPr>
              <a:t>CLUSTER_LABELS </a:t>
            </a:r>
            <a:r>
              <a:rPr lang="en-IN" sz="2000" b="1" dirty="0">
                <a:solidFill>
                  <a:srgbClr val="FF6600"/>
                </a:solidFill>
              </a:rPr>
              <a:t>1</a:t>
            </a:r>
            <a:r>
              <a:rPr lang="en-IN" sz="2000" dirty="0" smtClean="0"/>
              <a:t> is the cluster of countries having moderate average Income, GDP per Capita &amp; Child Mortality rate.</a:t>
            </a:r>
          </a:p>
          <a:p>
            <a:pPr>
              <a:buClr>
                <a:schemeClr val="tx1">
                  <a:lumMod val="75000"/>
                  <a:lumOff val="25000"/>
                </a:schemeClr>
              </a:buClr>
              <a:buFont typeface="Wingdings" pitchFamily="2" charset="2"/>
              <a:buChar char="Ø"/>
            </a:pPr>
            <a:r>
              <a:rPr lang="en-IN" sz="2000" b="1" dirty="0" smtClean="0">
                <a:solidFill>
                  <a:srgbClr val="0070C0"/>
                </a:solidFill>
              </a:rPr>
              <a:t>CLUSTER_LABELS 0</a:t>
            </a:r>
            <a:r>
              <a:rPr lang="en-IN" sz="2000" dirty="0" smtClean="0"/>
              <a:t> and </a:t>
            </a:r>
            <a:r>
              <a:rPr lang="en-IN" sz="2000" b="1" dirty="0" smtClean="0">
                <a:solidFill>
                  <a:schemeClr val="tx1">
                    <a:lumMod val="75000"/>
                    <a:lumOff val="25000"/>
                  </a:schemeClr>
                </a:solidFill>
              </a:rPr>
              <a:t>CLUSTER_LABELS 3</a:t>
            </a:r>
            <a:r>
              <a:rPr lang="en-IN" sz="2000" dirty="0" smtClean="0"/>
              <a:t> are the cluster of countries having very low average Income &amp; GDP per Capita and high average Child Mortality rate. So, countries in this cluster are the countries in direst need of AID. </a:t>
            </a:r>
            <a:endParaRPr lang="en-IN" sz="2000" dirty="0"/>
          </a:p>
        </p:txBody>
      </p:sp>
      <p:pic>
        <p:nvPicPr>
          <p:cNvPr id="1433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57831" y="1052736"/>
            <a:ext cx="3535680" cy="218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372200" y="3239676"/>
            <a:ext cx="2232248" cy="307777"/>
          </a:xfrm>
          <a:prstGeom prst="rect">
            <a:avLst/>
          </a:prstGeom>
          <a:noFill/>
        </p:spPr>
        <p:txBody>
          <a:bodyPr wrap="square" rtlCol="0">
            <a:spAutoFit/>
          </a:bodyPr>
          <a:lstStyle/>
          <a:p>
            <a:r>
              <a:rPr lang="en-IN" sz="1400" b="1" i="1" dirty="0" smtClean="0"/>
              <a:t>GDP per Capita Plot</a:t>
            </a:r>
            <a:endParaRPr lang="en-IN" sz="1400" b="1" i="1" dirty="0"/>
          </a:p>
        </p:txBody>
      </p:sp>
    </p:spTree>
    <p:extLst>
      <p:ext uri="{BB962C8B-B14F-4D97-AF65-F5344CB8AC3E}">
        <p14:creationId xmlns:p14="http://schemas.microsoft.com/office/powerpoint/2010/main" val="323410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251928"/>
          </a:xfrm>
        </p:spPr>
        <p:txBody>
          <a:bodyPr>
            <a:normAutofit/>
          </a:bodyPr>
          <a:lstStyle/>
          <a:p>
            <a:pPr marL="109728" indent="0">
              <a:buNone/>
            </a:pPr>
            <a:r>
              <a:rPr lang="en-IN" sz="2000" dirty="0" smtClean="0"/>
              <a:t>After using K-Means Clustering &amp; Hierarchical Clustering, we have found the clusters which have a very high average Child Mortality rate and low average Net Income per person &amp; GDP per Capita, and these are very important factors in pushing the countries to poverty.</a:t>
            </a:r>
          </a:p>
          <a:p>
            <a:pPr marL="109728" indent="0">
              <a:buNone/>
            </a:pPr>
            <a:endParaRPr lang="en-IN" sz="2000" dirty="0"/>
          </a:p>
          <a:p>
            <a:pPr marL="109728" indent="0">
              <a:buNone/>
            </a:pPr>
            <a:r>
              <a:rPr lang="en-IN" sz="2000" dirty="0" smtClean="0"/>
              <a:t>Consolidating both the analysis we have picked 5 countries from these clusters, which have very high impact of these factors and in direst need of AID and they are </a:t>
            </a:r>
            <a:r>
              <a:rPr lang="en-IN" sz="2000" b="1" i="1" dirty="0" smtClean="0"/>
              <a:t>Burundi, Liberia, Congo Dem. Rep., Niger &amp; Sierra Leone</a:t>
            </a:r>
            <a:r>
              <a:rPr lang="en-IN" sz="2000" dirty="0" smtClean="0"/>
              <a:t>.</a:t>
            </a:r>
          </a:p>
          <a:p>
            <a:pPr marL="109728" indent="0">
              <a:buNone/>
            </a:pPr>
            <a:endParaRPr lang="en-IN" sz="2000" dirty="0"/>
          </a:p>
          <a:p>
            <a:pPr marL="109728" indent="0">
              <a:buNone/>
            </a:pPr>
            <a:r>
              <a:rPr lang="en-IN" sz="2000" dirty="0" smtClean="0"/>
              <a:t>We hope HELP International can use the raised funds in providing AID to these countries.</a:t>
            </a:r>
            <a:endParaRPr lang="en-IN" sz="2000" dirty="0"/>
          </a:p>
        </p:txBody>
      </p:sp>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CONCLUSION</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5131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IN" sz="2000" dirty="0"/>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a:t>
            </a:r>
            <a:r>
              <a:rPr lang="en-IN" sz="2000" dirty="0" smtClean="0"/>
              <a:t>.</a:t>
            </a:r>
          </a:p>
          <a:p>
            <a:pPr marL="109728" indent="0">
              <a:buNone/>
            </a:pPr>
            <a:endParaRPr lang="en-IN" sz="2000" dirty="0" smtClean="0"/>
          </a:p>
          <a:p>
            <a:pPr marL="109728" indent="0">
              <a:buNone/>
            </a:pPr>
            <a:r>
              <a:rPr lang="en-IN" sz="2000" dirty="0"/>
              <a:t>After the recent funding programmes, they have been able to raise around $ 10 million. Now the CEO of the NGO needs to decide how to use this money strategically and effectively. The significant issues that come while making this decision are mostly related to choosing the countries that are in the direst need of aid</a:t>
            </a:r>
            <a:r>
              <a:rPr lang="en-IN" sz="2000" dirty="0" smtClean="0"/>
              <a:t>. So, we are building models to find such countries to which the NGO can AID.</a:t>
            </a:r>
            <a:endParaRPr lang="en-IN" sz="2000" dirty="0"/>
          </a:p>
        </p:txBody>
      </p:sp>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PROBLEM STATEMENT</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2388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
                <a:schemeClr val="tx1">
                  <a:lumMod val="75000"/>
                  <a:lumOff val="25000"/>
                </a:schemeClr>
              </a:buClr>
              <a:buFont typeface="Wingdings" pitchFamily="2" charset="2"/>
              <a:buChar char="Ø"/>
            </a:pPr>
            <a:r>
              <a:rPr lang="en-IN" sz="2000" dirty="0" smtClean="0"/>
              <a:t>We have built models using both K-Means and Hierarchical Clustering Techniques to find 5 countries which are in direst need of AID.</a:t>
            </a:r>
          </a:p>
          <a:p>
            <a:pPr>
              <a:buClr>
                <a:schemeClr val="tx1">
                  <a:lumMod val="75000"/>
                  <a:lumOff val="25000"/>
                </a:schemeClr>
              </a:buClr>
              <a:buFont typeface="Wingdings" pitchFamily="2" charset="2"/>
              <a:buChar char="Ø"/>
            </a:pPr>
            <a:r>
              <a:rPr lang="en-IN" sz="2000" dirty="0" smtClean="0"/>
              <a:t>The dataset that we have used has many socio-economic and health factors. The countries having very high Net Income per person, GDP per Capita and high Child Mortality rate, are the ones in need of AID.</a:t>
            </a:r>
          </a:p>
          <a:p>
            <a:pPr>
              <a:buClr>
                <a:schemeClr val="tx1">
                  <a:lumMod val="75000"/>
                  <a:lumOff val="25000"/>
                </a:schemeClr>
              </a:buClr>
              <a:buFont typeface="Wingdings" pitchFamily="2" charset="2"/>
              <a:buChar char="Ø"/>
            </a:pPr>
            <a:r>
              <a:rPr lang="en-IN" sz="2000" dirty="0" smtClean="0"/>
              <a:t>We have also performed analytics and created visualizations on different factors to better our understanding of the data, so that the end result can be the best result possible.</a:t>
            </a:r>
          </a:p>
          <a:p>
            <a:pPr>
              <a:buClr>
                <a:schemeClr val="tx1">
                  <a:lumMod val="75000"/>
                  <a:lumOff val="25000"/>
                </a:schemeClr>
              </a:buClr>
              <a:buFont typeface="Wingdings" pitchFamily="2" charset="2"/>
              <a:buChar char="Ø"/>
            </a:pPr>
            <a:r>
              <a:rPr lang="en-IN" sz="2000" dirty="0" smtClean="0"/>
              <a:t>We believe, the 5 countries found out will help the CEO of HELP International to decide where to use the raised $10 million for the right cause. </a:t>
            </a:r>
            <a:endParaRPr lang="en-IN" sz="2000" dirty="0"/>
          </a:p>
        </p:txBody>
      </p:sp>
      <p:sp>
        <p:nvSpPr>
          <p:cNvPr id="3" name="Title 2"/>
          <p:cNvSpPr>
            <a:spLocks noGrp="1"/>
          </p:cNvSpPr>
          <p:nvPr>
            <p:ph type="title"/>
          </p:nvPr>
        </p:nvSpPr>
        <p:spPr/>
        <p:txBody>
          <a:bodyPr/>
          <a:lstStyle/>
          <a:p>
            <a:r>
              <a:rPr lang="en-IN" dirty="0" smtClean="0"/>
              <a:t>ANALYSIS APPROACH</a:t>
            </a:r>
            <a:endParaRPr lang="en-IN" dirty="0"/>
          </a:p>
        </p:txBody>
      </p:sp>
    </p:spTree>
    <p:extLst>
      <p:ext uri="{BB962C8B-B14F-4D97-AF65-F5344CB8AC3E}">
        <p14:creationId xmlns:p14="http://schemas.microsoft.com/office/powerpoint/2010/main" val="389139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9"/>
            <a:ext cx="8297872" cy="723535"/>
          </a:xfrm>
        </p:spPr>
        <p:txBody>
          <a:bodyPr>
            <a:normAutofit/>
          </a:bodyPr>
          <a:lstStyle/>
          <a:p>
            <a:pPr marL="109728" indent="0">
              <a:buClr>
                <a:schemeClr val="tx1">
                  <a:lumMod val="75000"/>
                  <a:lumOff val="25000"/>
                </a:schemeClr>
              </a:buClr>
              <a:buNone/>
            </a:pPr>
            <a:r>
              <a:rPr lang="en-IN" sz="2000" dirty="0" smtClean="0"/>
              <a:t>Plotting the distribution of data of all the features that we are analysing to understand its importance in finding the countries in direst need of AID.</a:t>
            </a:r>
            <a:endParaRPr lang="en-IN" sz="2000" dirty="0"/>
          </a:p>
        </p:txBody>
      </p:sp>
      <p:sp>
        <p:nvSpPr>
          <p:cNvPr id="4" name="Title 3"/>
          <p:cNvSpPr>
            <a:spLocks noGrp="1"/>
          </p:cNvSpPr>
          <p:nvPr>
            <p:ph type="title"/>
          </p:nvPr>
        </p:nvSpPr>
        <p:spPr/>
        <p:txBody>
          <a:bodyPr>
            <a:normAutofit fontScale="90000"/>
          </a:bodyPr>
          <a:lstStyle/>
          <a:p>
            <a:r>
              <a:rPr lang="en-IN" dirty="0" smtClean="0"/>
              <a:t>DISTRIBUTION PLOT OF ALL FEATURES</a:t>
            </a:r>
            <a:endParaRPr lang="en-IN" dirty="0"/>
          </a:p>
        </p:txBody>
      </p:sp>
      <p:pic>
        <p:nvPicPr>
          <p:cNvPr id="2051"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11559" y="4492927"/>
            <a:ext cx="2558415" cy="1829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408575" y="4509120"/>
            <a:ext cx="2493645" cy="181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156176" y="4509120"/>
            <a:ext cx="2598896" cy="1829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366678" y="2348880"/>
            <a:ext cx="2388394" cy="181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1"/>
          <p:cNvSpPr>
            <a:spLocks noGrp="1"/>
          </p:cNvSpPr>
          <p:nvPr>
            <p:ph sz="half" idx="1"/>
          </p:nvPr>
        </p:nvSpPr>
        <p:spPr>
          <a:xfrm>
            <a:off x="457200" y="2348880"/>
            <a:ext cx="5770984" cy="1944216"/>
          </a:xfrm>
        </p:spPr>
        <p:txBody>
          <a:bodyPr>
            <a:normAutofit/>
          </a:bodyPr>
          <a:lstStyle/>
          <a:p>
            <a:pPr>
              <a:buClr>
                <a:schemeClr val="tx1">
                  <a:lumMod val="75000"/>
                  <a:lumOff val="25000"/>
                </a:schemeClr>
              </a:buClr>
              <a:buFont typeface="Wingdings" pitchFamily="2" charset="2"/>
              <a:buChar char="Ø"/>
            </a:pPr>
            <a:r>
              <a:rPr lang="en-IN" sz="2000" dirty="0"/>
              <a:t>The features exports, health, </a:t>
            </a:r>
            <a:r>
              <a:rPr lang="en-IN" sz="2000" dirty="0" smtClean="0"/>
              <a:t>imports and </a:t>
            </a:r>
            <a:r>
              <a:rPr lang="en-IN" sz="2000" dirty="0"/>
              <a:t>inflation have a normal </a:t>
            </a:r>
            <a:r>
              <a:rPr lang="en-IN" sz="2000" dirty="0" smtClean="0"/>
              <a:t>distribution of data </a:t>
            </a:r>
            <a:r>
              <a:rPr lang="en-IN" sz="2000" dirty="0"/>
              <a:t>and </a:t>
            </a:r>
            <a:r>
              <a:rPr lang="en-IN" sz="2000" dirty="0" smtClean="0"/>
              <a:t> these </a:t>
            </a:r>
            <a:r>
              <a:rPr lang="en-IN" sz="2000" dirty="0"/>
              <a:t>features </a:t>
            </a:r>
            <a:r>
              <a:rPr lang="en-IN" sz="2000" dirty="0" smtClean="0"/>
              <a:t>will </a:t>
            </a:r>
            <a:r>
              <a:rPr lang="en-IN" sz="2000" dirty="0"/>
              <a:t>not </a:t>
            </a:r>
            <a:r>
              <a:rPr lang="en-IN" sz="2000" dirty="0" smtClean="0"/>
              <a:t>contribute </a:t>
            </a:r>
            <a:r>
              <a:rPr lang="en-IN" sz="2000" dirty="0"/>
              <a:t>to forming clusters.</a:t>
            </a:r>
          </a:p>
          <a:p>
            <a:pPr>
              <a:buClr>
                <a:schemeClr val="tx1">
                  <a:lumMod val="75000"/>
                  <a:lumOff val="25000"/>
                </a:schemeClr>
              </a:buClr>
              <a:buFont typeface="Wingdings" pitchFamily="2" charset="2"/>
              <a:buChar char="Ø"/>
            </a:pPr>
            <a:endParaRPr lang="en-IN" sz="2000" dirty="0"/>
          </a:p>
        </p:txBody>
      </p:sp>
    </p:spTree>
    <p:extLst>
      <p:ext uri="{BB962C8B-B14F-4D97-AF65-F5344CB8AC3E}">
        <p14:creationId xmlns:p14="http://schemas.microsoft.com/office/powerpoint/2010/main" val="307431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sz="half" idx="1"/>
          </p:nvPr>
        </p:nvSpPr>
        <p:spPr>
          <a:xfrm>
            <a:off x="424038" y="836712"/>
            <a:ext cx="8252417" cy="1512168"/>
          </a:xfrm>
        </p:spPr>
        <p:txBody>
          <a:bodyPr>
            <a:normAutofit/>
          </a:bodyPr>
          <a:lstStyle/>
          <a:p>
            <a:pPr>
              <a:buClr>
                <a:schemeClr val="tx1">
                  <a:lumMod val="75000"/>
                  <a:lumOff val="25000"/>
                </a:schemeClr>
              </a:buClr>
              <a:buFont typeface="Wingdings" pitchFamily="2" charset="2"/>
              <a:buChar char="Ø"/>
            </a:pPr>
            <a:r>
              <a:rPr lang="en-IN" sz="2000" dirty="0"/>
              <a:t>The features </a:t>
            </a:r>
            <a:r>
              <a:rPr lang="en-IN" sz="2000" dirty="0" smtClean="0"/>
              <a:t>child mortality rate, </a:t>
            </a:r>
            <a:r>
              <a:rPr lang="en-IN" sz="2000" dirty="0"/>
              <a:t>income, </a:t>
            </a:r>
            <a:r>
              <a:rPr lang="en-IN" sz="2000" dirty="0" smtClean="0"/>
              <a:t>life expectancy, total fertility, GDP per capita have groups formed in their distribution of data </a:t>
            </a:r>
            <a:r>
              <a:rPr lang="en-IN" sz="2000" dirty="0"/>
              <a:t>and </a:t>
            </a:r>
            <a:r>
              <a:rPr lang="en-IN" sz="2000" dirty="0" smtClean="0"/>
              <a:t> these </a:t>
            </a:r>
            <a:r>
              <a:rPr lang="en-IN" sz="2000" dirty="0"/>
              <a:t>features </a:t>
            </a:r>
            <a:r>
              <a:rPr lang="en-IN" sz="2000" dirty="0" smtClean="0"/>
              <a:t>will contribute </a:t>
            </a:r>
            <a:r>
              <a:rPr lang="en-IN" sz="2000" dirty="0"/>
              <a:t>to forming </a:t>
            </a:r>
            <a:r>
              <a:rPr lang="en-IN" sz="2000" dirty="0" smtClean="0"/>
              <a:t>clusters. These will be most important to find the countries in need of AID.</a:t>
            </a:r>
            <a:endParaRPr lang="en-IN" sz="2000" dirty="0"/>
          </a:p>
          <a:p>
            <a:pPr>
              <a:buClr>
                <a:schemeClr val="tx1">
                  <a:lumMod val="75000"/>
                  <a:lumOff val="25000"/>
                </a:schemeClr>
              </a:buClr>
              <a:buFont typeface="Wingdings" pitchFamily="2" charset="2"/>
              <a:buChar char="Ø"/>
            </a:pPr>
            <a:endParaRPr lang="en-IN" sz="2000" dirty="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877181" y="2332687"/>
            <a:ext cx="2453164" cy="1845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913401" y="2357438"/>
            <a:ext cx="2542223" cy="182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23465" y="4468639"/>
            <a:ext cx="2380298" cy="1854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419872" y="4428157"/>
            <a:ext cx="2396490" cy="1894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119742" y="4444349"/>
            <a:ext cx="2671763"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44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9"/>
            <a:ext cx="8297872" cy="435503"/>
          </a:xfrm>
        </p:spPr>
        <p:txBody>
          <a:bodyPr>
            <a:normAutofit/>
          </a:bodyPr>
          <a:lstStyle/>
          <a:p>
            <a:pPr marL="109728" indent="0">
              <a:buClr>
                <a:schemeClr val="tx1">
                  <a:lumMod val="75000"/>
                  <a:lumOff val="25000"/>
                </a:schemeClr>
              </a:buClr>
              <a:buNone/>
            </a:pPr>
            <a:r>
              <a:rPr lang="en-IN" sz="2000" dirty="0" smtClean="0"/>
              <a:t>Plotting the countries with Highest &amp; Lowest Child Mortality Rate.</a:t>
            </a:r>
            <a:endParaRPr lang="en-IN" sz="2000" dirty="0"/>
          </a:p>
        </p:txBody>
      </p:sp>
      <p:sp>
        <p:nvSpPr>
          <p:cNvPr id="4" name="Title 3"/>
          <p:cNvSpPr>
            <a:spLocks noGrp="1"/>
          </p:cNvSpPr>
          <p:nvPr>
            <p:ph type="title"/>
          </p:nvPr>
        </p:nvSpPr>
        <p:spPr/>
        <p:txBody>
          <a:bodyPr>
            <a:normAutofit/>
          </a:bodyPr>
          <a:lstStyle/>
          <a:p>
            <a:r>
              <a:rPr lang="en-IN" dirty="0" smtClean="0"/>
              <a:t>CHILD MORTALITY RATE</a:t>
            </a:r>
            <a:endParaRPr lang="en-IN" dirty="0"/>
          </a:p>
        </p:txBody>
      </p:sp>
      <p:sp>
        <p:nvSpPr>
          <p:cNvPr id="10" name="Content Placeholder 1"/>
          <p:cNvSpPr>
            <a:spLocks noGrp="1"/>
          </p:cNvSpPr>
          <p:nvPr>
            <p:ph sz="half" idx="1"/>
          </p:nvPr>
        </p:nvSpPr>
        <p:spPr>
          <a:xfrm>
            <a:off x="467544" y="4869160"/>
            <a:ext cx="8219256" cy="1080120"/>
          </a:xfrm>
        </p:spPr>
        <p:txBody>
          <a:bodyPr>
            <a:normAutofit/>
          </a:bodyPr>
          <a:lstStyle/>
          <a:p>
            <a:pPr>
              <a:buClr>
                <a:schemeClr val="tx1">
                  <a:lumMod val="75000"/>
                  <a:lumOff val="25000"/>
                </a:schemeClr>
              </a:buClr>
              <a:buFont typeface="Wingdings" pitchFamily="2" charset="2"/>
              <a:buChar char="Ø"/>
            </a:pPr>
            <a:r>
              <a:rPr lang="en-IN" sz="2000" dirty="0"/>
              <a:t>Haiti is the country having the highest </a:t>
            </a:r>
            <a:r>
              <a:rPr lang="en-IN" sz="2000" dirty="0" smtClean="0"/>
              <a:t>&amp;</a:t>
            </a:r>
            <a:r>
              <a:rPr lang="en-IN" sz="2000" dirty="0"/>
              <a:t> </a:t>
            </a:r>
            <a:r>
              <a:rPr lang="en-IN" sz="2000" dirty="0" smtClean="0"/>
              <a:t>Iceland the </a:t>
            </a:r>
            <a:r>
              <a:rPr lang="en-IN" sz="2000" dirty="0"/>
              <a:t>lowest Child Mortality rate </a:t>
            </a:r>
            <a:r>
              <a:rPr lang="en-IN" sz="2000" dirty="0" smtClean="0"/>
              <a:t>index.</a:t>
            </a:r>
            <a:endParaRPr lang="en-IN" sz="2000" dirty="0"/>
          </a:p>
          <a:p>
            <a:pPr>
              <a:buClr>
                <a:schemeClr val="tx1">
                  <a:lumMod val="75000"/>
                  <a:lumOff val="25000"/>
                </a:schemeClr>
              </a:buClr>
              <a:buFont typeface="Wingdings" pitchFamily="2" charset="2"/>
              <a:buChar char="Ø"/>
            </a:pPr>
            <a:endParaRPr lang="en-IN" sz="2000" dirty="0"/>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99592" y="2060848"/>
            <a:ext cx="6750844"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40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9"/>
            <a:ext cx="8297872" cy="435503"/>
          </a:xfrm>
        </p:spPr>
        <p:txBody>
          <a:bodyPr>
            <a:normAutofit/>
          </a:bodyPr>
          <a:lstStyle/>
          <a:p>
            <a:pPr marL="109728" indent="0">
              <a:buClr>
                <a:schemeClr val="tx1">
                  <a:lumMod val="75000"/>
                  <a:lumOff val="25000"/>
                </a:schemeClr>
              </a:buClr>
              <a:buNone/>
            </a:pPr>
            <a:r>
              <a:rPr lang="en-IN" sz="2000" dirty="0" smtClean="0"/>
              <a:t>Plotting the countries with Highest &amp; Lowest Net Income per person.</a:t>
            </a:r>
            <a:endParaRPr lang="en-IN" sz="2000" dirty="0"/>
          </a:p>
        </p:txBody>
      </p:sp>
      <p:sp>
        <p:nvSpPr>
          <p:cNvPr id="4" name="Title 3"/>
          <p:cNvSpPr>
            <a:spLocks noGrp="1"/>
          </p:cNvSpPr>
          <p:nvPr>
            <p:ph type="title"/>
          </p:nvPr>
        </p:nvSpPr>
        <p:spPr/>
        <p:txBody>
          <a:bodyPr>
            <a:normAutofit/>
          </a:bodyPr>
          <a:lstStyle/>
          <a:p>
            <a:r>
              <a:rPr lang="en-IN" dirty="0" smtClean="0"/>
              <a:t>NET INCOME PER PERSON</a:t>
            </a:r>
            <a:endParaRPr lang="en-IN" dirty="0"/>
          </a:p>
        </p:txBody>
      </p:sp>
      <p:sp>
        <p:nvSpPr>
          <p:cNvPr id="10" name="Content Placeholder 1"/>
          <p:cNvSpPr>
            <a:spLocks noGrp="1"/>
          </p:cNvSpPr>
          <p:nvPr>
            <p:ph sz="half" idx="1"/>
          </p:nvPr>
        </p:nvSpPr>
        <p:spPr>
          <a:xfrm>
            <a:off x="467544" y="4869160"/>
            <a:ext cx="8219256" cy="1080120"/>
          </a:xfrm>
        </p:spPr>
        <p:txBody>
          <a:bodyPr>
            <a:normAutofit/>
          </a:bodyPr>
          <a:lstStyle/>
          <a:p>
            <a:pPr>
              <a:buClr>
                <a:schemeClr val="tx1">
                  <a:lumMod val="75000"/>
                  <a:lumOff val="25000"/>
                </a:schemeClr>
              </a:buClr>
              <a:buFont typeface="Wingdings" pitchFamily="2" charset="2"/>
              <a:buChar char="Ø"/>
            </a:pPr>
            <a:r>
              <a:rPr lang="en-IN" sz="2000" dirty="0" smtClean="0"/>
              <a:t>Qatar </a:t>
            </a:r>
            <a:r>
              <a:rPr lang="en-IN" sz="2000" dirty="0"/>
              <a:t>is the country having the highest </a:t>
            </a:r>
            <a:r>
              <a:rPr lang="en-IN" sz="2000" dirty="0" smtClean="0"/>
              <a:t>&amp;</a:t>
            </a:r>
            <a:r>
              <a:rPr lang="en-IN" sz="2000" dirty="0"/>
              <a:t> </a:t>
            </a:r>
            <a:r>
              <a:rPr lang="en-IN" sz="2000" dirty="0" smtClean="0"/>
              <a:t>Congo the </a:t>
            </a:r>
            <a:r>
              <a:rPr lang="en-IN" sz="2000" dirty="0"/>
              <a:t>lowest </a:t>
            </a:r>
            <a:r>
              <a:rPr lang="en-IN" sz="2000" dirty="0" smtClean="0"/>
              <a:t>Net Income per person.</a:t>
            </a:r>
            <a:endParaRPr lang="en-IN" sz="2000" dirty="0"/>
          </a:p>
          <a:p>
            <a:pPr>
              <a:buClr>
                <a:schemeClr val="tx1">
                  <a:lumMod val="75000"/>
                  <a:lumOff val="25000"/>
                </a:schemeClr>
              </a:buClr>
              <a:buFont typeface="Wingdings" pitchFamily="2" charset="2"/>
              <a:buChar char="Ø"/>
            </a:pPr>
            <a:endParaRPr lang="en-IN" sz="2000" dirty="0"/>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99592" y="2060848"/>
            <a:ext cx="6958013"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96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9"/>
            <a:ext cx="8297872" cy="435503"/>
          </a:xfrm>
        </p:spPr>
        <p:txBody>
          <a:bodyPr>
            <a:normAutofit/>
          </a:bodyPr>
          <a:lstStyle/>
          <a:p>
            <a:pPr marL="109728" indent="0">
              <a:buClr>
                <a:schemeClr val="tx1">
                  <a:lumMod val="75000"/>
                  <a:lumOff val="25000"/>
                </a:schemeClr>
              </a:buClr>
              <a:buNone/>
            </a:pPr>
            <a:r>
              <a:rPr lang="en-IN" sz="2000" dirty="0" smtClean="0"/>
              <a:t>Plotting the countries with Highest &amp; Lowest Life Expectancy.</a:t>
            </a:r>
            <a:endParaRPr lang="en-IN" sz="2000" dirty="0"/>
          </a:p>
        </p:txBody>
      </p:sp>
      <p:sp>
        <p:nvSpPr>
          <p:cNvPr id="4" name="Title 3"/>
          <p:cNvSpPr>
            <a:spLocks noGrp="1"/>
          </p:cNvSpPr>
          <p:nvPr>
            <p:ph type="title"/>
          </p:nvPr>
        </p:nvSpPr>
        <p:spPr/>
        <p:txBody>
          <a:bodyPr>
            <a:normAutofit/>
          </a:bodyPr>
          <a:lstStyle/>
          <a:p>
            <a:r>
              <a:rPr lang="en-IN" dirty="0" smtClean="0"/>
              <a:t>LIFE EXPECTANCY</a:t>
            </a:r>
            <a:endParaRPr lang="en-IN" dirty="0"/>
          </a:p>
        </p:txBody>
      </p:sp>
      <p:sp>
        <p:nvSpPr>
          <p:cNvPr id="10" name="Content Placeholder 1"/>
          <p:cNvSpPr>
            <a:spLocks noGrp="1"/>
          </p:cNvSpPr>
          <p:nvPr>
            <p:ph sz="half" idx="1"/>
          </p:nvPr>
        </p:nvSpPr>
        <p:spPr>
          <a:xfrm>
            <a:off x="467544" y="4869160"/>
            <a:ext cx="8219256" cy="1080120"/>
          </a:xfrm>
        </p:spPr>
        <p:txBody>
          <a:bodyPr>
            <a:normAutofit/>
          </a:bodyPr>
          <a:lstStyle/>
          <a:p>
            <a:pPr>
              <a:buClr>
                <a:schemeClr val="tx1">
                  <a:lumMod val="75000"/>
                  <a:lumOff val="25000"/>
                </a:schemeClr>
              </a:buClr>
              <a:buFont typeface="Wingdings" pitchFamily="2" charset="2"/>
              <a:buChar char="Ø"/>
            </a:pPr>
            <a:r>
              <a:rPr lang="en-IN" sz="2000" dirty="0" smtClean="0"/>
              <a:t>Japan is </a:t>
            </a:r>
            <a:r>
              <a:rPr lang="en-IN" sz="2000" dirty="0"/>
              <a:t>the country having the highest </a:t>
            </a:r>
            <a:r>
              <a:rPr lang="en-IN" sz="2000" dirty="0" smtClean="0"/>
              <a:t>&amp;</a:t>
            </a:r>
            <a:r>
              <a:rPr lang="en-IN" sz="2000" dirty="0"/>
              <a:t> </a:t>
            </a:r>
            <a:r>
              <a:rPr lang="en-IN" sz="2000" dirty="0" smtClean="0"/>
              <a:t>Haiti the </a:t>
            </a:r>
            <a:r>
              <a:rPr lang="en-IN" sz="2000" dirty="0"/>
              <a:t>lowest </a:t>
            </a:r>
            <a:r>
              <a:rPr lang="en-IN" sz="2000" dirty="0" smtClean="0"/>
              <a:t>Life Expectancy.</a:t>
            </a:r>
            <a:endParaRPr lang="en-IN" sz="2000" dirty="0"/>
          </a:p>
          <a:p>
            <a:pPr>
              <a:buClr>
                <a:schemeClr val="tx1">
                  <a:lumMod val="75000"/>
                  <a:lumOff val="25000"/>
                </a:schemeClr>
              </a:buClr>
              <a:buFont typeface="Wingdings" pitchFamily="2" charset="2"/>
              <a:buChar char="Ø"/>
            </a:pPr>
            <a:endParaRPr lang="en-IN" sz="2000" dirty="0"/>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99592" y="2039865"/>
            <a:ext cx="6686550" cy="270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69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481329"/>
            <a:ext cx="8297872" cy="435503"/>
          </a:xfrm>
        </p:spPr>
        <p:txBody>
          <a:bodyPr>
            <a:normAutofit/>
          </a:bodyPr>
          <a:lstStyle/>
          <a:p>
            <a:pPr marL="109728" indent="0">
              <a:buClr>
                <a:schemeClr val="tx1">
                  <a:lumMod val="75000"/>
                  <a:lumOff val="25000"/>
                </a:schemeClr>
              </a:buClr>
              <a:buNone/>
            </a:pPr>
            <a:r>
              <a:rPr lang="en-IN" sz="2000" dirty="0" smtClean="0"/>
              <a:t>Plotting the countries with Highest &amp; Lowest Total Fertility rate.</a:t>
            </a:r>
            <a:endParaRPr lang="en-IN" sz="2000" dirty="0"/>
          </a:p>
        </p:txBody>
      </p:sp>
      <p:sp>
        <p:nvSpPr>
          <p:cNvPr id="4" name="Title 3"/>
          <p:cNvSpPr>
            <a:spLocks noGrp="1"/>
          </p:cNvSpPr>
          <p:nvPr>
            <p:ph type="title"/>
          </p:nvPr>
        </p:nvSpPr>
        <p:spPr/>
        <p:txBody>
          <a:bodyPr>
            <a:normAutofit/>
          </a:bodyPr>
          <a:lstStyle/>
          <a:p>
            <a:r>
              <a:rPr lang="en-IN" dirty="0" smtClean="0"/>
              <a:t>TOTAL FERTILITY RATE</a:t>
            </a:r>
            <a:endParaRPr lang="en-IN" dirty="0"/>
          </a:p>
        </p:txBody>
      </p:sp>
      <p:sp>
        <p:nvSpPr>
          <p:cNvPr id="10" name="Content Placeholder 1"/>
          <p:cNvSpPr>
            <a:spLocks noGrp="1"/>
          </p:cNvSpPr>
          <p:nvPr>
            <p:ph sz="half" idx="1"/>
          </p:nvPr>
        </p:nvSpPr>
        <p:spPr>
          <a:xfrm>
            <a:off x="467544" y="4869160"/>
            <a:ext cx="8219256" cy="1080120"/>
          </a:xfrm>
        </p:spPr>
        <p:txBody>
          <a:bodyPr>
            <a:normAutofit/>
          </a:bodyPr>
          <a:lstStyle/>
          <a:p>
            <a:pPr>
              <a:buClr>
                <a:schemeClr val="tx1">
                  <a:lumMod val="75000"/>
                  <a:lumOff val="25000"/>
                </a:schemeClr>
              </a:buClr>
              <a:buFont typeface="Wingdings" pitchFamily="2" charset="2"/>
              <a:buChar char="Ø"/>
            </a:pPr>
            <a:r>
              <a:rPr lang="en-IN" sz="2000" dirty="0" smtClean="0"/>
              <a:t>Niger is </a:t>
            </a:r>
            <a:r>
              <a:rPr lang="en-IN" sz="2000" dirty="0"/>
              <a:t>the country having the highest </a:t>
            </a:r>
            <a:r>
              <a:rPr lang="en-IN" sz="2000" dirty="0" smtClean="0"/>
              <a:t>&amp;</a:t>
            </a:r>
            <a:r>
              <a:rPr lang="en-IN" sz="2000" dirty="0"/>
              <a:t> </a:t>
            </a:r>
            <a:r>
              <a:rPr lang="en-IN" sz="2000" dirty="0" smtClean="0"/>
              <a:t>Singapore the </a:t>
            </a:r>
            <a:r>
              <a:rPr lang="en-IN" sz="2000" dirty="0"/>
              <a:t>lowest </a:t>
            </a:r>
            <a:r>
              <a:rPr lang="en-IN" sz="2000" dirty="0" smtClean="0"/>
              <a:t>Total Fertility rate.</a:t>
            </a:r>
            <a:endParaRPr lang="en-IN" sz="2000" dirty="0"/>
          </a:p>
          <a:p>
            <a:pPr>
              <a:buClr>
                <a:schemeClr val="tx1">
                  <a:lumMod val="75000"/>
                  <a:lumOff val="25000"/>
                </a:schemeClr>
              </a:buClr>
              <a:buFont typeface="Wingdings" pitchFamily="2" charset="2"/>
              <a:buChar char="Ø"/>
            </a:pPr>
            <a:endParaRPr lang="en-IN" sz="2000" dirty="0"/>
          </a:p>
        </p:txBody>
      </p:sp>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01490" y="2060847"/>
            <a:ext cx="6757988" cy="270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941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4475</TotalTime>
  <Words>1046</Words>
  <Application>Microsoft Office PowerPoint</Application>
  <PresentationFormat>On-screen Show (4:3)</PresentationFormat>
  <Paragraphs>64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COUNTRY-AID CLUSTERING ASSIGNMENT</vt:lpstr>
      <vt:lpstr>PROBLEM STATEMENT</vt:lpstr>
      <vt:lpstr>ANALYSIS APPROACH</vt:lpstr>
      <vt:lpstr>DISTRIBUTION PLOT OF ALL FEATURES</vt:lpstr>
      <vt:lpstr>PowerPoint Presentation</vt:lpstr>
      <vt:lpstr>CHILD MORTALITY RATE</vt:lpstr>
      <vt:lpstr>NET INCOME PER PERSON</vt:lpstr>
      <vt:lpstr>LIFE EXPECTANCY</vt:lpstr>
      <vt:lpstr>TOTAL FERTILITY RATE</vt:lpstr>
      <vt:lpstr>GDP PER CAPITA</vt:lpstr>
      <vt:lpstr>ELBOW-CURVE ANALYSIS</vt:lpstr>
      <vt:lpstr>SILHOUETTE ANALYSIS</vt:lpstr>
      <vt:lpstr>K-MEANS CLUSTERING</vt:lpstr>
      <vt:lpstr>PowerPoint Presentation</vt:lpstr>
      <vt:lpstr>HIERARCHICAL CLUSTERING</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Rahul</cp:lastModifiedBy>
  <cp:revision>33</cp:revision>
  <dcterms:created xsi:type="dcterms:W3CDTF">2021-01-04T16:55:36Z</dcterms:created>
  <dcterms:modified xsi:type="dcterms:W3CDTF">2021-01-07T19:31:06Z</dcterms:modified>
</cp:coreProperties>
</file>