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57" r:id="rId3"/>
    <p:sldId id="258" r:id="rId4"/>
    <p:sldId id="260" r:id="rId5"/>
    <p:sldId id="275" r:id="rId6"/>
    <p:sldId id="276" r:id="rId7"/>
    <p:sldId id="277" r:id="rId8"/>
    <p:sldId id="278" r:id="rId9"/>
    <p:sldId id="279" r:id="rId10"/>
    <p:sldId id="280" r:id="rId11"/>
    <p:sldId id="281" r:id="rId12"/>
    <p:sldId id="282" r:id="rId13"/>
    <p:sldId id="268" r:id="rId14"/>
    <p:sldId id="283" r:id="rId15"/>
    <p:sldId id="284"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8E1714E-3674-4929-9DBB-B9DE9D5669F6}" type="datetimeFigureOut">
              <a:rPr lang="en-IN" smtClean="0"/>
              <a:t>11-01-2021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29F2BF5-83FB-4AC3-918E-FFBE23F5A5C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E1714E-3674-4929-9DBB-B9DE9D5669F6}" type="datetimeFigureOut">
              <a:rPr lang="en-IN" smtClean="0"/>
              <a:t>11-01-2021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8E1714E-3674-4929-9DBB-B9DE9D5669F6}" type="datetimeFigureOut">
              <a:rPr lang="en-IN" smtClean="0"/>
              <a:t>11-01-2021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8E1714E-3674-4929-9DBB-B9DE9D5669F6}" type="datetimeFigureOut">
              <a:rPr lang="en-IN" smtClean="0"/>
              <a:t>11-01-2021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9F2BF5-83FB-4AC3-918E-FFBE23F5A5C0}"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8E1714E-3674-4929-9DBB-B9DE9D5669F6}" type="datetimeFigureOut">
              <a:rPr lang="en-IN" smtClean="0"/>
              <a:t>11-01-2021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29F2BF5-83FB-4AC3-918E-FFBE23F5A5C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4.xml"/><Relationship Id="rId5" Type="http://schemas.microsoft.com/office/2007/relationships/hdphoto" Target="../media/hdphoto13.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548680"/>
            <a:ext cx="6617568" cy="2448272"/>
          </a:xfrm>
        </p:spPr>
        <p:txBody>
          <a:bodyPr>
            <a:normAutofit/>
          </a:bodyPr>
          <a:lstStyle/>
          <a:p>
            <a:r>
              <a:rPr lang="en-IN" dirty="0" smtClean="0"/>
              <a:t>LEAD SCORING CASE STUDY</a:t>
            </a:r>
            <a:endParaRPr lang="en-IN" dirty="0"/>
          </a:p>
        </p:txBody>
      </p:sp>
      <p:sp>
        <p:nvSpPr>
          <p:cNvPr id="14" name="Subtitle 13"/>
          <p:cNvSpPr>
            <a:spLocks noGrp="1"/>
          </p:cNvSpPr>
          <p:nvPr>
            <p:ph type="subTitle" idx="1"/>
          </p:nvPr>
        </p:nvSpPr>
        <p:spPr>
          <a:xfrm>
            <a:off x="3347864" y="3645024"/>
            <a:ext cx="5114778" cy="1440160"/>
          </a:xfrm>
        </p:spPr>
        <p:txBody>
          <a:bodyPr/>
          <a:lstStyle/>
          <a:p>
            <a:r>
              <a:rPr lang="en-IN" b="1" dirty="0" smtClean="0"/>
              <a:t>Created by –</a:t>
            </a:r>
          </a:p>
          <a:p>
            <a:r>
              <a:rPr lang="en-IN" dirty="0" smtClean="0"/>
              <a:t>Rahul </a:t>
            </a:r>
            <a:r>
              <a:rPr lang="en-IN" dirty="0" smtClean="0"/>
              <a:t>Sarkar</a:t>
            </a:r>
          </a:p>
          <a:p>
            <a:r>
              <a:rPr lang="en-IN" dirty="0" smtClean="0"/>
              <a:t>Sharani Kalai</a:t>
            </a:r>
            <a:endParaRPr lang="en-IN" dirty="0"/>
          </a:p>
        </p:txBody>
      </p:sp>
    </p:spTree>
    <p:extLst>
      <p:ext uri="{BB962C8B-B14F-4D97-AF65-F5344CB8AC3E}">
        <p14:creationId xmlns:p14="http://schemas.microsoft.com/office/powerpoint/2010/main" val="3997580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600" dirty="0"/>
              <a:t>Last Notable Activity of Modified has the highest number of leads but the conversion rate is not the highest.</a:t>
            </a:r>
          </a:p>
          <a:p>
            <a:pPr>
              <a:buClr>
                <a:schemeClr val="tx1">
                  <a:lumMod val="75000"/>
                  <a:lumOff val="25000"/>
                </a:schemeClr>
              </a:buClr>
              <a:buFont typeface="Wingdings" pitchFamily="2" charset="2"/>
              <a:buChar char="Ø"/>
            </a:pPr>
            <a:r>
              <a:rPr lang="en-IN" sz="1600" dirty="0"/>
              <a:t>Last Notable Activity of SMS Sent has the highest lead Conversion rate having a good number of leads.</a:t>
            </a:r>
          </a:p>
          <a:p>
            <a:pPr>
              <a:buClr>
                <a:schemeClr val="tx1">
                  <a:lumMod val="75000"/>
                  <a:lumOff val="25000"/>
                </a:schemeClr>
              </a:buClr>
              <a:buFont typeface="Wingdings" pitchFamily="2" charset="2"/>
              <a:buChar char="Ø"/>
            </a:pPr>
            <a:r>
              <a:rPr lang="en-IN" sz="1600" dirty="0"/>
              <a:t>Last Notable Activity of Olark Chat Conversation &amp; Email Link Clicked has the least conversion rate.</a:t>
            </a:r>
            <a:endParaRPr lang="en-IN" sz="1600" dirty="0"/>
          </a:p>
        </p:txBody>
      </p:sp>
      <p:sp>
        <p:nvSpPr>
          <p:cNvPr id="4" name="Title 3"/>
          <p:cNvSpPr>
            <a:spLocks noGrp="1"/>
          </p:cNvSpPr>
          <p:nvPr>
            <p:ph type="title"/>
          </p:nvPr>
        </p:nvSpPr>
        <p:spPr/>
        <p:txBody>
          <a:bodyPr>
            <a:normAutofit fontScale="90000"/>
          </a:bodyPr>
          <a:lstStyle/>
          <a:p>
            <a:r>
              <a:rPr lang="en-IN" dirty="0" smtClean="0"/>
              <a:t>DISTRIBUTION </a:t>
            </a:r>
            <a:r>
              <a:rPr lang="en-IN" dirty="0" smtClean="0"/>
              <a:t>OF LAST NOTABLE ACTIVITY</a:t>
            </a:r>
            <a:endParaRPr lang="en-IN" dirty="0"/>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90688" y="1538289"/>
            <a:ext cx="5762625" cy="297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34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800" dirty="0"/>
              <a:t>Total Time Spent on Website column has a much higher median value for Converted leads. This means that more the time spent on Website, more the chances of Converting the lead and this column would be very helpful in determining if the lead can be converted.</a:t>
            </a:r>
            <a:endParaRPr lang="en-IN" sz="1800" dirty="0"/>
          </a:p>
        </p:txBody>
      </p:sp>
      <p:sp>
        <p:nvSpPr>
          <p:cNvPr id="4" name="Title 3"/>
          <p:cNvSpPr>
            <a:spLocks noGrp="1"/>
          </p:cNvSpPr>
          <p:nvPr>
            <p:ph type="title"/>
          </p:nvPr>
        </p:nvSpPr>
        <p:spPr/>
        <p:txBody>
          <a:bodyPr>
            <a:normAutofit fontScale="90000"/>
          </a:bodyPr>
          <a:lstStyle/>
          <a:p>
            <a:r>
              <a:rPr lang="en-IN" dirty="0" smtClean="0"/>
              <a:t>ANALYSIS OF TOTAL TIME SPENT ON WEBSITE </a:t>
            </a:r>
            <a:endParaRPr lang="en-IN" dirty="0"/>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051720" y="1777008"/>
            <a:ext cx="501419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42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marL="109728" indent="0">
              <a:buClr>
                <a:schemeClr val="tx1">
                  <a:lumMod val="75000"/>
                  <a:lumOff val="25000"/>
                </a:schemeClr>
              </a:buClr>
              <a:buNone/>
            </a:pPr>
            <a:r>
              <a:rPr lang="en-IN" sz="1700" dirty="0"/>
              <a:t>From the Correlation </a:t>
            </a:r>
            <a:r>
              <a:rPr lang="en-IN" sz="1700" dirty="0" smtClean="0"/>
              <a:t>plot/Heat map, </a:t>
            </a:r>
            <a:r>
              <a:rPr lang="en-IN" sz="1700" dirty="0"/>
              <a:t>we can observe that </a:t>
            </a:r>
            <a:endParaRPr lang="en-IN" sz="1700" dirty="0" smtClean="0"/>
          </a:p>
          <a:p>
            <a:pPr>
              <a:buClr>
                <a:schemeClr val="tx1">
                  <a:lumMod val="75000"/>
                  <a:lumOff val="25000"/>
                </a:schemeClr>
              </a:buClr>
              <a:buFont typeface="Wingdings" pitchFamily="2" charset="2"/>
              <a:buChar char="Ø"/>
            </a:pPr>
            <a:r>
              <a:rPr lang="en-IN" sz="1700" dirty="0" smtClean="0"/>
              <a:t>The feature Total Time Spent on Website has the highest collinearity with Converted feature, hence better feature impacting the Conversion of lead.</a:t>
            </a:r>
          </a:p>
          <a:p>
            <a:pPr>
              <a:buClr>
                <a:schemeClr val="tx1">
                  <a:lumMod val="75000"/>
                  <a:lumOff val="25000"/>
                </a:schemeClr>
              </a:buClr>
              <a:buFont typeface="Wingdings" pitchFamily="2" charset="2"/>
              <a:buChar char="Ø"/>
            </a:pPr>
            <a:r>
              <a:rPr lang="en-IN" sz="1700" dirty="0" smtClean="0"/>
              <a:t>The features </a:t>
            </a:r>
            <a:r>
              <a:rPr lang="en-IN" sz="1700" dirty="0"/>
              <a:t>Page Views Per Visit &amp; TotalVisits have a high correlation of 0.77 and when building the model, this would affect the model due to </a:t>
            </a:r>
            <a:r>
              <a:rPr lang="en-IN" sz="1700" dirty="0" smtClean="0"/>
              <a:t>multicollinearity.</a:t>
            </a:r>
            <a:endParaRPr lang="en-IN" sz="1700" dirty="0"/>
          </a:p>
        </p:txBody>
      </p:sp>
      <p:sp>
        <p:nvSpPr>
          <p:cNvPr id="4" name="Title 3"/>
          <p:cNvSpPr>
            <a:spLocks noGrp="1"/>
          </p:cNvSpPr>
          <p:nvPr>
            <p:ph type="title"/>
          </p:nvPr>
        </p:nvSpPr>
        <p:spPr/>
        <p:txBody>
          <a:bodyPr>
            <a:normAutofit fontScale="90000"/>
          </a:bodyPr>
          <a:lstStyle/>
          <a:p>
            <a:r>
              <a:rPr lang="en-IN" dirty="0" smtClean="0"/>
              <a:t>HEATMAP OF NUMERICAL FEATURES</a:t>
            </a:r>
            <a:endParaRPr lang="en-IN" dirty="0"/>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400175" y="1340768"/>
            <a:ext cx="63436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14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8"/>
            <a:ext cx="8147248" cy="1587631"/>
          </a:xfrm>
        </p:spPr>
        <p:txBody>
          <a:bodyPr>
            <a:normAutofit/>
          </a:bodyPr>
          <a:lstStyle/>
          <a:p>
            <a:pPr marL="109728" indent="0">
              <a:buNone/>
            </a:pPr>
            <a:r>
              <a:rPr lang="en-IN" sz="1800" dirty="0"/>
              <a:t>An ROC curve (receiver operating characteristic curve) is a graph showing the performance of a classification model at all classification thresholds</a:t>
            </a:r>
            <a:r>
              <a:rPr lang="en-IN" sz="1800" dirty="0" smtClean="0"/>
              <a:t>. </a:t>
            </a:r>
            <a:r>
              <a:rPr lang="en-IN" sz="1800" dirty="0"/>
              <a:t>It shows the tradeoff between sensitivity and </a:t>
            </a:r>
            <a:r>
              <a:rPr lang="en-IN" sz="1800" dirty="0" smtClean="0"/>
              <a:t>specificity. </a:t>
            </a:r>
            <a:r>
              <a:rPr lang="en-IN" sz="1800" dirty="0"/>
              <a:t>The closer the curve follows the left-hand border and then the top border of the ROC space, the more accurate the test</a:t>
            </a:r>
            <a:r>
              <a:rPr lang="en-IN" sz="1800" dirty="0" smtClean="0"/>
              <a:t>.</a:t>
            </a:r>
            <a:endParaRPr lang="en-IN" sz="1800" dirty="0"/>
          </a:p>
        </p:txBody>
      </p:sp>
      <p:sp>
        <p:nvSpPr>
          <p:cNvPr id="4" name="Title 3"/>
          <p:cNvSpPr>
            <a:spLocks noGrp="1"/>
          </p:cNvSpPr>
          <p:nvPr>
            <p:ph type="title"/>
          </p:nvPr>
        </p:nvSpPr>
        <p:spPr/>
        <p:txBody>
          <a:bodyPr/>
          <a:lstStyle/>
          <a:p>
            <a:r>
              <a:rPr lang="en-IN" dirty="0" smtClean="0"/>
              <a:t>ROC Curve </a:t>
            </a:r>
            <a:endParaRPr lang="en-IN" dirty="0"/>
          </a:p>
        </p:txBody>
      </p:sp>
      <p:sp>
        <p:nvSpPr>
          <p:cNvPr id="6" name="Content Placeholder 1"/>
          <p:cNvSpPr>
            <a:spLocks noGrp="1"/>
          </p:cNvSpPr>
          <p:nvPr>
            <p:ph sz="half" idx="1"/>
          </p:nvPr>
        </p:nvSpPr>
        <p:spPr>
          <a:xfrm>
            <a:off x="467544" y="3140968"/>
            <a:ext cx="4464496" cy="2271142"/>
          </a:xfrm>
        </p:spPr>
        <p:txBody>
          <a:bodyPr>
            <a:normAutofit/>
          </a:bodyPr>
          <a:lstStyle/>
          <a:p>
            <a:pPr marL="109728" indent="0">
              <a:buNone/>
            </a:pPr>
            <a:r>
              <a:rPr lang="en-IN" sz="1800" dirty="0"/>
              <a:t>The Area under ROC Curve is coming out to be 0.88. It looks like a good value and </a:t>
            </a:r>
            <a:r>
              <a:rPr lang="en-IN" sz="1800" dirty="0"/>
              <a:t>we</a:t>
            </a:r>
            <a:r>
              <a:rPr lang="en-IN" sz="1800" dirty="0"/>
              <a:t> can proceed with the model.</a:t>
            </a:r>
            <a:endParaRPr lang="en-IN" sz="1800" dirty="0"/>
          </a:p>
        </p:txBody>
      </p:sp>
      <p:pic>
        <p:nvPicPr>
          <p:cNvPr id="10243"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580112" y="2852936"/>
            <a:ext cx="312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8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8"/>
            <a:ext cx="8147248" cy="780355"/>
          </a:xfrm>
        </p:spPr>
        <p:txBody>
          <a:bodyPr>
            <a:normAutofit/>
          </a:bodyPr>
          <a:lstStyle/>
          <a:p>
            <a:pPr marL="109728" indent="0">
              <a:buNone/>
            </a:pPr>
            <a:r>
              <a:rPr lang="en-IN" sz="1800" dirty="0"/>
              <a:t>Optimal cutoff probability is </a:t>
            </a:r>
            <a:r>
              <a:rPr lang="en-IN" sz="1800" dirty="0" smtClean="0"/>
              <a:t>the probability </a:t>
            </a:r>
            <a:r>
              <a:rPr lang="en-IN" sz="1800" dirty="0"/>
              <a:t>where we get balanced </a:t>
            </a:r>
            <a:r>
              <a:rPr lang="en-IN" sz="1800" dirty="0" smtClean="0"/>
              <a:t>accuracy, sensitivity</a:t>
            </a:r>
            <a:r>
              <a:rPr lang="en-IN" sz="1800" dirty="0"/>
              <a:t> </a:t>
            </a:r>
            <a:r>
              <a:rPr lang="en-IN" sz="1800" dirty="0" smtClean="0"/>
              <a:t>&amp; specificity. </a:t>
            </a:r>
            <a:endParaRPr lang="en-IN" sz="1800" dirty="0"/>
          </a:p>
        </p:txBody>
      </p:sp>
      <p:sp>
        <p:nvSpPr>
          <p:cNvPr id="4" name="Title 3"/>
          <p:cNvSpPr>
            <a:spLocks noGrp="1"/>
          </p:cNvSpPr>
          <p:nvPr>
            <p:ph type="title"/>
          </p:nvPr>
        </p:nvSpPr>
        <p:spPr/>
        <p:txBody>
          <a:bodyPr/>
          <a:lstStyle/>
          <a:p>
            <a:r>
              <a:rPr lang="en-IN" dirty="0" smtClean="0"/>
              <a:t>Optimal Cut-off Probability</a:t>
            </a:r>
            <a:endParaRPr lang="en-IN" dirty="0"/>
          </a:p>
        </p:txBody>
      </p:sp>
      <p:sp>
        <p:nvSpPr>
          <p:cNvPr id="6" name="Content Placeholder 1"/>
          <p:cNvSpPr>
            <a:spLocks noGrp="1"/>
          </p:cNvSpPr>
          <p:nvPr>
            <p:ph sz="half" idx="1"/>
          </p:nvPr>
        </p:nvSpPr>
        <p:spPr>
          <a:xfrm>
            <a:off x="467544" y="2560890"/>
            <a:ext cx="3888432" cy="2271142"/>
          </a:xfrm>
        </p:spPr>
        <p:txBody>
          <a:bodyPr>
            <a:normAutofit/>
          </a:bodyPr>
          <a:lstStyle/>
          <a:p>
            <a:pPr marL="109728" indent="0">
              <a:buNone/>
            </a:pPr>
            <a:r>
              <a:rPr lang="en-IN" sz="1800" dirty="0"/>
              <a:t>From the above curve, we can observe that 0.36 is the optimum point to take as a cut-off probability</a:t>
            </a:r>
            <a:r>
              <a:rPr lang="en-IN" sz="1800" dirty="0" smtClean="0"/>
              <a:t>. </a:t>
            </a:r>
          </a:p>
          <a:p>
            <a:pPr marL="109728" indent="0">
              <a:buNone/>
            </a:pPr>
            <a:r>
              <a:rPr lang="en-IN" sz="1800" dirty="0" smtClean="0"/>
              <a:t>So, we can conclude that any lead having lead score above 36 is most likely to be converted.</a:t>
            </a:r>
            <a:endParaRPr lang="en-IN" sz="1800" dirty="0"/>
          </a:p>
        </p:txBody>
      </p:sp>
      <p:pic>
        <p:nvPicPr>
          <p:cNvPr id="1126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355976" y="2261683"/>
            <a:ext cx="424626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89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99591" y="3717032"/>
            <a:ext cx="7722687" cy="2076499"/>
          </a:xfrm>
        </p:spPr>
        <p:txBody>
          <a:bodyPr>
            <a:normAutofit/>
          </a:bodyPr>
          <a:lstStyle/>
          <a:p>
            <a:pPr marL="109728" indent="0">
              <a:buNone/>
            </a:pPr>
            <a:r>
              <a:rPr lang="en-IN" sz="1800" dirty="0" smtClean="0"/>
              <a:t>Above are the different Performance Metrics of the Logistic Regression Model for the Training dataset on which the Model has been built and the Test dataset on which the predictions have been performed after building the model.</a:t>
            </a:r>
          </a:p>
          <a:p>
            <a:pPr marL="109728" indent="0">
              <a:buNone/>
            </a:pPr>
            <a:endParaRPr lang="en-IN" sz="1800" dirty="0"/>
          </a:p>
          <a:p>
            <a:pPr marL="109728" indent="0">
              <a:buNone/>
            </a:pPr>
            <a:r>
              <a:rPr lang="en-IN" sz="1800" dirty="0" smtClean="0"/>
              <a:t>Both the Metrics are almost similar indicating a good model for prediction.</a:t>
            </a:r>
            <a:endParaRPr lang="en-IN" sz="1800" dirty="0"/>
          </a:p>
        </p:txBody>
      </p:sp>
      <p:sp>
        <p:nvSpPr>
          <p:cNvPr id="4" name="Title 3"/>
          <p:cNvSpPr>
            <a:spLocks noGrp="1"/>
          </p:cNvSpPr>
          <p:nvPr>
            <p:ph type="title"/>
          </p:nvPr>
        </p:nvSpPr>
        <p:spPr/>
        <p:txBody>
          <a:bodyPr/>
          <a:lstStyle/>
          <a:p>
            <a:r>
              <a:rPr lang="en-IN" dirty="0" smtClean="0"/>
              <a:t>Model Performance Metrics</a:t>
            </a:r>
            <a:endParaRPr lang="en-IN" dirty="0"/>
          </a:p>
        </p:txBody>
      </p:sp>
      <p:pic>
        <p:nvPicPr>
          <p:cNvPr id="1229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99592" y="1772816"/>
            <a:ext cx="3698374" cy="16397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817699" y="1772816"/>
            <a:ext cx="3753165" cy="16397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59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251928"/>
          </a:xfrm>
        </p:spPr>
        <p:txBody>
          <a:bodyPr>
            <a:normAutofit lnSpcReduction="10000"/>
          </a:bodyPr>
          <a:lstStyle/>
          <a:p>
            <a:pPr marL="109728" indent="0">
              <a:buNone/>
            </a:pPr>
            <a:r>
              <a:rPr lang="en-IN" sz="1800" dirty="0" smtClean="0"/>
              <a:t>The </a:t>
            </a:r>
            <a:r>
              <a:rPr lang="en-IN" sz="1800" dirty="0"/>
              <a:t>Lead Score </a:t>
            </a:r>
            <a:r>
              <a:rPr lang="en-IN" sz="1800" dirty="0" smtClean="0"/>
              <a:t>has been </a:t>
            </a:r>
            <a:r>
              <a:rPr lang="en-IN" sz="1800" dirty="0"/>
              <a:t>added by the model on the dataset. Thus model can be used by the CEO to provide the Sales team with the Lead Score, which will save time for the team and will allow the team to approach the leads most likely to be converted on priority</a:t>
            </a:r>
            <a:r>
              <a:rPr lang="en-IN" sz="1800" dirty="0" smtClean="0"/>
              <a:t>.</a:t>
            </a:r>
          </a:p>
          <a:p>
            <a:pPr marL="109728" indent="0">
              <a:buNone/>
            </a:pPr>
            <a:endParaRPr lang="en-IN" sz="1800" dirty="0"/>
          </a:p>
          <a:p>
            <a:pPr marL="109728" indent="0">
              <a:buNone/>
            </a:pPr>
            <a:r>
              <a:rPr lang="en-IN" sz="1800" dirty="0" smtClean="0"/>
              <a:t>If at any point in time, the company wants to focus on only the leads who has the most chances of converting, then we should start from the leads having highest </a:t>
            </a:r>
            <a:r>
              <a:rPr lang="en-IN" sz="1800" dirty="0"/>
              <a:t>L</a:t>
            </a:r>
            <a:r>
              <a:rPr lang="en-IN" sz="1800" dirty="0" smtClean="0"/>
              <a:t>ead Score. Score of 36 is the cut-off score according to the model, meaning below this score, leads are very less likely to be converted.</a:t>
            </a:r>
          </a:p>
          <a:p>
            <a:pPr marL="109728" indent="0">
              <a:buNone/>
            </a:pPr>
            <a:endParaRPr lang="en-IN" sz="1800" dirty="0"/>
          </a:p>
          <a:p>
            <a:pPr marL="109728" indent="0">
              <a:buNone/>
            </a:pPr>
            <a:r>
              <a:rPr lang="en-IN" sz="1800" dirty="0" smtClean="0"/>
              <a:t>If the company wants to increase the Conversion rate, then it should focus on</a:t>
            </a:r>
          </a:p>
          <a:p>
            <a:pPr>
              <a:buClr>
                <a:schemeClr val="tx1">
                  <a:lumMod val="85000"/>
                  <a:lumOff val="15000"/>
                </a:schemeClr>
              </a:buClr>
              <a:buFont typeface="Wingdings" pitchFamily="2" charset="2"/>
              <a:buChar char="Ø"/>
            </a:pPr>
            <a:r>
              <a:rPr lang="en-IN" sz="1800" dirty="0" smtClean="0"/>
              <a:t>Lead </a:t>
            </a:r>
            <a:r>
              <a:rPr lang="en-IN" sz="1800" dirty="0"/>
              <a:t>having Current Occupation as ‘Working </a:t>
            </a:r>
            <a:r>
              <a:rPr lang="en-IN" sz="1800" dirty="0" smtClean="0"/>
              <a:t>Professional’</a:t>
            </a:r>
          </a:p>
          <a:p>
            <a:pPr>
              <a:buClr>
                <a:schemeClr val="tx1">
                  <a:lumMod val="85000"/>
                  <a:lumOff val="15000"/>
                </a:schemeClr>
              </a:buClr>
              <a:buFont typeface="Wingdings" pitchFamily="2" charset="2"/>
              <a:buChar char="Ø"/>
            </a:pPr>
            <a:r>
              <a:rPr lang="en-IN" sz="1800" dirty="0" smtClean="0"/>
              <a:t>Lead </a:t>
            </a:r>
            <a:r>
              <a:rPr lang="en-IN" sz="1800" dirty="0"/>
              <a:t>Originated from ‘Lead Add </a:t>
            </a:r>
            <a:r>
              <a:rPr lang="en-IN" sz="1800" dirty="0" smtClean="0"/>
              <a:t>Form’</a:t>
            </a:r>
          </a:p>
          <a:p>
            <a:pPr>
              <a:buClr>
                <a:schemeClr val="tx1">
                  <a:lumMod val="85000"/>
                  <a:lumOff val="15000"/>
                </a:schemeClr>
              </a:buClr>
              <a:buFont typeface="Wingdings" pitchFamily="2" charset="2"/>
              <a:buChar char="Ø"/>
            </a:pPr>
            <a:r>
              <a:rPr lang="en-IN" sz="1800" dirty="0" smtClean="0"/>
              <a:t>Lead </a:t>
            </a:r>
            <a:r>
              <a:rPr lang="en-IN" sz="1800" dirty="0"/>
              <a:t>having Current Occupation ‘Student’</a:t>
            </a:r>
          </a:p>
          <a:p>
            <a:pPr marL="109728" indent="0">
              <a:buNone/>
            </a:pPr>
            <a:endParaRPr lang="en-IN" sz="1800" dirty="0" smtClean="0"/>
          </a:p>
        </p:txBody>
      </p:sp>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CONCLUSION</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5131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229600" cy="4972008"/>
          </a:xfrm>
        </p:spPr>
        <p:txBody>
          <a:bodyPr>
            <a:noAutofit/>
          </a:bodyPr>
          <a:lstStyle/>
          <a:p>
            <a:pPr marL="109728" indent="0">
              <a:buNone/>
            </a:pPr>
            <a:r>
              <a:rPr lang="en-IN" sz="1800" dirty="0"/>
              <a:t>An education company named X Education sells online courses to industry professionals. On any given day, many professionals who are interested in the courses land on their website and browse for courses.</a:t>
            </a:r>
          </a:p>
          <a:p>
            <a:pPr marL="109728" indent="0">
              <a:buNone/>
            </a:pPr>
            <a:endParaRPr lang="en-IN" sz="1100" dirty="0"/>
          </a:p>
          <a:p>
            <a:pPr marL="109728" indent="0">
              <a:buNone/>
            </a:pPr>
            <a:r>
              <a:rPr lang="en-IN" sz="1800"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a:t>
            </a:r>
            <a:r>
              <a:rPr lang="en-IN" sz="1800" dirty="0" smtClean="0"/>
              <a:t>Once </a:t>
            </a:r>
            <a:r>
              <a:rPr lang="en-IN" sz="1800" dirty="0"/>
              <a:t>these leads are acquired, employees from the sales team start making calls, writing emails, etc. Through this process, some of the leads get converted while most do not. The typical lead conversion rate at X education is around 30%.</a:t>
            </a:r>
          </a:p>
          <a:p>
            <a:pPr marL="109728" indent="0">
              <a:buNone/>
            </a:pPr>
            <a:endParaRPr lang="en-IN" sz="1100" dirty="0"/>
          </a:p>
          <a:p>
            <a:pPr marL="109728" indent="0">
              <a:buNone/>
            </a:pPr>
            <a:r>
              <a:rPr lang="en-IN" sz="1800" dirty="0"/>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IN" sz="1800" dirty="0"/>
          </a:p>
        </p:txBody>
      </p:sp>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PROBLEM STATEMENT</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388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tx1">
                  <a:lumMod val="75000"/>
                  <a:lumOff val="25000"/>
                </a:schemeClr>
              </a:buClr>
              <a:buFont typeface="Wingdings" pitchFamily="2" charset="2"/>
              <a:buChar char="Ø"/>
            </a:pPr>
            <a:r>
              <a:rPr lang="en-IN" sz="1800" dirty="0" smtClean="0"/>
              <a:t>We have built </a:t>
            </a:r>
            <a:r>
              <a:rPr lang="en-IN" sz="1800" dirty="0" smtClean="0"/>
              <a:t>a Logistic Regression Model using the data provided, which will be capable of predicting the Lead Score of each Lead where higher the Score out of 100, higher the probability of getting the lead converted.</a:t>
            </a:r>
          </a:p>
          <a:p>
            <a:pPr>
              <a:buClr>
                <a:schemeClr val="tx1">
                  <a:lumMod val="75000"/>
                  <a:lumOff val="25000"/>
                </a:schemeClr>
              </a:buClr>
              <a:buFont typeface="Wingdings" pitchFamily="2" charset="2"/>
              <a:buChar char="Ø"/>
            </a:pPr>
            <a:r>
              <a:rPr lang="en-IN" sz="1800" dirty="0" smtClean="0"/>
              <a:t>To do this, we have tried to understand the data provided in the dataset, through different analysis and visualizations.</a:t>
            </a:r>
          </a:p>
          <a:p>
            <a:pPr>
              <a:buClr>
                <a:schemeClr val="tx1">
                  <a:lumMod val="75000"/>
                  <a:lumOff val="25000"/>
                </a:schemeClr>
              </a:buClr>
              <a:buFont typeface="Wingdings" pitchFamily="2" charset="2"/>
              <a:buChar char="Ø"/>
            </a:pPr>
            <a:r>
              <a:rPr lang="en-IN" sz="1800" dirty="0" smtClean="0"/>
              <a:t>This Analysis and Visualizations helped us in finding the most important features impacting the lead conversion in the prediction model.</a:t>
            </a:r>
          </a:p>
          <a:p>
            <a:pPr>
              <a:buClr>
                <a:schemeClr val="tx1">
                  <a:lumMod val="75000"/>
                  <a:lumOff val="25000"/>
                </a:schemeClr>
              </a:buClr>
              <a:buFont typeface="Wingdings" pitchFamily="2" charset="2"/>
              <a:buChar char="Ø"/>
            </a:pPr>
            <a:r>
              <a:rPr lang="en-IN" sz="1800" dirty="0"/>
              <a:t>W</a:t>
            </a:r>
            <a:r>
              <a:rPr lang="en-IN" sz="1800" dirty="0" smtClean="0"/>
              <a:t>e have used Recursive Feature Elimination(RFE) Technique along with Statsmodel Regression Statistics and Variance Inflation Factor(VIF) to get the best features for the model.</a:t>
            </a:r>
          </a:p>
          <a:p>
            <a:pPr>
              <a:buClr>
                <a:schemeClr val="tx1">
                  <a:lumMod val="75000"/>
                  <a:lumOff val="25000"/>
                </a:schemeClr>
              </a:buClr>
              <a:buFont typeface="Wingdings" pitchFamily="2" charset="2"/>
              <a:buChar char="Ø"/>
            </a:pPr>
            <a:r>
              <a:rPr lang="en-IN" sz="1800" dirty="0" smtClean="0"/>
              <a:t>After the model is built we have evaluated different Performance Metrics like Accuracy, Sensitivity &amp; Specificity to check the performance of the model.</a:t>
            </a:r>
          </a:p>
          <a:p>
            <a:pPr>
              <a:buClr>
                <a:schemeClr val="tx1">
                  <a:lumMod val="75000"/>
                  <a:lumOff val="25000"/>
                </a:schemeClr>
              </a:buClr>
              <a:buFont typeface="Wingdings" pitchFamily="2" charset="2"/>
              <a:buChar char="Ø"/>
            </a:pPr>
            <a:r>
              <a:rPr lang="en-IN" sz="1800" dirty="0" smtClean="0"/>
              <a:t>We think the predictions from the model would be very helpful for the CEO to assess the action items for the Sales team and increase the Lead Conversion rate of the company.</a:t>
            </a:r>
            <a:endParaRPr lang="en-IN" sz="1800" dirty="0"/>
          </a:p>
        </p:txBody>
      </p:sp>
      <p:sp>
        <p:nvSpPr>
          <p:cNvPr id="3" name="Title 2"/>
          <p:cNvSpPr>
            <a:spLocks noGrp="1"/>
          </p:cNvSpPr>
          <p:nvPr>
            <p:ph type="title"/>
          </p:nvPr>
        </p:nvSpPr>
        <p:spPr/>
        <p:txBody>
          <a:bodyPr/>
          <a:lstStyle/>
          <a:p>
            <a:r>
              <a:rPr lang="en-IN" dirty="0" smtClean="0"/>
              <a:t>ANALYSIS APPROACH</a:t>
            </a:r>
            <a:endParaRPr lang="en-IN" dirty="0"/>
          </a:p>
        </p:txBody>
      </p:sp>
    </p:spTree>
    <p:extLst>
      <p:ext uri="{BB962C8B-B14F-4D97-AF65-F5344CB8AC3E}">
        <p14:creationId xmlns:p14="http://schemas.microsoft.com/office/powerpoint/2010/main" val="389139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700" dirty="0"/>
              <a:t>Landing Page Submission &amp; API has the highest number of leads and have the most number of </a:t>
            </a:r>
            <a:r>
              <a:rPr lang="en-IN" sz="1700" dirty="0" smtClean="0"/>
              <a:t>conversions.</a:t>
            </a:r>
          </a:p>
          <a:p>
            <a:pPr>
              <a:buClr>
                <a:schemeClr val="tx1">
                  <a:lumMod val="75000"/>
                  <a:lumOff val="25000"/>
                </a:schemeClr>
              </a:buClr>
              <a:buFont typeface="Wingdings" pitchFamily="2" charset="2"/>
              <a:buChar char="Ø"/>
            </a:pPr>
            <a:r>
              <a:rPr lang="en-IN" sz="1700" dirty="0" smtClean="0"/>
              <a:t>Lead </a:t>
            </a:r>
            <a:r>
              <a:rPr lang="en-IN" sz="1700" dirty="0"/>
              <a:t>Import has the lowest number of leads and has the least number of </a:t>
            </a:r>
            <a:r>
              <a:rPr lang="en-IN" sz="1700" dirty="0" smtClean="0"/>
              <a:t>conversions.</a:t>
            </a:r>
          </a:p>
          <a:p>
            <a:pPr>
              <a:buClr>
                <a:schemeClr val="tx1">
                  <a:lumMod val="75000"/>
                  <a:lumOff val="25000"/>
                </a:schemeClr>
              </a:buClr>
              <a:buFont typeface="Wingdings" pitchFamily="2" charset="2"/>
              <a:buChar char="Ø"/>
            </a:pPr>
            <a:r>
              <a:rPr lang="en-IN" sz="1700" dirty="0" smtClean="0"/>
              <a:t>Lead </a:t>
            </a:r>
            <a:r>
              <a:rPr lang="en-IN" sz="1700" dirty="0"/>
              <a:t>Add Form is the only category which has a very high conversion </a:t>
            </a:r>
            <a:r>
              <a:rPr lang="en-IN" sz="1700" dirty="0" smtClean="0"/>
              <a:t>rate.</a:t>
            </a:r>
            <a:endParaRPr lang="en-IN" sz="1700" dirty="0"/>
          </a:p>
        </p:txBody>
      </p:sp>
      <p:sp>
        <p:nvSpPr>
          <p:cNvPr id="4" name="Title 3"/>
          <p:cNvSpPr>
            <a:spLocks noGrp="1"/>
          </p:cNvSpPr>
          <p:nvPr>
            <p:ph type="title"/>
          </p:nvPr>
        </p:nvSpPr>
        <p:spPr/>
        <p:txBody>
          <a:bodyPr>
            <a:normAutofit/>
          </a:bodyPr>
          <a:lstStyle/>
          <a:p>
            <a:r>
              <a:rPr lang="en-IN" dirty="0" smtClean="0"/>
              <a:t>DISTRIBUTION </a:t>
            </a:r>
            <a:r>
              <a:rPr lang="en-IN" dirty="0" smtClean="0"/>
              <a:t>OF LEAD ORIGIN</a:t>
            </a:r>
            <a:endParaRPr lang="en-IN" dirty="0"/>
          </a:p>
        </p:txBody>
      </p:sp>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76400" y="1524000"/>
            <a:ext cx="5791200" cy="284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31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700" dirty="0"/>
              <a:t>Google and Direct Traffic has the highest number of leads and Google has most number of lead conversions.</a:t>
            </a:r>
          </a:p>
          <a:p>
            <a:pPr>
              <a:buClr>
                <a:schemeClr val="tx1">
                  <a:lumMod val="75000"/>
                  <a:lumOff val="25000"/>
                </a:schemeClr>
              </a:buClr>
              <a:buFont typeface="Wingdings" pitchFamily="2" charset="2"/>
              <a:buChar char="Ø"/>
            </a:pPr>
            <a:r>
              <a:rPr lang="en-IN" sz="1700" dirty="0"/>
              <a:t>Others category have the lowest number of leads and least number of conversions.</a:t>
            </a:r>
          </a:p>
          <a:p>
            <a:pPr>
              <a:buClr>
                <a:schemeClr val="tx1">
                  <a:lumMod val="75000"/>
                  <a:lumOff val="25000"/>
                </a:schemeClr>
              </a:buClr>
              <a:buFont typeface="Wingdings" pitchFamily="2" charset="2"/>
              <a:buChar char="Ø"/>
            </a:pPr>
            <a:r>
              <a:rPr lang="en-IN" sz="1700" dirty="0"/>
              <a:t>Reference &amp; Welingak Website are the only categories </a:t>
            </a:r>
            <a:r>
              <a:rPr lang="en-IN" sz="1700" dirty="0" smtClean="0"/>
              <a:t>having very high lead conversion rate.</a:t>
            </a:r>
            <a:endParaRPr lang="en-IN" sz="1700" dirty="0"/>
          </a:p>
        </p:txBody>
      </p:sp>
      <p:sp>
        <p:nvSpPr>
          <p:cNvPr id="4" name="Title 3"/>
          <p:cNvSpPr>
            <a:spLocks noGrp="1"/>
          </p:cNvSpPr>
          <p:nvPr>
            <p:ph type="title"/>
          </p:nvPr>
        </p:nvSpPr>
        <p:spPr/>
        <p:txBody>
          <a:bodyPr>
            <a:normAutofit/>
          </a:bodyPr>
          <a:lstStyle/>
          <a:p>
            <a:r>
              <a:rPr lang="en-IN" dirty="0" smtClean="0"/>
              <a:t>DISTRIBUTION </a:t>
            </a:r>
            <a:r>
              <a:rPr lang="en-IN" dirty="0" smtClean="0"/>
              <a:t>OF LEAD SOURCE</a:t>
            </a:r>
            <a:endParaRPr lang="en-IN"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91680" y="1340769"/>
            <a:ext cx="576064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4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700" dirty="0"/>
              <a:t>Email Opened has the most number of leads.</a:t>
            </a:r>
          </a:p>
          <a:p>
            <a:pPr>
              <a:buClr>
                <a:schemeClr val="tx1">
                  <a:lumMod val="75000"/>
                  <a:lumOff val="25000"/>
                </a:schemeClr>
              </a:buClr>
              <a:buFont typeface="Wingdings" pitchFamily="2" charset="2"/>
              <a:buChar char="Ø"/>
            </a:pPr>
            <a:r>
              <a:rPr lang="en-IN" sz="1700" dirty="0"/>
              <a:t>SMS Sent has the highest number of conversions and the only category having very high conversion </a:t>
            </a:r>
            <a:r>
              <a:rPr lang="en-IN" sz="1700" dirty="0" smtClean="0"/>
              <a:t>rate.</a:t>
            </a:r>
            <a:endParaRPr lang="en-IN" sz="1700" dirty="0"/>
          </a:p>
          <a:p>
            <a:pPr>
              <a:buClr>
                <a:schemeClr val="tx1">
                  <a:lumMod val="75000"/>
                  <a:lumOff val="25000"/>
                </a:schemeClr>
              </a:buClr>
              <a:buFont typeface="Wingdings" pitchFamily="2" charset="2"/>
              <a:buChar char="Ø"/>
            </a:pPr>
            <a:r>
              <a:rPr lang="en-IN" sz="1700" dirty="0"/>
              <a:t>Olark Chat Conversation &amp; Email Bounced has the least conversion rate instead of having high number of leads.</a:t>
            </a:r>
            <a:endParaRPr lang="en-IN" sz="1700" dirty="0"/>
          </a:p>
        </p:txBody>
      </p:sp>
      <p:sp>
        <p:nvSpPr>
          <p:cNvPr id="4" name="Title 3"/>
          <p:cNvSpPr>
            <a:spLocks noGrp="1"/>
          </p:cNvSpPr>
          <p:nvPr>
            <p:ph type="title"/>
          </p:nvPr>
        </p:nvSpPr>
        <p:spPr/>
        <p:txBody>
          <a:bodyPr>
            <a:normAutofit/>
          </a:bodyPr>
          <a:lstStyle/>
          <a:p>
            <a:r>
              <a:rPr lang="en-IN" dirty="0" smtClean="0"/>
              <a:t>DISTRIBUTION </a:t>
            </a:r>
            <a:r>
              <a:rPr lang="en-IN" dirty="0" smtClean="0"/>
              <a:t>OF LAST ACTIVITY</a:t>
            </a:r>
            <a:endParaRPr lang="en-IN"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57350" y="1340769"/>
            <a:ext cx="582930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64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700" dirty="0"/>
              <a:t>Management Specialization has the highest number of leads and has the highest lead conversion rate.</a:t>
            </a:r>
          </a:p>
          <a:p>
            <a:pPr>
              <a:buClr>
                <a:schemeClr val="tx1">
                  <a:lumMod val="75000"/>
                  <a:lumOff val="25000"/>
                </a:schemeClr>
              </a:buClr>
              <a:buFont typeface="Wingdings" pitchFamily="2" charset="2"/>
              <a:buChar char="Ø"/>
            </a:pPr>
            <a:r>
              <a:rPr lang="en-IN" sz="1700" dirty="0"/>
              <a:t>Services Excellence has the least number of leads and least lead conversion rate.</a:t>
            </a:r>
            <a:endParaRPr lang="en-IN" sz="1700" dirty="0"/>
          </a:p>
        </p:txBody>
      </p:sp>
      <p:sp>
        <p:nvSpPr>
          <p:cNvPr id="4" name="Title 3"/>
          <p:cNvSpPr>
            <a:spLocks noGrp="1"/>
          </p:cNvSpPr>
          <p:nvPr>
            <p:ph type="title"/>
          </p:nvPr>
        </p:nvSpPr>
        <p:spPr/>
        <p:txBody>
          <a:bodyPr>
            <a:normAutofit/>
          </a:bodyPr>
          <a:lstStyle/>
          <a:p>
            <a:r>
              <a:rPr lang="en-IN" dirty="0" smtClean="0"/>
              <a:t>DISTRIBUTION </a:t>
            </a:r>
            <a:r>
              <a:rPr lang="en-IN" dirty="0" smtClean="0"/>
              <a:t>OF SPECIALIZATION</a:t>
            </a:r>
            <a:endParaRPr lang="en-IN" dirty="0"/>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76400" y="1162050"/>
            <a:ext cx="5791200" cy="32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39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700" dirty="0"/>
              <a:t>Unemployed people have the highest number of </a:t>
            </a:r>
            <a:r>
              <a:rPr lang="en-IN" sz="1700" dirty="0" smtClean="0"/>
              <a:t>leads.</a:t>
            </a:r>
          </a:p>
          <a:p>
            <a:pPr>
              <a:buClr>
                <a:schemeClr val="tx1">
                  <a:lumMod val="75000"/>
                  <a:lumOff val="25000"/>
                </a:schemeClr>
              </a:buClr>
              <a:buFont typeface="Wingdings" pitchFamily="2" charset="2"/>
              <a:buChar char="Ø"/>
            </a:pPr>
            <a:r>
              <a:rPr lang="en-IN" sz="1700" dirty="0" smtClean="0"/>
              <a:t>Housewife </a:t>
            </a:r>
            <a:r>
              <a:rPr lang="en-IN" sz="1700" dirty="0"/>
              <a:t>&amp; Businessman have the least number of leads and but also they have the 100% conversion rate.</a:t>
            </a:r>
          </a:p>
          <a:p>
            <a:pPr>
              <a:buClr>
                <a:schemeClr val="tx1">
                  <a:lumMod val="75000"/>
                  <a:lumOff val="25000"/>
                </a:schemeClr>
              </a:buClr>
              <a:buFont typeface="Wingdings" pitchFamily="2" charset="2"/>
              <a:buChar char="Ø"/>
            </a:pPr>
            <a:r>
              <a:rPr lang="en-IN" sz="1700" dirty="0"/>
              <a:t>Working Professional have a high number of leads and has high lead conversion rate.</a:t>
            </a:r>
            <a:endParaRPr lang="en-IN" sz="1700" dirty="0"/>
          </a:p>
        </p:txBody>
      </p:sp>
      <p:sp>
        <p:nvSpPr>
          <p:cNvPr id="4" name="Title 3"/>
          <p:cNvSpPr>
            <a:spLocks noGrp="1"/>
          </p:cNvSpPr>
          <p:nvPr>
            <p:ph type="title"/>
          </p:nvPr>
        </p:nvSpPr>
        <p:spPr/>
        <p:txBody>
          <a:bodyPr>
            <a:normAutofit fontScale="90000"/>
          </a:bodyPr>
          <a:lstStyle/>
          <a:p>
            <a:r>
              <a:rPr lang="en-IN" dirty="0" smtClean="0"/>
              <a:t>DISTRIBUTION </a:t>
            </a:r>
            <a:r>
              <a:rPr lang="en-IN" dirty="0" smtClean="0"/>
              <a:t>OF CURRENT OCCUPATION</a:t>
            </a:r>
            <a:endParaRPr lang="en-IN"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14500" y="1576389"/>
            <a:ext cx="5715000" cy="293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3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23064" y="4581128"/>
            <a:ext cx="8297872" cy="2088232"/>
          </a:xfrm>
        </p:spPr>
        <p:txBody>
          <a:bodyPr>
            <a:normAutofit/>
          </a:bodyPr>
          <a:lstStyle/>
          <a:p>
            <a:pPr>
              <a:buClr>
                <a:schemeClr val="tx1">
                  <a:lumMod val="75000"/>
                  <a:lumOff val="25000"/>
                </a:schemeClr>
              </a:buClr>
              <a:buFont typeface="Wingdings" pitchFamily="2" charset="2"/>
              <a:buChar char="Ø"/>
            </a:pPr>
            <a:r>
              <a:rPr lang="en-IN" sz="1700" dirty="0" smtClean="0"/>
              <a:t>Mumbai </a:t>
            </a:r>
            <a:r>
              <a:rPr lang="en-IN" sz="1700" dirty="0"/>
              <a:t>and Other cities have a high number of leads and have a good conversion rate.</a:t>
            </a:r>
          </a:p>
          <a:p>
            <a:pPr>
              <a:buClr>
                <a:schemeClr val="tx1">
                  <a:lumMod val="75000"/>
                  <a:lumOff val="25000"/>
                </a:schemeClr>
              </a:buClr>
              <a:buFont typeface="Wingdings" pitchFamily="2" charset="2"/>
              <a:buChar char="Ø"/>
            </a:pPr>
            <a:r>
              <a:rPr lang="en-IN" sz="1700" dirty="0"/>
              <a:t>Tier II Cities have the lowest number of leads and least conversion rate among all.</a:t>
            </a:r>
            <a:endParaRPr lang="en-IN" sz="1700" dirty="0"/>
          </a:p>
        </p:txBody>
      </p:sp>
      <p:sp>
        <p:nvSpPr>
          <p:cNvPr id="4" name="Title 3"/>
          <p:cNvSpPr>
            <a:spLocks noGrp="1"/>
          </p:cNvSpPr>
          <p:nvPr>
            <p:ph type="title"/>
          </p:nvPr>
        </p:nvSpPr>
        <p:spPr/>
        <p:txBody>
          <a:bodyPr>
            <a:normAutofit/>
          </a:bodyPr>
          <a:lstStyle/>
          <a:p>
            <a:r>
              <a:rPr lang="en-IN" dirty="0" smtClean="0"/>
              <a:t>DISTRIBUTION </a:t>
            </a:r>
            <a:r>
              <a:rPr lang="en-IN" dirty="0" smtClean="0"/>
              <a:t>OF CITY</a:t>
            </a:r>
            <a:endParaRPr lang="en-IN"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00212" y="1412776"/>
            <a:ext cx="574357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836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4732</TotalTime>
  <Words>1204</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LEAD SCORING CASE STUDY</vt:lpstr>
      <vt:lpstr>PROBLEM STATEMENT</vt:lpstr>
      <vt:lpstr>ANALYSIS APPROACH</vt:lpstr>
      <vt:lpstr>DISTRIBUTION OF LEAD ORIGIN</vt:lpstr>
      <vt:lpstr>DISTRIBUTION OF LEAD SOURCE</vt:lpstr>
      <vt:lpstr>DISTRIBUTION OF LAST ACTIVITY</vt:lpstr>
      <vt:lpstr>DISTRIBUTION OF SPECIALIZATION</vt:lpstr>
      <vt:lpstr>DISTRIBUTION OF CURRENT OCCUPATION</vt:lpstr>
      <vt:lpstr>DISTRIBUTION OF CITY</vt:lpstr>
      <vt:lpstr>DISTRIBUTION OF LAST NOTABLE ACTIVITY</vt:lpstr>
      <vt:lpstr>ANALYSIS OF TOTAL TIME SPENT ON WEBSITE </vt:lpstr>
      <vt:lpstr>HEATMAP OF NUMERICAL FEATURES</vt:lpstr>
      <vt:lpstr>ROC Curve </vt:lpstr>
      <vt:lpstr>Optimal Cut-off Probability</vt:lpstr>
      <vt:lpstr>Model Performance Metrics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cp:lastModifiedBy>
  <cp:revision>46</cp:revision>
  <dcterms:created xsi:type="dcterms:W3CDTF">2021-01-04T16:55:36Z</dcterms:created>
  <dcterms:modified xsi:type="dcterms:W3CDTF">2021-01-11T19:29:41Z</dcterms:modified>
</cp:coreProperties>
</file>