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Hind Vadodara"/>
      <p:regular r:id="rId18"/>
      <p:bold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Hind Vadodara Light"/>
      <p:regular r:id="rId24"/>
      <p:bold r:id="rId25"/>
    </p:embeddedFont>
    <p:embeddedFont>
      <p:font typeface="Hind Vadodara Medium"/>
      <p:regular r:id="rId26"/>
      <p:bold r:id="rId27"/>
    </p:embeddedFont>
    <p:embeddedFont>
      <p:font typeface="Teko Light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84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HindVadodaraLight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indVadodaraMedium-regular.fntdata"/><Relationship Id="rId25" Type="http://schemas.openxmlformats.org/officeDocument/2006/relationships/font" Target="fonts/HindVadodaraLight-bold.fntdata"/><Relationship Id="rId28" Type="http://schemas.openxmlformats.org/officeDocument/2006/relationships/font" Target="fonts/TekoLight-regular.fntdata"/><Relationship Id="rId27" Type="http://schemas.openxmlformats.org/officeDocument/2006/relationships/font" Target="fonts/HindVadodara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ek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HindVadodara-bold.fntdata"/><Relationship Id="rId18" Type="http://schemas.openxmlformats.org/officeDocument/2006/relationships/font" Target="fonts/HindVadoda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da1a4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da1a4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aa24ad0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aa24ad0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aa24ad0e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aa24ad0e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20de4b7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20de4b7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42ab6f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42ab6f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problem is growing worldwide, and one of the biggest factors is how we use water in agriculture.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Did you know that farming uses about 70% of all our freshwater? That’s a huge amount, which is why improving how we use water in agriculture is so important.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Currently, most irrigation systems are what we call ‘open-loop’. This means farmers often rely on experience or guesswork to decide when and how much to water their crops. They’re not using real-time information from the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problem with this approach is that it’s not very efficient. Sometimes crops get too much water, and sometimes not enough. This wastes water and can affect crop yields.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goal is to find smarter ways to irrigate. We want to develop systems that use real-time data to make better decisions about watering. This could significantly improve water efficiency in agriculture and help address the global water scarcity issue.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next part of our presentation, we’ll look at some innovative solutions to this challenge.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a87e8c9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a87e8c9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Reference Trajectory (Red Line): Represents the desired soil moisture level or target range for optimal crop growth.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Measured Output (Yellow Dots): The actual soil moisture levels measured in real time using sensors in the field.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Predicted Output (Orange Line): The soil moisture levels predicted by the MPC model based on current conditions and control inputs.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Predicted Control Input (Blue Steps): The irrigation actions (e.g., water amount) calculated by MPC to achieve the desired soil moisture levels while staying within constraints.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Past Control Input (Black Line): The irrigation actions that have already been applied in previous time steps.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Prediction Horizon: he future time window over which MPC predicts and optimizes soil moisture dynamics.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Sample Time: The interval at which new measurements are taken, predictions are updated, and control inputs are recalculated.</a:t>
            </a:r>
            <a:br>
              <a:rPr lang="en" sz="1400"/>
            </a:br>
            <a:br>
              <a:rPr lang="en" sz="1400"/>
            </a:br>
            <a:r>
              <a:rPr lang="en" sz="1400"/>
              <a:t>How It Works in Precision Agriculture</a:t>
            </a:r>
            <a:br>
              <a:rPr lang="en" sz="1400"/>
            </a:br>
            <a:r>
              <a:rPr lang="en" sz="1400"/>
              <a:t>At each time step , MPC collects real-time data from soil moisture sensors (yellow dots).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Using this data, it predicts how the soil moisture will change over the prediction horizon (orange line).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Based on these predictions, MPC calculates the optimal irrigation actions (blue steps) to bring the soil moisture closer to the reference trajectory (red line).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These actions are applied to the field, and the process repeats at the next sample time.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Real-Time Feedback: MPC continuously adjusts irrigation based on real-time sensor data.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Efficiency: By predicting future conditions, it avoids over-irrigation or under-irrigation.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Adaptability: It accounts for weather changes and other disturbances.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Optimization: Ensures water use is minimized while maintaining optimal soil conditions for crop growth.</a:t>
            </a:r>
            <a:br>
              <a:rPr lang="en" sz="1400"/>
            </a:br>
            <a:br>
              <a:rPr lang="en" sz="1400"/>
            </a:br>
            <a:r>
              <a:rPr lang="en" sz="1400"/>
              <a:t>Model </a:t>
            </a:r>
            <a:r>
              <a:rPr lang="en" sz="1400"/>
              <a:t>approximation</a:t>
            </a:r>
            <a:r>
              <a:rPr lang="en" sz="1400"/>
              <a:t> techniques:</a:t>
            </a:r>
            <a:br>
              <a:rPr lang="en" sz="1400"/>
            </a:br>
            <a:r>
              <a:rPr lang="en" sz="1400"/>
              <a:t> 1. project the high dimension original state space onto a lower dimension subspace (physical meaning of the original states are not preserved)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2. Data-based model identification methods (no first principal relations required)</a:t>
            </a:r>
            <a:br>
              <a:rPr lang="en" sz="1400"/>
            </a:br>
            <a:r>
              <a:rPr lang="en" sz="1400"/>
              <a:t> 3. Neural Network based optimization (Long Short Term Memory, LSTM ability to capture the complex dynamics of the system)</a:t>
            </a:r>
            <a:br>
              <a:rPr lang="en" sz="1400"/>
            </a:br>
            <a:r>
              <a:rPr b="1" lang="en" sz="1400"/>
              <a:t>Ultimate goal</a:t>
            </a:r>
            <a:r>
              <a:rPr lang="en" sz="1400"/>
              <a:t> of the project: Propose a two layer Neural Network framework to approximate the agro-hydrological dynamics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c42ab6f8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c42ab6f8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3da1a4385_0_16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3da1a4385_0_16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Step - generation of molecular descriptors or fingerprints from chemical structures using SMILES.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SMILES - to </a:t>
            </a:r>
            <a:r>
              <a:rPr lang="en"/>
              <a:t>represent</a:t>
            </a:r>
            <a:r>
              <a:rPr lang="en"/>
              <a:t> chemical compounds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SMILES (Simplified Molecular Input Line Entry System)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Step - </a:t>
            </a:r>
            <a:r>
              <a:rPr lang="en"/>
              <a:t>Calculating</a:t>
            </a:r>
            <a:r>
              <a:rPr lang="en"/>
              <a:t> the molecular descriptors using SMILES notations.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Pubchem FP - binary vector of fixed length where each bit represents the presence (1) or absence (0) of particular structural feature or pattern within the molecule.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 Step - using the desired molecular descriptors to predict the target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eda2845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eda2845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IC50 - It indicates how much drug is needed to inhibit a biological process by half.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PaDEL Descriptor (or PaDEL-Descriptor) is a software tool used for calculating molecular descriptors and fingerprints from chemical structures.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- pIC50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 Features - Puchem Fingerprints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c42ab6f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c42ab6f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IC50 - It indicates how much drug is needed to inhibit a biological process by half.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PaDEL Descriptor (or PaDEL-Descriptor) is a software tool used for calculating molecular descriptors and fingerprints from chemical structures.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- pIC50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 Features - Puchem Fingerprints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a87e8c93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a87e8c93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ee0219aa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ee0219aa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 flipH="1">
            <a:off x="773250" y="1735721"/>
            <a:ext cx="2504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 flipH="1">
            <a:off x="773250" y="2243946"/>
            <a:ext cx="25041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hasCustomPrompt="1" idx="2" type="title"/>
          </p:nvPr>
        </p:nvSpPr>
        <p:spPr>
          <a:xfrm>
            <a:off x="1760724" y="1238601"/>
            <a:ext cx="529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3" type="ctrTitle"/>
          </p:nvPr>
        </p:nvSpPr>
        <p:spPr>
          <a:xfrm flipH="1">
            <a:off x="3379651" y="1735789"/>
            <a:ext cx="2384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4" type="subTitle"/>
          </p:nvPr>
        </p:nvSpPr>
        <p:spPr>
          <a:xfrm flipH="1">
            <a:off x="3277350" y="2243949"/>
            <a:ext cx="2589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hasCustomPrompt="1" idx="5" type="title"/>
          </p:nvPr>
        </p:nvSpPr>
        <p:spPr>
          <a:xfrm>
            <a:off x="4098299" y="1238612"/>
            <a:ext cx="947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6" type="ctrTitle"/>
          </p:nvPr>
        </p:nvSpPr>
        <p:spPr>
          <a:xfrm flipH="1">
            <a:off x="5792712" y="1742097"/>
            <a:ext cx="2453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7" type="subTitle"/>
          </p:nvPr>
        </p:nvSpPr>
        <p:spPr>
          <a:xfrm flipH="1">
            <a:off x="5724613" y="2243940"/>
            <a:ext cx="2589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hasCustomPrompt="1" idx="8" type="title"/>
          </p:nvPr>
        </p:nvSpPr>
        <p:spPr>
          <a:xfrm>
            <a:off x="6492612" y="1239070"/>
            <a:ext cx="1053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/>
          <p:nvPr>
            <p:ph idx="9" type="ctrTitle"/>
          </p:nvPr>
        </p:nvSpPr>
        <p:spPr>
          <a:xfrm flipH="1">
            <a:off x="2042356" y="3407989"/>
            <a:ext cx="2453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3" type="subTitle"/>
          </p:nvPr>
        </p:nvSpPr>
        <p:spPr>
          <a:xfrm flipH="1">
            <a:off x="2042356" y="3918766"/>
            <a:ext cx="2453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hasCustomPrompt="1" idx="14" type="title"/>
          </p:nvPr>
        </p:nvSpPr>
        <p:spPr>
          <a:xfrm>
            <a:off x="2795206" y="2903084"/>
            <a:ext cx="947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5" type="ctrTitle"/>
          </p:nvPr>
        </p:nvSpPr>
        <p:spPr>
          <a:xfrm flipH="1">
            <a:off x="4571146" y="3407989"/>
            <a:ext cx="2453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6" type="subTitle"/>
          </p:nvPr>
        </p:nvSpPr>
        <p:spPr>
          <a:xfrm flipH="1">
            <a:off x="4605346" y="3918766"/>
            <a:ext cx="2384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hasCustomPrompt="1" idx="17" type="title"/>
          </p:nvPr>
        </p:nvSpPr>
        <p:spPr>
          <a:xfrm>
            <a:off x="5323996" y="2903084"/>
            <a:ext cx="947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1" name="Google Shape;71;p13"/>
          <p:cNvSpPr txBox="1"/>
          <p:nvPr>
            <p:ph idx="2" type="ctrTitle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3" type="subTitle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3" name="Google Shape;73;p13"/>
          <p:cNvSpPr txBox="1"/>
          <p:nvPr>
            <p:ph idx="4" type="ctrTitle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5" type="subTitle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13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0" name="Google Shape;80;p14"/>
          <p:cNvSpPr txBox="1"/>
          <p:nvPr>
            <p:ph idx="2" type="ctrTitle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3" type="subTitle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2" name="Google Shape;82;p14"/>
          <p:cNvSpPr txBox="1"/>
          <p:nvPr>
            <p:ph idx="4" type="ctrTitle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5" type="subTitle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4" name="Google Shape;84;p14"/>
          <p:cNvSpPr txBox="1"/>
          <p:nvPr>
            <p:ph idx="6" type="ctrTitle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7" type="subTitle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86" name="Google Shape;86;p14"/>
          <p:cNvSpPr txBox="1"/>
          <p:nvPr>
            <p:ph idx="8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ms 2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 flipH="1">
            <a:off x="989230" y="2431689"/>
            <a:ext cx="201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 flipH="1">
            <a:off x="715630" y="2828489"/>
            <a:ext cx="2285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5"/>
          <p:cNvSpPr txBox="1"/>
          <p:nvPr>
            <p:ph idx="2" type="ctrTitle"/>
          </p:nvPr>
        </p:nvSpPr>
        <p:spPr>
          <a:xfrm flipH="1">
            <a:off x="5754257" y="3249841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3" type="subTitle"/>
          </p:nvPr>
        </p:nvSpPr>
        <p:spPr>
          <a:xfrm flipH="1">
            <a:off x="5754257" y="3646373"/>
            <a:ext cx="2285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3" name="Google Shape;93;p15"/>
          <p:cNvSpPr txBox="1"/>
          <p:nvPr>
            <p:ph idx="4" type="ctrTitle"/>
          </p:nvPr>
        </p:nvSpPr>
        <p:spPr>
          <a:xfrm flipH="1">
            <a:off x="6095335" y="1398079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5" type="subTitle"/>
          </p:nvPr>
        </p:nvSpPr>
        <p:spPr>
          <a:xfrm flipH="1">
            <a:off x="6095335" y="1794611"/>
            <a:ext cx="2285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5" name="Google Shape;95;p15"/>
          <p:cNvSpPr txBox="1"/>
          <p:nvPr>
            <p:ph idx="6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subTitle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0" name="Google Shape;100;p16"/>
          <p:cNvSpPr txBox="1"/>
          <p:nvPr>
            <p:ph idx="2" type="ctrTitle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3" type="subTitle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2" name="Google Shape;102;p16"/>
          <p:cNvSpPr txBox="1"/>
          <p:nvPr>
            <p:ph idx="4" type="ctrTitle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5" type="subTitle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4" name="Google Shape;104;p16"/>
          <p:cNvSpPr txBox="1"/>
          <p:nvPr>
            <p:ph idx="6" type="ctrTitle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7" type="subTitle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6" name="Google Shape;106;p16"/>
          <p:cNvSpPr txBox="1"/>
          <p:nvPr>
            <p:ph idx="8" type="ctrTitle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9" type="subTitle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p16"/>
          <p:cNvSpPr txBox="1"/>
          <p:nvPr>
            <p:ph idx="13" type="ctrTitle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4" type="subTitle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0" name="Google Shape;110;p16"/>
          <p:cNvSpPr txBox="1"/>
          <p:nvPr>
            <p:ph idx="15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subTitle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5" name="Google Shape;115;p17"/>
          <p:cNvSpPr txBox="1"/>
          <p:nvPr>
            <p:ph hasCustomPrompt="1" idx="2" type="title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3">
  <p:cSld name="CUSTOM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619650" y="2247705"/>
            <a:ext cx="2559900" cy="7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619650" y="2837337"/>
            <a:ext cx="25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18"/>
          <p:cNvSpPr txBox="1"/>
          <p:nvPr>
            <p:ph hasCustomPrompt="1" idx="2" type="title"/>
          </p:nvPr>
        </p:nvSpPr>
        <p:spPr>
          <a:xfrm>
            <a:off x="4145650" y="2884438"/>
            <a:ext cx="224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5" name="Google Shape;125;p19"/>
          <p:cNvSpPr txBox="1"/>
          <p:nvPr>
            <p:ph hasCustomPrompt="1" idx="2" type="title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20"/>
          <p:cNvSpPr txBox="1"/>
          <p:nvPr>
            <p:ph hasCustomPrompt="1" idx="2" type="title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2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1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ctrTitle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subTitle"/>
          </p:nvPr>
        </p:nvSpPr>
        <p:spPr>
          <a:xfrm flipH="1">
            <a:off x="546575" y="2518225"/>
            <a:ext cx="8050800" cy="18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aleway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208600" y="1016100"/>
            <a:ext cx="4726800" cy="31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8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495050" y="0"/>
            <a:ext cx="6153900" cy="16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Design of Adaptive Hybrid Machine Learning Algorithms based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Predictive Control Schemes: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Application to Precision Agriculture</a:t>
            </a:r>
            <a:endParaRPr sz="280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900" y="1768800"/>
            <a:ext cx="1816475" cy="19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2779350" y="3826950"/>
            <a:ext cx="3585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CP303 - CAPSTONE PROJECT II</a:t>
            </a:r>
            <a:endParaRPr sz="3000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-315925" y="4231675"/>
            <a:ext cx="31464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Supervisor: </a:t>
            </a:r>
            <a:endParaRPr sz="2500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Dr. Jayaram Valluru</a:t>
            </a:r>
            <a:endParaRPr sz="2500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6088725" y="4249650"/>
            <a:ext cx="3146400" cy="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Presented by</a:t>
            </a:r>
            <a:r>
              <a:rPr lang="en" sz="25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: </a:t>
            </a:r>
            <a:endParaRPr sz="2500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rPr>
              <a:t>Rahul Kumar Saw (2021CHB1052)</a:t>
            </a:r>
            <a:endParaRPr sz="2500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eko Light"/>
              <a:ea typeface="Teko Light"/>
              <a:cs typeface="Teko Light"/>
              <a:sym typeface="Tek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idx="1" type="subTitle"/>
          </p:nvPr>
        </p:nvSpPr>
        <p:spPr>
          <a:xfrm flipH="1">
            <a:off x="462100" y="1182600"/>
            <a:ext cx="7877100" cy="3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 summary, this work focused on: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Discretizing Richard’s equation (PDE) in the z-direction using the finite difference method.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Obtaining and solving the system of 24 ODEs in MATLAB with boundary conditions.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Deriving capillary potential (h) and soil moisture profile (θ) at nodes.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Generating sensor data (training set) for model development.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Future work: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develop deep learning based predictive model which can predict the soil moisture content for longer periods of time. </a:t>
            </a:r>
            <a:endParaRPr sz="1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integrate the developed model with the advanced control scheme to maintain the soil moisture at desired operating zones. </a:t>
            </a:r>
            <a:endParaRPr sz="1400"/>
          </a:p>
        </p:txBody>
      </p:sp>
      <p:sp>
        <p:nvSpPr>
          <p:cNvPr id="249" name="Google Shape;249;p34"/>
          <p:cNvSpPr txBox="1"/>
          <p:nvPr>
            <p:ph type="title"/>
          </p:nvPr>
        </p:nvSpPr>
        <p:spPr>
          <a:xfrm>
            <a:off x="2344800" y="359800"/>
            <a:ext cx="43020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Conclusion &amp; Future Work</a:t>
            </a:r>
            <a:endParaRPr sz="4200"/>
          </a:p>
        </p:txBody>
      </p:sp>
      <p:sp>
        <p:nvSpPr>
          <p:cNvPr id="250" name="Google Shape;25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idx="1" type="subTitle"/>
          </p:nvPr>
        </p:nvSpPr>
        <p:spPr>
          <a:xfrm flipH="1">
            <a:off x="546575" y="1284800"/>
            <a:ext cx="80508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Huang, Z., Liu, J., &amp; Huang, B. (2023). Model predictive control of agro‐hydrological systems based on a two‐layer neural network modeling framework. International Journal of Adaptive Control and Signal Processing, 37(6), 1536-1558.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https://in.mathworks.com/help/optim/ug/fsolve.html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https://in.mathworks.com/help/matlab/ref/ode45.html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https://in.mathworks.com/help/mpc/gs/what-is-mpc.html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https://www.do-mpc.com/en/latest/theory_mpc.html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L.A. Richards (1931). Capillary Conduction of Liquids Through Porous Mediums. Journal of Applied Physics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35"/>
          <p:cNvSpPr txBox="1"/>
          <p:nvPr>
            <p:ph type="title"/>
          </p:nvPr>
        </p:nvSpPr>
        <p:spPr>
          <a:xfrm>
            <a:off x="2421000" y="283599"/>
            <a:ext cx="43020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References</a:t>
            </a:r>
            <a:endParaRPr sz="4000"/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2208600" y="1624750"/>
            <a:ext cx="4726800" cy="12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 YOU</a:t>
            </a:r>
            <a:endParaRPr sz="8000"/>
          </a:p>
        </p:txBody>
      </p:sp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subTitle"/>
          </p:nvPr>
        </p:nvSpPr>
        <p:spPr>
          <a:xfrm flipH="1">
            <a:off x="140750" y="1230800"/>
            <a:ext cx="4721400" cy="3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Water Scarcity: More Population &amp; Climate Change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Farming uses about 70% of all freshwater available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Current Scenario: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Open-loop systems</a:t>
            </a:r>
            <a:r>
              <a:rPr lang="en" sz="1400"/>
              <a:t>: Based on experience, not real-time data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(low irrigation efficiency)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Hind Vadodara"/>
                <a:ea typeface="Hind Vadodara"/>
                <a:cs typeface="Hind Vadodara"/>
                <a:sym typeface="Hind Vadodara"/>
              </a:rPr>
              <a:t>Precision Agriculture:</a:t>
            </a:r>
            <a:endParaRPr b="1" sz="1400"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Improve irrigation efficiency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Develop smarter, data-driven watering methods</a:t>
            </a:r>
            <a:endParaRPr sz="1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Real time feedbacks are considered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1636875" y="283600"/>
            <a:ext cx="6076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Introduction</a:t>
            </a:r>
            <a:endParaRPr sz="3900"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7780875" y="4673600"/>
            <a:ext cx="8571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Huang et al., 2023</a:t>
            </a:r>
            <a:endParaRPr sz="7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850" y="1179450"/>
            <a:ext cx="3721599" cy="357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subTitle"/>
          </p:nvPr>
        </p:nvSpPr>
        <p:spPr>
          <a:xfrm flipH="1">
            <a:off x="200375" y="1230800"/>
            <a:ext cx="4590600" cy="3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Hind Vadodara"/>
                <a:ea typeface="Hind Vadodara"/>
                <a:cs typeface="Hind Vadodara"/>
                <a:sym typeface="Hind Vadodara"/>
              </a:rPr>
              <a:t>Mechanism:</a:t>
            </a:r>
            <a:endParaRPr b="1" sz="1400"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Collect real-time soil moisture data (sensors)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 future soil moisture levels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Calculate optimal irrigation actions (water)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Apply irrigation to the field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Repeat at next time step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Hind Vadodara"/>
                <a:ea typeface="Hind Vadodara"/>
                <a:cs typeface="Hind Vadodara"/>
                <a:sym typeface="Hind Vadodara"/>
              </a:rPr>
              <a:t>Control Objective:</a:t>
            </a:r>
            <a:endParaRPr b="1" sz="1400"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Minimize the amount of irrigation, </a:t>
            </a:r>
            <a:r>
              <a:rPr lang="en" sz="1400"/>
              <a:t>while keeping the soil moisture content within target</a:t>
            </a:r>
            <a:br>
              <a:rPr lang="en" sz="1400"/>
            </a:br>
            <a:br>
              <a:rPr lang="en" sz="1400"/>
            </a:br>
            <a:r>
              <a:rPr b="1" lang="en" sz="1400">
                <a:latin typeface="Hind Vadodara"/>
                <a:ea typeface="Hind Vadodara"/>
                <a:cs typeface="Hind Vadodara"/>
                <a:sym typeface="Hind Vadodara"/>
              </a:rPr>
              <a:t>Challenge:</a:t>
            </a:r>
            <a:endParaRPr b="1" sz="1400"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High computational cost (complex soil-water dynamics)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Hind Vadodara"/>
                <a:ea typeface="Hind Vadodara"/>
                <a:cs typeface="Hind Vadodara"/>
                <a:sym typeface="Hind Vadodara"/>
              </a:rPr>
              <a:t>Model reduction/approx techniques: </a:t>
            </a:r>
            <a:r>
              <a:rPr lang="en" sz="1400"/>
              <a:t>Neural Networks</a:t>
            </a:r>
            <a:endParaRPr sz="1400"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1636875" y="283600"/>
            <a:ext cx="6076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Model Predictive Control</a:t>
            </a:r>
            <a:endParaRPr sz="3900"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4916950" y="3902525"/>
            <a:ext cx="40713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https://electronics360.globalspec.com/article/17088/advantages-and-applications-of-model-predictive-control</a:t>
            </a:r>
            <a:endParaRPr sz="7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750" y="1528048"/>
            <a:ext cx="4227051" cy="245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subTitle"/>
          </p:nvPr>
        </p:nvSpPr>
        <p:spPr>
          <a:xfrm flipH="1">
            <a:off x="552300" y="1230325"/>
            <a:ext cx="79041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develop a advanced controller which can maintain the soil moisture at desired level.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2315700" y="2836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098" y="1535225"/>
            <a:ext cx="4507623" cy="35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6326100" y="4390200"/>
            <a:ext cx="181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Model Discretization</a:t>
            </a: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2018250" y="189375"/>
            <a:ext cx="51075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Soil Water Dynamics</a:t>
            </a:r>
            <a:endParaRPr sz="4200"/>
          </a:p>
        </p:txBody>
      </p:sp>
      <p:sp>
        <p:nvSpPr>
          <p:cNvPr id="186" name="Google Shape;186;p29"/>
          <p:cNvSpPr txBox="1"/>
          <p:nvPr/>
        </p:nvSpPr>
        <p:spPr>
          <a:xfrm>
            <a:off x="243000" y="1274900"/>
            <a:ext cx="4479300" cy="3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1-dimensional </a:t>
            </a:r>
            <a:r>
              <a:rPr b="1" lang="en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Richards equation</a:t>
            </a:r>
            <a:r>
              <a:rPr lang="en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given by, </a:t>
            </a: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van Genuchten–Mualem soil hydraulic model given by,</a:t>
            </a: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50" y="1844245"/>
            <a:ext cx="4216125" cy="796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26" y="3295275"/>
            <a:ext cx="4242373" cy="12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4920000" y="2791400"/>
            <a:ext cx="3936600" cy="21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w</a:t>
            </a: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here,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h(m) - capillary potential</a:t>
            </a:r>
            <a:endParaRPr sz="12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 (m</a:t>
            </a:r>
            <a:r>
              <a:rPr baseline="30000"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-1</a:t>
            </a: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) - the soil capillary capacity</a:t>
            </a:r>
            <a:endParaRPr sz="12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ET</a:t>
            </a:r>
            <a:r>
              <a:rPr baseline="-25000"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0</a:t>
            </a: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(m) - reference evapotranspiration</a:t>
            </a:r>
            <a:endParaRPr sz="12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z</a:t>
            </a:r>
            <a:r>
              <a:rPr baseline="-25000"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r</a:t>
            </a: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(m)- rooting depth of crop</a:t>
            </a:r>
            <a:endParaRPr sz="12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z(m) - vertical axis of the soil</a:t>
            </a:r>
            <a:endParaRPr sz="12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K (h) - soil hydraulic conductivity</a:t>
            </a:r>
            <a:endParaRPr sz="12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K</a:t>
            </a:r>
            <a:r>
              <a:rPr baseline="-25000"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</a:t>
            </a: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- dimensionless crop coefficient</a:t>
            </a:r>
            <a:endParaRPr sz="12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Ks - saturated hydraulic conductivity</a:t>
            </a:r>
            <a:endParaRPr sz="12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𝜃s and 𝜃r - saturated and the residual soil moisture</a:t>
            </a:r>
            <a:endParaRPr sz="12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𝛼, n - </a:t>
            </a:r>
            <a:r>
              <a:rPr lang="en"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van Genuchten–Mualem parameters(soil specific)</a:t>
            </a:r>
            <a:endParaRPr sz="12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5900" y="1897250"/>
            <a:ext cx="3258449" cy="8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5073900" y="1479750"/>
            <a:ext cx="37308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Soil-water retention equation of van Genuchten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433700" y="283600"/>
            <a:ext cx="5898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Model Discretization: Finite Difference</a:t>
            </a:r>
            <a:endParaRPr sz="4200"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487500" y="1198750"/>
            <a:ext cx="8253900" cy="26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Assumptions: 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Total depth (z) of soil is 0.5 m, evenly discretized into 26 nodes.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Center of each node is used to represent the dynamics of entire node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System Input: Irrigation/Precipitation rate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Model states: capillary potential (h) at nodes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Forward Difference: 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600" y="1198750"/>
            <a:ext cx="2833650" cy="176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6561000" y="2888875"/>
            <a:ext cx="1817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https://www.multiphysics.us/FDM.html</a:t>
            </a:r>
            <a:endParaRPr sz="7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50" y="3042738"/>
            <a:ext cx="1949934" cy="62043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2700035" y="3223813"/>
            <a:ext cx="583200" cy="2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675" y="3037963"/>
            <a:ext cx="2833800" cy="6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483150" y="3740875"/>
            <a:ext cx="8177700" cy="1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Boundary Conditions: 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Top:                                                                                      Bottom: 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5800" y="4117315"/>
            <a:ext cx="2833800" cy="63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700" y="4117325"/>
            <a:ext cx="1273481" cy="63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1433700" y="283600"/>
            <a:ext cx="5898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Model Discretization Continued..</a:t>
            </a:r>
            <a:endParaRPr sz="4200"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487500" y="1198750"/>
            <a:ext cx="8253900" cy="3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After Model Discretization (PDE to ODEs),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     [ time domain ]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Generalized form of ODEs, (n = 1, 2, 3, ……….., 23, 24)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		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Relations from BCs,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     non-linear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650" y="1198750"/>
            <a:ext cx="1923600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13" y="2436550"/>
            <a:ext cx="7966974" cy="64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525" y="3569050"/>
            <a:ext cx="2030730" cy="4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9088" y="3569048"/>
            <a:ext cx="1558425" cy="47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1"/>
          <p:cNvCxnSpPr/>
          <p:nvPr/>
        </p:nvCxnSpPr>
        <p:spPr>
          <a:xfrm>
            <a:off x="5163675" y="3025600"/>
            <a:ext cx="0" cy="3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1"/>
          <p:cNvSpPr txBox="1"/>
          <p:nvPr/>
        </p:nvSpPr>
        <p:spPr>
          <a:xfrm>
            <a:off x="4911525" y="3338275"/>
            <a:ext cx="2087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Non-linear differential term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2421000" y="207408"/>
            <a:ext cx="43020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Open Loop Simulation: MATLAB</a:t>
            </a:r>
            <a:endParaRPr sz="4000"/>
          </a:p>
        </p:txBody>
      </p:sp>
      <p:sp>
        <p:nvSpPr>
          <p:cNvPr id="226" name="Google Shape;22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615600" y="1223100"/>
            <a:ext cx="81162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Non-linear solver: </a:t>
            </a:r>
            <a:r>
              <a:rPr b="1" lang="en" sz="13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f</a:t>
            </a:r>
            <a:r>
              <a:rPr b="1" lang="en" sz="13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solve</a:t>
            </a:r>
            <a:endParaRPr b="1" sz="1300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	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fsolve(</a:t>
            </a:r>
            <a:r>
              <a:rPr lang="en" sz="11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'algebraic_equation'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,H1_initial);</a:t>
            </a:r>
            <a:endParaRPr sz="1300"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Ordinary Differential Equations solver</a:t>
            </a:r>
            <a:r>
              <a:rPr b="1" lang="en" sz="13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: ode45</a:t>
            </a:r>
            <a:endParaRPr b="1" sz="1300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	</a:t>
            </a: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(variable step solver to approximate the solution of an ODE)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[t,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H_vals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] = ode45(@(t, H) pde_model(H), time_span, H_initial);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Hind Vadodara"/>
                <a:ea typeface="Hind Vadodara"/>
                <a:cs typeface="Hind Vadodara"/>
                <a:sym typeface="Hind Vadodara"/>
              </a:rPr>
              <a:t>	</a:t>
            </a:r>
            <a:endParaRPr b="1" sz="1300">
              <a:solidFill>
                <a:schemeClr val="dk1"/>
              </a:solidFill>
              <a:latin typeface="Hind Vadodara"/>
              <a:ea typeface="Hind Vadodara"/>
              <a:cs typeface="Hind Vadodara"/>
              <a:sym typeface="Hind Vadodara"/>
            </a:endParaRPr>
          </a:p>
        </p:txBody>
      </p:sp>
      <p:cxnSp>
        <p:nvCxnSpPr>
          <p:cNvPr id="228" name="Google Shape;228;p32"/>
          <p:cNvCxnSpPr/>
          <p:nvPr/>
        </p:nvCxnSpPr>
        <p:spPr>
          <a:xfrm>
            <a:off x="1514700" y="2891700"/>
            <a:ext cx="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2"/>
          <p:cNvSpPr txBox="1"/>
          <p:nvPr/>
        </p:nvSpPr>
        <p:spPr>
          <a:xfrm>
            <a:off x="1211700" y="3042300"/>
            <a:ext cx="6804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41 X 24</a:t>
            </a:r>
            <a:endParaRPr sz="11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2515800" y="2997000"/>
            <a:ext cx="2000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h</a:t>
            </a:r>
            <a:r>
              <a:rPr baseline="-25000"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2</a:t>
            </a: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h</a:t>
            </a:r>
            <a:r>
              <a:rPr baseline="-25000"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3</a:t>
            </a: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h</a:t>
            </a:r>
            <a:r>
              <a:rPr baseline="-25000"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4</a:t>
            </a: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…………., h</a:t>
            </a:r>
            <a:r>
              <a:rPr baseline="-25000"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24</a:t>
            </a: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h</a:t>
            </a:r>
            <a:r>
              <a:rPr baseline="-25000"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25</a:t>
            </a:r>
            <a:endParaRPr baseline="-25000"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2592000" y="3645000"/>
            <a:ext cx="3709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Calculate h</a:t>
            </a:r>
            <a:r>
              <a:rPr baseline="-25000"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1</a:t>
            </a: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and h</a:t>
            </a:r>
            <a:r>
              <a:rPr baseline="-25000"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26</a:t>
            </a: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 using the boundary conditions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cxnSp>
        <p:nvCxnSpPr>
          <p:cNvPr id="232" name="Google Shape;232;p32"/>
          <p:cNvCxnSpPr/>
          <p:nvPr/>
        </p:nvCxnSpPr>
        <p:spPr>
          <a:xfrm>
            <a:off x="3879900" y="3353400"/>
            <a:ext cx="0" cy="3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2"/>
          <p:cNvCxnSpPr/>
          <p:nvPr/>
        </p:nvCxnSpPr>
        <p:spPr>
          <a:xfrm>
            <a:off x="3879150" y="4056600"/>
            <a:ext cx="150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2"/>
          <p:cNvSpPr txBox="1"/>
          <p:nvPr/>
        </p:nvSpPr>
        <p:spPr>
          <a:xfrm>
            <a:off x="2605200" y="4382100"/>
            <a:ext cx="39447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Calculate the soil moisture profile for all 26 nodes</a:t>
            </a:r>
            <a:endParaRPr sz="13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 flipH="1" rot="10800000">
            <a:off x="1892100" y="3211350"/>
            <a:ext cx="5541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2"/>
          <p:cNvSpPr txBox="1"/>
          <p:nvPr/>
        </p:nvSpPr>
        <p:spPr>
          <a:xfrm>
            <a:off x="710250" y="4753200"/>
            <a:ext cx="7473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Hind Vadodara Light"/>
                <a:ea typeface="Hind Vadodara Light"/>
                <a:cs typeface="Hind Vadodara Light"/>
                <a:sym typeface="Hind Vadodara Light"/>
              </a:rPr>
              <a:t>3.      </a:t>
            </a:r>
            <a:r>
              <a:rPr lang="en" sz="1300">
                <a:latin typeface="Hind Vadodara Light"/>
                <a:ea typeface="Hind Vadodara Light"/>
                <a:cs typeface="Hind Vadodara Light"/>
                <a:sym typeface="Hind Vadodara Light"/>
              </a:rPr>
              <a:t>Non-linear differential term: Numerical Jacobian</a:t>
            </a:r>
            <a:endParaRPr sz="18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1434000" y="187225"/>
            <a:ext cx="59679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Results</a:t>
            </a:r>
            <a:endParaRPr sz="3900"/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600" y="976825"/>
            <a:ext cx="6943201" cy="39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