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a0f98688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a0f98688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a0f98688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a0f9868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a0f98688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a0f9868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e25f8858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e25f88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e4e84bef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e4e84be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e4e84be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e4e84be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e25f8858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e25f885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dc28190b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dc28190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a0f98688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a0f9868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6400"/>
              <a:buNone/>
              <a:defRPr sz="64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457200" y="365125"/>
            <a:ext cx="107229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FFFFFF"/>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457200" y="1825625"/>
            <a:ext cx="10722900" cy="4351200"/>
          </a:xfrm>
          <a:prstGeom prst="rect">
            <a:avLst/>
          </a:prstGeom>
          <a:noFill/>
          <a:ln>
            <a:noFill/>
          </a:ln>
        </p:spPr>
        <p:txBody>
          <a:bodyPr anchorCtr="0" anchor="t" bIns="45700" lIns="91425" spcFirstLastPara="1" rIns="91425" wrap="square" tIns="45700">
            <a:normAutofit/>
          </a:bodyPr>
          <a:lstStyle>
            <a:lvl1pPr indent="-361950" lvl="0" marL="457200" rtl="0" algn="l">
              <a:lnSpc>
                <a:spcPct val="110000"/>
              </a:lnSpc>
              <a:spcBef>
                <a:spcPts val="1000"/>
              </a:spcBef>
              <a:spcAft>
                <a:spcPts val="0"/>
              </a:spcAft>
              <a:buSzPts val="2100"/>
              <a:buFont typeface="Arial"/>
              <a:buChar char="•"/>
              <a:defRPr/>
            </a:lvl1pPr>
            <a:lvl2pPr indent="-342900" lvl="1" marL="914400" rtl="0" algn="l">
              <a:lnSpc>
                <a:spcPct val="110000"/>
              </a:lnSpc>
              <a:spcBef>
                <a:spcPts val="1600"/>
              </a:spcBef>
              <a:spcAft>
                <a:spcPts val="0"/>
              </a:spcAft>
              <a:buSzPts val="1800"/>
              <a:buFont typeface="Arial"/>
              <a:buChar char="•"/>
              <a:defRPr/>
            </a:lvl2pPr>
            <a:lvl3pPr indent="-323850" lvl="2" marL="1371600" rtl="0" algn="l">
              <a:lnSpc>
                <a:spcPct val="110000"/>
              </a:lnSpc>
              <a:spcBef>
                <a:spcPts val="1600"/>
              </a:spcBef>
              <a:spcAft>
                <a:spcPts val="0"/>
              </a:spcAft>
              <a:buSzPts val="1500"/>
              <a:buFont typeface="Arial"/>
              <a:buChar char="•"/>
              <a:defRPr/>
            </a:lvl3pPr>
            <a:lvl4pPr indent="-314325" lvl="3" marL="1828800" rtl="0" algn="l">
              <a:lnSpc>
                <a:spcPct val="110000"/>
              </a:lnSpc>
              <a:spcBef>
                <a:spcPts val="1600"/>
              </a:spcBef>
              <a:spcAft>
                <a:spcPts val="0"/>
              </a:spcAft>
              <a:buSzPts val="1350"/>
              <a:buFont typeface="Arial"/>
              <a:buChar char="•"/>
              <a:defRPr/>
            </a:lvl4pPr>
            <a:lvl5pPr indent="-314325" lvl="4" marL="2286000" rtl="0" algn="l">
              <a:lnSpc>
                <a:spcPct val="110000"/>
              </a:lnSpc>
              <a:spcBef>
                <a:spcPts val="1600"/>
              </a:spcBef>
              <a:spcAft>
                <a:spcPts val="0"/>
              </a:spcAft>
              <a:buSzPts val="1350"/>
              <a:buFont typeface="Arial"/>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457200" y="6324600"/>
            <a:ext cx="2560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200861" y="6319838"/>
            <a:ext cx="398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11190806" y="6324600"/>
            <a:ext cx="799200" cy="365100"/>
          </a:xfrm>
          <a:prstGeom prst="rect">
            <a:avLst/>
          </a:prstGeom>
          <a:noFill/>
          <a:ln>
            <a:noFill/>
          </a:ln>
        </p:spPr>
        <p:txBody>
          <a:bodyPr anchorCtr="0" anchor="ctr" bIns="45700" lIns="91425" spcFirstLastPara="1" rIns="91425"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dk1"/>
              </a:buClr>
              <a:buSzPts val="2800"/>
              <a:buNone/>
              <a:defRPr sz="28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0"/>
              </a:spcBef>
              <a:spcAft>
                <a:spcPts val="0"/>
              </a:spcAft>
              <a:buClr>
                <a:schemeClr val="lt1"/>
              </a:buClr>
              <a:buSzPts val="1900"/>
              <a:buChar char="○"/>
              <a:defRPr>
                <a:solidFill>
                  <a:schemeClr val="lt1"/>
                </a:solidFill>
              </a:defRPr>
            </a:lvl2pPr>
            <a:lvl3pPr indent="-349250" lvl="2" marL="1371600" rtl="0">
              <a:spcBef>
                <a:spcPts val="0"/>
              </a:spcBef>
              <a:spcAft>
                <a:spcPts val="0"/>
              </a:spcAft>
              <a:buClr>
                <a:schemeClr val="lt1"/>
              </a:buClr>
              <a:buSzPts val="1900"/>
              <a:buChar char="■"/>
              <a:defRPr>
                <a:solidFill>
                  <a:schemeClr val="lt1"/>
                </a:solidFill>
              </a:defRPr>
            </a:lvl3pPr>
            <a:lvl4pPr indent="-349250" lvl="3" marL="1828800" rtl="0">
              <a:spcBef>
                <a:spcPts val="0"/>
              </a:spcBef>
              <a:spcAft>
                <a:spcPts val="0"/>
              </a:spcAft>
              <a:buClr>
                <a:schemeClr val="lt1"/>
              </a:buClr>
              <a:buSzPts val="1900"/>
              <a:buChar char="●"/>
              <a:defRPr>
                <a:solidFill>
                  <a:schemeClr val="lt1"/>
                </a:solidFill>
              </a:defRPr>
            </a:lvl4pPr>
            <a:lvl5pPr indent="-349250" lvl="4" marL="2286000" rtl="0">
              <a:spcBef>
                <a:spcPts val="0"/>
              </a:spcBef>
              <a:spcAft>
                <a:spcPts val="0"/>
              </a:spcAft>
              <a:buClr>
                <a:schemeClr val="lt1"/>
              </a:buClr>
              <a:buSzPts val="1900"/>
              <a:buChar char="○"/>
              <a:defRPr>
                <a:solidFill>
                  <a:schemeClr val="lt1"/>
                </a:solidFill>
              </a:defRPr>
            </a:lvl5pPr>
            <a:lvl6pPr indent="-349250" lvl="5" marL="2743200" rtl="0">
              <a:spcBef>
                <a:spcPts val="0"/>
              </a:spcBef>
              <a:spcAft>
                <a:spcPts val="0"/>
              </a:spcAft>
              <a:buClr>
                <a:schemeClr val="lt1"/>
              </a:buClr>
              <a:buSzPts val="1900"/>
              <a:buChar char="■"/>
              <a:defRPr>
                <a:solidFill>
                  <a:schemeClr val="lt1"/>
                </a:solidFill>
              </a:defRPr>
            </a:lvl6pPr>
            <a:lvl7pPr indent="-349250" lvl="6" marL="3200400" rtl="0">
              <a:spcBef>
                <a:spcPts val="0"/>
              </a:spcBef>
              <a:spcAft>
                <a:spcPts val="0"/>
              </a:spcAft>
              <a:buClr>
                <a:schemeClr val="lt1"/>
              </a:buClr>
              <a:buSzPts val="1900"/>
              <a:buChar char="●"/>
              <a:defRPr>
                <a:solidFill>
                  <a:schemeClr val="lt1"/>
                </a:solidFill>
              </a:defRPr>
            </a:lvl7pPr>
            <a:lvl8pPr indent="-349250" lvl="7" marL="3657600" rtl="0">
              <a:spcBef>
                <a:spcPts val="0"/>
              </a:spcBef>
              <a:spcAft>
                <a:spcPts val="0"/>
              </a:spcAft>
              <a:buClr>
                <a:schemeClr val="lt1"/>
              </a:buClr>
              <a:buSzPts val="1900"/>
              <a:buChar char="○"/>
              <a:defRPr>
                <a:solidFill>
                  <a:schemeClr val="lt1"/>
                </a:solidFill>
              </a:defRPr>
            </a:lvl8pPr>
            <a:lvl9pPr indent="-349250" lvl="8" marL="4114800" rtl="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accent3"/>
                </a:solidFill>
                <a:latin typeface="Average"/>
                <a:ea typeface="Average"/>
                <a:cs typeface="Average"/>
                <a:sym typeface="Average"/>
              </a:defRPr>
            </a:lvl1pPr>
            <a:lvl2pPr lvl="1" rtl="0" algn="r">
              <a:buNone/>
              <a:defRPr sz="1300">
                <a:solidFill>
                  <a:schemeClr val="accent3"/>
                </a:solidFill>
                <a:latin typeface="Average"/>
                <a:ea typeface="Average"/>
                <a:cs typeface="Average"/>
                <a:sym typeface="Average"/>
              </a:defRPr>
            </a:lvl2pPr>
            <a:lvl3pPr lvl="2" rtl="0" algn="r">
              <a:buNone/>
              <a:defRPr sz="1300">
                <a:solidFill>
                  <a:schemeClr val="accent3"/>
                </a:solidFill>
                <a:latin typeface="Average"/>
                <a:ea typeface="Average"/>
                <a:cs typeface="Average"/>
                <a:sym typeface="Average"/>
              </a:defRPr>
            </a:lvl3pPr>
            <a:lvl4pPr lvl="3" rtl="0" algn="r">
              <a:buNone/>
              <a:defRPr sz="1300">
                <a:solidFill>
                  <a:schemeClr val="accent3"/>
                </a:solidFill>
                <a:latin typeface="Average"/>
                <a:ea typeface="Average"/>
                <a:cs typeface="Average"/>
                <a:sym typeface="Average"/>
              </a:defRPr>
            </a:lvl4pPr>
            <a:lvl5pPr lvl="4" rtl="0" algn="r">
              <a:buNone/>
              <a:defRPr sz="1300">
                <a:solidFill>
                  <a:schemeClr val="accent3"/>
                </a:solidFill>
                <a:latin typeface="Average"/>
                <a:ea typeface="Average"/>
                <a:cs typeface="Average"/>
                <a:sym typeface="Average"/>
              </a:defRPr>
            </a:lvl5pPr>
            <a:lvl6pPr lvl="5" rtl="0" algn="r">
              <a:buNone/>
              <a:defRPr sz="1300">
                <a:solidFill>
                  <a:schemeClr val="accent3"/>
                </a:solidFill>
                <a:latin typeface="Average"/>
                <a:ea typeface="Average"/>
                <a:cs typeface="Average"/>
                <a:sym typeface="Average"/>
              </a:defRPr>
            </a:lvl6pPr>
            <a:lvl7pPr lvl="6" rtl="0" algn="r">
              <a:buNone/>
              <a:defRPr sz="1300">
                <a:solidFill>
                  <a:schemeClr val="accent3"/>
                </a:solidFill>
                <a:latin typeface="Average"/>
                <a:ea typeface="Average"/>
                <a:cs typeface="Average"/>
                <a:sym typeface="Average"/>
              </a:defRPr>
            </a:lvl7pPr>
            <a:lvl8pPr lvl="7" rtl="0" algn="r">
              <a:buNone/>
              <a:defRPr sz="1300">
                <a:solidFill>
                  <a:schemeClr val="accent3"/>
                </a:solidFill>
                <a:latin typeface="Average"/>
                <a:ea typeface="Average"/>
                <a:cs typeface="Average"/>
                <a:sym typeface="Average"/>
              </a:defRPr>
            </a:lvl8pPr>
            <a:lvl9pPr lvl="8" rtl="0"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apmonitor.com/me575/index.php/Main/KnapsackOptimiz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Colorful wavy concept" id="66" name="Google Shape;66;p14"/>
          <p:cNvPicPr preferRelativeResize="0"/>
          <p:nvPr/>
        </p:nvPicPr>
        <p:blipFill rotWithShape="1">
          <a:blip r:embed="rId3">
            <a:alphaModFix/>
          </a:blip>
          <a:srcRect b="15708" l="0" r="-1" t="0"/>
          <a:stretch/>
        </p:blipFill>
        <p:spPr>
          <a:xfrm>
            <a:off x="20" y="10"/>
            <a:ext cx="12188932" cy="6857990"/>
          </a:xfrm>
          <a:prstGeom prst="rect">
            <a:avLst/>
          </a:prstGeom>
          <a:noFill/>
          <a:ln>
            <a:noFill/>
          </a:ln>
        </p:spPr>
      </p:pic>
      <p:sp>
        <p:nvSpPr>
          <p:cNvPr id="67" name="Google Shape;67;p14"/>
          <p:cNvSpPr/>
          <p:nvPr/>
        </p:nvSpPr>
        <p:spPr>
          <a:xfrm>
            <a:off x="0" y="0"/>
            <a:ext cx="12188952" cy="6858000"/>
          </a:xfrm>
          <a:prstGeom prst="rect">
            <a:avLst/>
          </a:prstGeom>
          <a:solidFill>
            <a:schemeClr val="accent5">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68" name="Google Shape;68;p14"/>
          <p:cNvGrpSpPr/>
          <p:nvPr/>
        </p:nvGrpSpPr>
        <p:grpSpPr>
          <a:xfrm>
            <a:off x="-6214" y="-1"/>
            <a:ext cx="12214827" cy="6858000"/>
            <a:chOff x="-6214" y="-1"/>
            <a:chExt cx="12214827" cy="6858000"/>
          </a:xfrm>
        </p:grpSpPr>
        <p:cxnSp>
          <p:nvCxnSpPr>
            <p:cNvPr id="69" name="Google Shape;69;p14"/>
            <p:cNvCxnSpPr/>
            <p:nvPr/>
          </p:nvCxnSpPr>
          <p:spPr>
            <a:xfrm>
              <a:off x="-6214" y="6686283"/>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70" name="Google Shape;70;p14"/>
            <p:cNvCxnSpPr/>
            <p:nvPr/>
          </p:nvCxnSpPr>
          <p:spPr>
            <a:xfrm>
              <a:off x="0"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71" name="Google Shape;71;p14"/>
            <p:cNvCxnSpPr/>
            <p:nvPr/>
          </p:nvCxnSpPr>
          <p:spPr>
            <a:xfrm>
              <a:off x="1199325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72" name="Google Shape;72;p14"/>
            <p:cNvCxnSpPr/>
            <p:nvPr/>
          </p:nvCxnSpPr>
          <p:spPr>
            <a:xfrm>
              <a:off x="19252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73" name="Google Shape;73;p14"/>
            <p:cNvCxnSpPr/>
            <p:nvPr/>
          </p:nvCxnSpPr>
          <p:spPr>
            <a:xfrm>
              <a:off x="119196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74" name="Google Shape;74;p14"/>
            <p:cNvCxnSpPr/>
            <p:nvPr/>
          </p:nvCxnSpPr>
          <p:spPr>
            <a:xfrm>
              <a:off x="2191404"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75" name="Google Shape;75;p14"/>
            <p:cNvCxnSpPr/>
            <p:nvPr/>
          </p:nvCxnSpPr>
          <p:spPr>
            <a:xfrm>
              <a:off x="3190842"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76" name="Google Shape;76;p14"/>
            <p:cNvCxnSpPr/>
            <p:nvPr/>
          </p:nvCxnSpPr>
          <p:spPr>
            <a:xfrm>
              <a:off x="4190280"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77" name="Google Shape;77;p14"/>
            <p:cNvCxnSpPr/>
            <p:nvPr/>
          </p:nvCxnSpPr>
          <p:spPr>
            <a:xfrm>
              <a:off x="518971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78" name="Google Shape;78;p14"/>
            <p:cNvCxnSpPr/>
            <p:nvPr/>
          </p:nvCxnSpPr>
          <p:spPr>
            <a:xfrm>
              <a:off x="618915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79" name="Google Shape;79;p14"/>
            <p:cNvCxnSpPr/>
            <p:nvPr/>
          </p:nvCxnSpPr>
          <p:spPr>
            <a:xfrm>
              <a:off x="7188594"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80" name="Google Shape;80;p14"/>
            <p:cNvCxnSpPr/>
            <p:nvPr/>
          </p:nvCxnSpPr>
          <p:spPr>
            <a:xfrm>
              <a:off x="8188032"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81" name="Google Shape;81;p14"/>
            <p:cNvCxnSpPr/>
            <p:nvPr/>
          </p:nvCxnSpPr>
          <p:spPr>
            <a:xfrm>
              <a:off x="9187470"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82" name="Google Shape;82;p14"/>
            <p:cNvCxnSpPr/>
            <p:nvPr/>
          </p:nvCxnSpPr>
          <p:spPr>
            <a:xfrm>
              <a:off x="1018690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83" name="Google Shape;83;p14"/>
            <p:cNvCxnSpPr/>
            <p:nvPr/>
          </p:nvCxnSpPr>
          <p:spPr>
            <a:xfrm>
              <a:off x="1118634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84" name="Google Shape;84;p14"/>
            <p:cNvCxnSpPr/>
            <p:nvPr/>
          </p:nvCxnSpPr>
          <p:spPr>
            <a:xfrm>
              <a:off x="1218578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85" name="Google Shape;85;p14"/>
            <p:cNvCxnSpPr/>
            <p:nvPr/>
          </p:nvCxnSpPr>
          <p:spPr>
            <a:xfrm>
              <a:off x="0" y="17171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86" name="Google Shape;86;p14"/>
            <p:cNvCxnSpPr/>
            <p:nvPr/>
          </p:nvCxnSpPr>
          <p:spPr>
            <a:xfrm>
              <a:off x="0" y="72890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87" name="Google Shape;87;p14"/>
            <p:cNvCxnSpPr/>
            <p:nvPr/>
          </p:nvCxnSpPr>
          <p:spPr>
            <a:xfrm>
              <a:off x="0" y="128609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88" name="Google Shape;88;p14"/>
            <p:cNvCxnSpPr/>
            <p:nvPr/>
          </p:nvCxnSpPr>
          <p:spPr>
            <a:xfrm>
              <a:off x="0" y="184328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89" name="Google Shape;89;p14"/>
            <p:cNvCxnSpPr/>
            <p:nvPr/>
          </p:nvCxnSpPr>
          <p:spPr>
            <a:xfrm>
              <a:off x="0" y="240047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90" name="Google Shape;90;p14"/>
            <p:cNvCxnSpPr/>
            <p:nvPr/>
          </p:nvCxnSpPr>
          <p:spPr>
            <a:xfrm>
              <a:off x="0" y="295766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91" name="Google Shape;91;p14"/>
            <p:cNvCxnSpPr/>
            <p:nvPr/>
          </p:nvCxnSpPr>
          <p:spPr>
            <a:xfrm>
              <a:off x="0" y="351485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92" name="Google Shape;92;p14"/>
            <p:cNvCxnSpPr/>
            <p:nvPr/>
          </p:nvCxnSpPr>
          <p:spPr>
            <a:xfrm>
              <a:off x="0" y="407204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93" name="Google Shape;93;p14"/>
            <p:cNvCxnSpPr/>
            <p:nvPr/>
          </p:nvCxnSpPr>
          <p:spPr>
            <a:xfrm>
              <a:off x="0" y="462923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94" name="Google Shape;94;p14"/>
            <p:cNvCxnSpPr/>
            <p:nvPr/>
          </p:nvCxnSpPr>
          <p:spPr>
            <a:xfrm>
              <a:off x="0" y="518642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95" name="Google Shape;95;p14"/>
            <p:cNvCxnSpPr/>
            <p:nvPr/>
          </p:nvCxnSpPr>
          <p:spPr>
            <a:xfrm>
              <a:off x="0" y="574361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96" name="Google Shape;96;p14"/>
            <p:cNvCxnSpPr/>
            <p:nvPr/>
          </p:nvCxnSpPr>
          <p:spPr>
            <a:xfrm>
              <a:off x="0" y="6857999"/>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97" name="Google Shape;97;p14"/>
            <p:cNvCxnSpPr/>
            <p:nvPr/>
          </p:nvCxnSpPr>
          <p:spPr>
            <a:xfrm>
              <a:off x="16613" y="6248400"/>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grpSp>
      <p:sp>
        <p:nvSpPr>
          <p:cNvPr id="98" name="Google Shape;98;p14"/>
          <p:cNvSpPr txBox="1"/>
          <p:nvPr>
            <p:ph type="ctrTitle"/>
          </p:nvPr>
        </p:nvSpPr>
        <p:spPr>
          <a:xfrm>
            <a:off x="1191975" y="561525"/>
            <a:ext cx="9994500" cy="6084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a:buNone/>
            </a:pPr>
            <a:r>
              <a:t/>
            </a:r>
            <a:endParaRPr b="1" sz="4000">
              <a:solidFill>
                <a:srgbClr val="000000"/>
              </a:solidFill>
              <a:latin typeface="Times"/>
              <a:ea typeface="Times"/>
              <a:cs typeface="Times"/>
              <a:sym typeface="Times"/>
            </a:endParaRPr>
          </a:p>
          <a:p>
            <a:pPr indent="0" lvl="0" marL="0" rtl="0" algn="ctr">
              <a:lnSpc>
                <a:spcPct val="90000"/>
              </a:lnSpc>
              <a:spcBef>
                <a:spcPts val="0"/>
              </a:spcBef>
              <a:spcAft>
                <a:spcPts val="0"/>
              </a:spcAft>
              <a:buClr>
                <a:schemeClr val="dk1"/>
              </a:buClr>
              <a:buSzPts val="4000"/>
              <a:buFont typeface="Times"/>
              <a:buNone/>
            </a:pPr>
            <a:r>
              <a:rPr b="1" lang="en-US" sz="4000">
                <a:solidFill>
                  <a:srgbClr val="000000"/>
                </a:solidFill>
                <a:latin typeface="Times"/>
                <a:ea typeface="Times"/>
                <a:cs typeface="Times"/>
                <a:sym typeface="Times"/>
              </a:rPr>
              <a:t>CS5800 - ALGORITHMS</a:t>
            </a:r>
            <a:endParaRPr b="1" sz="4000">
              <a:solidFill>
                <a:srgbClr val="000000"/>
              </a:solidFill>
              <a:latin typeface="Times"/>
              <a:ea typeface="Times"/>
              <a:cs typeface="Times"/>
              <a:sym typeface="Times"/>
            </a:endParaRPr>
          </a:p>
          <a:p>
            <a:pPr indent="0" lvl="0" marL="0" rtl="0" algn="ctr">
              <a:lnSpc>
                <a:spcPct val="90000"/>
              </a:lnSpc>
              <a:spcBef>
                <a:spcPts val="0"/>
              </a:spcBef>
              <a:spcAft>
                <a:spcPts val="0"/>
              </a:spcAft>
              <a:buClr>
                <a:srgbClr val="FFFFFF"/>
              </a:buClr>
              <a:buSzPts val="4000"/>
              <a:buFont typeface="Times"/>
              <a:buNone/>
            </a:pPr>
            <a:r>
              <a:t/>
            </a:r>
            <a:endParaRPr b="1" sz="4000">
              <a:solidFill>
                <a:srgbClr val="000000"/>
              </a:solidFill>
              <a:latin typeface="Times"/>
              <a:ea typeface="Times"/>
              <a:cs typeface="Times"/>
              <a:sym typeface="Times"/>
            </a:endParaRPr>
          </a:p>
          <a:p>
            <a:pPr indent="0" lvl="0" marL="0" rtl="0" algn="ctr">
              <a:lnSpc>
                <a:spcPct val="90000"/>
              </a:lnSpc>
              <a:spcBef>
                <a:spcPts val="0"/>
              </a:spcBef>
              <a:spcAft>
                <a:spcPts val="0"/>
              </a:spcAft>
              <a:buClr>
                <a:srgbClr val="FFFFFF"/>
              </a:buClr>
              <a:buSzPts val="4000"/>
              <a:buFont typeface="Times"/>
              <a:buNone/>
            </a:pPr>
            <a:r>
              <a:rPr b="1" lang="en-US" sz="4000">
                <a:solidFill>
                  <a:srgbClr val="000000"/>
                </a:solidFill>
                <a:latin typeface="Times"/>
                <a:ea typeface="Times"/>
                <a:cs typeface="Times"/>
                <a:sym typeface="Times"/>
              </a:rPr>
              <a:t>OPTIMIZING SHOPPING EXPERIENCE</a:t>
            </a:r>
            <a:br>
              <a:rPr b="1" lang="en-US" sz="4000">
                <a:solidFill>
                  <a:srgbClr val="000000"/>
                </a:solidFill>
                <a:latin typeface="Times"/>
                <a:ea typeface="Times"/>
                <a:cs typeface="Times"/>
                <a:sym typeface="Times"/>
              </a:rPr>
            </a:br>
            <a:br>
              <a:rPr b="1" lang="en-US" sz="4000">
                <a:solidFill>
                  <a:srgbClr val="000000"/>
                </a:solidFill>
                <a:latin typeface="Times"/>
                <a:ea typeface="Times"/>
                <a:cs typeface="Times"/>
                <a:sym typeface="Times"/>
              </a:rPr>
            </a:br>
            <a:endParaRPr b="1" sz="4000">
              <a:solidFill>
                <a:srgbClr val="000000"/>
              </a:solidFill>
              <a:latin typeface="Times"/>
              <a:ea typeface="Times"/>
              <a:cs typeface="Times"/>
              <a:sym typeface="Times"/>
            </a:endParaRPr>
          </a:p>
          <a:p>
            <a:pPr indent="0" lvl="0" marL="0" rtl="0" algn="l">
              <a:lnSpc>
                <a:spcPct val="90000"/>
              </a:lnSpc>
              <a:spcBef>
                <a:spcPts val="0"/>
              </a:spcBef>
              <a:spcAft>
                <a:spcPts val="0"/>
              </a:spcAft>
              <a:buClr>
                <a:srgbClr val="FFFFFF"/>
              </a:buClr>
              <a:buSzPts val="4000"/>
              <a:buFont typeface="Times"/>
              <a:buNone/>
            </a:pPr>
            <a:r>
              <a:t/>
            </a:r>
            <a:endParaRPr b="1" sz="4000">
              <a:solidFill>
                <a:srgbClr val="000000"/>
              </a:solidFill>
              <a:latin typeface="Times"/>
              <a:ea typeface="Times"/>
              <a:cs typeface="Times"/>
              <a:sym typeface="Times"/>
            </a:endParaRPr>
          </a:p>
          <a:p>
            <a:pPr indent="0" lvl="0" marL="0" rtl="0" algn="l">
              <a:lnSpc>
                <a:spcPct val="90000"/>
              </a:lnSpc>
              <a:spcBef>
                <a:spcPts val="0"/>
              </a:spcBef>
              <a:spcAft>
                <a:spcPts val="0"/>
              </a:spcAft>
              <a:buClr>
                <a:srgbClr val="FFFFFF"/>
              </a:buClr>
              <a:buSzPts val="4000"/>
              <a:buFont typeface="Times"/>
              <a:buNone/>
            </a:pPr>
            <a:r>
              <a:t/>
            </a:r>
            <a:endParaRPr b="1" sz="4000">
              <a:solidFill>
                <a:srgbClr val="000000"/>
              </a:solidFill>
              <a:latin typeface="Times"/>
              <a:ea typeface="Times"/>
              <a:cs typeface="Times"/>
              <a:sym typeface="Times"/>
            </a:endParaRPr>
          </a:p>
          <a:p>
            <a:pPr indent="0" lvl="0" marL="7772400" rtl="0" algn="l">
              <a:lnSpc>
                <a:spcPct val="90000"/>
              </a:lnSpc>
              <a:spcBef>
                <a:spcPts val="0"/>
              </a:spcBef>
              <a:spcAft>
                <a:spcPts val="0"/>
              </a:spcAft>
              <a:buClr>
                <a:srgbClr val="FFFFFF"/>
              </a:buClr>
              <a:buSzPts val="4000"/>
              <a:buFont typeface="Times"/>
              <a:buNone/>
            </a:pPr>
            <a:r>
              <a:rPr b="1" lang="en-US" sz="2200">
                <a:solidFill>
                  <a:srgbClr val="000000"/>
                </a:solidFill>
                <a:latin typeface="Times"/>
                <a:ea typeface="Times"/>
                <a:cs typeface="Times"/>
                <a:sym typeface="Times"/>
              </a:rPr>
              <a:t>Members:</a:t>
            </a:r>
            <a:endParaRPr b="1" sz="2200">
              <a:solidFill>
                <a:srgbClr val="000000"/>
              </a:solidFill>
              <a:latin typeface="Times"/>
              <a:ea typeface="Times"/>
              <a:cs typeface="Times"/>
              <a:sym typeface="Times"/>
            </a:endParaRPr>
          </a:p>
          <a:p>
            <a:pPr indent="0" lvl="0" marL="7772400" rtl="0" algn="l">
              <a:lnSpc>
                <a:spcPct val="90000"/>
              </a:lnSpc>
              <a:spcBef>
                <a:spcPts val="0"/>
              </a:spcBef>
              <a:spcAft>
                <a:spcPts val="0"/>
              </a:spcAft>
              <a:buClr>
                <a:srgbClr val="FFFFFF"/>
              </a:buClr>
              <a:buSzPts val="4000"/>
              <a:buFont typeface="Times"/>
              <a:buNone/>
            </a:pPr>
            <a:r>
              <a:rPr lang="en-US" sz="2200">
                <a:solidFill>
                  <a:srgbClr val="000000"/>
                </a:solidFill>
                <a:latin typeface="Times"/>
                <a:ea typeface="Times"/>
                <a:cs typeface="Times"/>
                <a:sym typeface="Times"/>
              </a:rPr>
              <a:t>Rahul Chandak</a:t>
            </a:r>
            <a:br>
              <a:rPr lang="en-US" sz="2200">
                <a:solidFill>
                  <a:srgbClr val="000000"/>
                </a:solidFill>
                <a:latin typeface="Times"/>
                <a:ea typeface="Times"/>
                <a:cs typeface="Times"/>
                <a:sym typeface="Times"/>
              </a:rPr>
            </a:br>
            <a:r>
              <a:rPr lang="en-US" sz="2200">
                <a:solidFill>
                  <a:srgbClr val="000000"/>
                </a:solidFill>
                <a:latin typeface="Times"/>
                <a:ea typeface="Times"/>
                <a:cs typeface="Times"/>
                <a:sym typeface="Times"/>
              </a:rPr>
              <a:t>Darshan Bhokare</a:t>
            </a:r>
            <a:br>
              <a:rPr lang="en-US" sz="2200">
                <a:solidFill>
                  <a:srgbClr val="000000"/>
                </a:solidFill>
                <a:latin typeface="Times"/>
                <a:ea typeface="Times"/>
                <a:cs typeface="Times"/>
                <a:sym typeface="Times"/>
              </a:rPr>
            </a:br>
            <a:r>
              <a:rPr lang="en-US" sz="2200">
                <a:solidFill>
                  <a:srgbClr val="000000"/>
                </a:solidFill>
                <a:latin typeface="Times"/>
                <a:ea typeface="Times"/>
                <a:cs typeface="Times"/>
                <a:sym typeface="Times"/>
              </a:rPr>
              <a:t>Ganavi Jayaram</a:t>
            </a:r>
            <a:br>
              <a:rPr lang="en-US" sz="2200">
                <a:solidFill>
                  <a:srgbClr val="000000"/>
                </a:solidFill>
                <a:latin typeface="Times"/>
                <a:ea typeface="Times"/>
                <a:cs typeface="Times"/>
                <a:sym typeface="Times"/>
              </a:rPr>
            </a:br>
            <a:r>
              <a:rPr lang="en-US" sz="2200">
                <a:solidFill>
                  <a:srgbClr val="000000"/>
                </a:solidFill>
                <a:latin typeface="Times"/>
                <a:ea typeface="Times"/>
                <a:cs typeface="Times"/>
                <a:sym typeface="Times"/>
              </a:rPr>
              <a:t>Shreya Ale</a:t>
            </a:r>
            <a:endParaRPr sz="4200">
              <a:solidFill>
                <a:srgbClr val="000000"/>
              </a:solidFill>
            </a:endParaRPr>
          </a:p>
        </p:txBody>
      </p:sp>
      <p:sp>
        <p:nvSpPr>
          <p:cNvPr id="99" name="Google Shape;99;p14"/>
          <p:cNvSpPr/>
          <p:nvPr/>
        </p:nvSpPr>
        <p:spPr>
          <a:xfrm rot="-2700000">
            <a:off x="5905012" y="-284145"/>
            <a:ext cx="568289" cy="568289"/>
          </a:xfrm>
          <a:prstGeom prst="rtTriangle">
            <a:avLst/>
          </a:prstGeom>
          <a:solidFill>
            <a:srgbClr val="674B38">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365125"/>
            <a:ext cx="107229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Test Case</a:t>
            </a:r>
            <a:endParaRPr/>
          </a:p>
        </p:txBody>
      </p:sp>
      <p:pic>
        <p:nvPicPr>
          <p:cNvPr id="152" name="Google Shape;152;p23"/>
          <p:cNvPicPr preferRelativeResize="0"/>
          <p:nvPr/>
        </p:nvPicPr>
        <p:blipFill>
          <a:blip r:embed="rId3">
            <a:alphaModFix/>
          </a:blip>
          <a:stretch>
            <a:fillRect/>
          </a:stretch>
        </p:blipFill>
        <p:spPr>
          <a:xfrm>
            <a:off x="1902725" y="2531950"/>
            <a:ext cx="7274625" cy="322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365125"/>
            <a:ext cx="107229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Time Complexity</a:t>
            </a:r>
            <a:endParaRPr/>
          </a:p>
        </p:txBody>
      </p:sp>
      <p:sp>
        <p:nvSpPr>
          <p:cNvPr id="158" name="Google Shape;158;p24"/>
          <p:cNvSpPr txBox="1"/>
          <p:nvPr>
            <p:ph idx="1" type="body"/>
          </p:nvPr>
        </p:nvSpPr>
        <p:spPr>
          <a:xfrm>
            <a:off x="283575" y="2288600"/>
            <a:ext cx="10722900" cy="3874800"/>
          </a:xfrm>
          <a:prstGeom prst="rect">
            <a:avLst/>
          </a:prstGeom>
        </p:spPr>
        <p:txBody>
          <a:bodyPr anchorCtr="0" anchor="t" bIns="45700" lIns="91425" spcFirstLastPara="1" rIns="91425" wrap="square" tIns="45700">
            <a:normAutofit/>
          </a:bodyPr>
          <a:lstStyle/>
          <a:p>
            <a:pPr indent="0" lvl="0" marL="914400" rtl="0" algn="l">
              <a:lnSpc>
                <a:spcPct val="100000"/>
              </a:lnSpc>
              <a:spcBef>
                <a:spcPts val="1200"/>
              </a:spcBef>
              <a:spcAft>
                <a:spcPts val="0"/>
              </a:spcAft>
              <a:buNone/>
            </a:pPr>
            <a:r>
              <a:rPr b="1" lang="en-US" sz="2400">
                <a:solidFill>
                  <a:schemeClr val="dk1"/>
                </a:solidFill>
                <a:latin typeface="Times New Roman"/>
                <a:ea typeface="Times New Roman"/>
                <a:cs typeface="Times New Roman"/>
                <a:sym typeface="Times New Roman"/>
              </a:rPr>
              <a:t>O(N * W). where ‘N’ is the number of elements and ‘W’ is capacity. </a:t>
            </a:r>
            <a:endParaRPr b="1" sz="2400">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57200" y="365125"/>
            <a:ext cx="107229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Space Complexity</a:t>
            </a:r>
            <a:endParaRPr/>
          </a:p>
        </p:txBody>
      </p:sp>
      <p:sp>
        <p:nvSpPr>
          <p:cNvPr id="164" name="Google Shape;164;p25"/>
          <p:cNvSpPr txBox="1"/>
          <p:nvPr>
            <p:ph idx="1" type="body"/>
          </p:nvPr>
        </p:nvSpPr>
        <p:spPr>
          <a:xfrm>
            <a:off x="457200" y="2245200"/>
            <a:ext cx="10722900" cy="4351200"/>
          </a:xfrm>
          <a:prstGeom prst="rect">
            <a:avLst/>
          </a:prstGeom>
        </p:spPr>
        <p:txBody>
          <a:bodyPr anchorCtr="0" anchor="t" bIns="45700" lIns="91425" spcFirstLastPara="1" rIns="91425" wrap="square" tIns="45700">
            <a:normAutofit/>
          </a:bodyPr>
          <a:lstStyle/>
          <a:p>
            <a:pPr indent="0" lvl="0" marL="914400" rtl="0" algn="l">
              <a:lnSpc>
                <a:spcPct val="100000"/>
              </a:lnSpc>
              <a:spcBef>
                <a:spcPts val="1200"/>
              </a:spcBef>
              <a:spcAft>
                <a:spcPts val="0"/>
              </a:spcAft>
              <a:buNone/>
            </a:pPr>
            <a:r>
              <a:rPr b="1" lang="en-US" sz="2400">
                <a:solidFill>
                  <a:schemeClr val="dk1"/>
                </a:solidFill>
                <a:latin typeface="Times New Roman"/>
                <a:ea typeface="Times New Roman"/>
                <a:cs typeface="Times New Roman"/>
                <a:sym typeface="Times New Roman"/>
              </a:rPr>
              <a:t>O(N * W). The use of a 2-D array of size ‘N*W’.</a:t>
            </a:r>
            <a:endParaRPr b="1" sz="2400">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57200" y="365125"/>
            <a:ext cx="54210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Application - Optimizing the </a:t>
            </a:r>
            <a:endParaRPr/>
          </a:p>
          <a:p>
            <a:pPr indent="0" lvl="0" marL="0" rtl="0" algn="l">
              <a:spcBef>
                <a:spcPts val="0"/>
              </a:spcBef>
              <a:spcAft>
                <a:spcPts val="0"/>
              </a:spcAft>
              <a:buNone/>
            </a:pPr>
            <a:r>
              <a:rPr lang="en-US"/>
              <a:t>nutritional value of the cart</a:t>
            </a:r>
            <a:endParaRPr/>
          </a:p>
        </p:txBody>
      </p:sp>
      <p:sp>
        <p:nvSpPr>
          <p:cNvPr id="170" name="Google Shape;170;p26"/>
          <p:cNvSpPr txBox="1"/>
          <p:nvPr>
            <p:ph idx="1" type="body"/>
          </p:nvPr>
        </p:nvSpPr>
        <p:spPr>
          <a:xfrm>
            <a:off x="205475" y="2101400"/>
            <a:ext cx="5774700" cy="4163400"/>
          </a:xfrm>
          <a:prstGeom prst="rect">
            <a:avLst/>
          </a:prstGeom>
        </p:spPr>
        <p:txBody>
          <a:bodyPr anchorCtr="0" anchor="t" bIns="45700" lIns="91425" spcFirstLastPara="1" rIns="91425" wrap="square" tIns="45700">
            <a:normAutofit/>
          </a:bodyPr>
          <a:lstStyle/>
          <a:p>
            <a:pPr indent="-342900" lvl="0" marL="457200" rtl="0" algn="l">
              <a:spcBef>
                <a:spcPts val="0"/>
              </a:spcBef>
              <a:spcAft>
                <a:spcPts val="0"/>
              </a:spcAft>
              <a:buClr>
                <a:schemeClr val="dk1"/>
              </a:buClr>
              <a:buSzPts val="1800"/>
              <a:buFont typeface="Average"/>
              <a:buChar char="•"/>
            </a:pPr>
            <a:r>
              <a:rPr lang="en-US" sz="1800">
                <a:solidFill>
                  <a:schemeClr val="dk1"/>
                </a:solidFill>
              </a:rPr>
              <a:t>Knapsack can be used to maximize the nutritional content of the cart within the budget of the user.</a:t>
            </a:r>
            <a:endParaRPr sz="1800">
              <a:solidFill>
                <a:schemeClr val="dk1"/>
              </a:solidFill>
            </a:endParaRPr>
          </a:p>
          <a:p>
            <a:pPr indent="0" lvl="0" marL="457200" rtl="0" algn="l">
              <a:spcBef>
                <a:spcPts val="160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Average"/>
              <a:buChar char="•"/>
            </a:pPr>
            <a:r>
              <a:rPr lang="en-US" sz="1800">
                <a:solidFill>
                  <a:schemeClr val="dk1"/>
                </a:solidFill>
              </a:rPr>
              <a:t>Dr. Fuhrman created the ANDI (Aggregate Nutrient Density Index) to show how popular foods stack up in terms of micronutrient density per calorie. </a:t>
            </a:r>
            <a:endParaRPr sz="1800">
              <a:solidFill>
                <a:schemeClr val="dk1"/>
              </a:solidFill>
            </a:endParaRPr>
          </a:p>
          <a:p>
            <a:pPr indent="0" lvl="0" marL="457200" rtl="0" algn="l">
              <a:spcBef>
                <a:spcPts val="160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Average"/>
              <a:buChar char="•"/>
            </a:pPr>
            <a:r>
              <a:rPr lang="en-US" sz="1800">
                <a:solidFill>
                  <a:schemeClr val="dk1"/>
                </a:solidFill>
              </a:rPr>
              <a:t>The more nutrient-dense food you consume, the more you will be satisfied with fewer calories. </a:t>
            </a:r>
            <a:endParaRPr sz="1800"/>
          </a:p>
        </p:txBody>
      </p:sp>
      <p:pic>
        <p:nvPicPr>
          <p:cNvPr id="171" name="Google Shape;171;p26"/>
          <p:cNvPicPr preferRelativeResize="0"/>
          <p:nvPr/>
        </p:nvPicPr>
        <p:blipFill>
          <a:blip r:embed="rId3">
            <a:alphaModFix/>
          </a:blip>
          <a:stretch>
            <a:fillRect/>
          </a:stretch>
        </p:blipFill>
        <p:spPr>
          <a:xfrm>
            <a:off x="6293450" y="147450"/>
            <a:ext cx="5638100" cy="644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Other Scoring Systems</a:t>
            </a:r>
            <a:endParaRPr/>
          </a:p>
        </p:txBody>
      </p:sp>
      <p:sp>
        <p:nvSpPr>
          <p:cNvPr id="177" name="Google Shape;177;p27"/>
          <p:cNvSpPr txBox="1"/>
          <p:nvPr>
            <p:ph idx="1" type="body"/>
          </p:nvPr>
        </p:nvSpPr>
        <p:spPr>
          <a:xfrm>
            <a:off x="415600" y="1536625"/>
            <a:ext cx="5657100" cy="5196300"/>
          </a:xfrm>
          <a:prstGeom prst="rect">
            <a:avLst/>
          </a:prstGeom>
        </p:spPr>
        <p:txBody>
          <a:bodyPr anchorCtr="0" anchor="t" bIns="121900" lIns="121900" spcFirstLastPara="1" rIns="121900" wrap="square" tIns="121900">
            <a:normAutofit fontScale="92500" lnSpcReduction="20000"/>
          </a:bodyPr>
          <a:lstStyle/>
          <a:p>
            <a:pPr indent="-382270" lvl="0" marL="457200" rtl="0" algn="l">
              <a:lnSpc>
                <a:spcPct val="115000"/>
              </a:lnSpc>
              <a:spcBef>
                <a:spcPts val="1200"/>
              </a:spcBef>
              <a:spcAft>
                <a:spcPts val="0"/>
              </a:spcAft>
              <a:buClr>
                <a:srgbClr val="FFFFFF"/>
              </a:buClr>
              <a:buSzPct val="100000"/>
              <a:buFont typeface="Oswald"/>
              <a:buChar char="●"/>
            </a:pPr>
            <a:r>
              <a:rPr lang="en-US" sz="2616">
                <a:solidFill>
                  <a:srgbClr val="FFFFFF"/>
                </a:solidFill>
                <a:latin typeface="Oswald"/>
                <a:ea typeface="Oswald"/>
                <a:cs typeface="Oswald"/>
                <a:sym typeface="Oswald"/>
              </a:rPr>
              <a:t>NuVal Nutritional Scoring System</a:t>
            </a:r>
            <a:endParaRPr sz="2616">
              <a:solidFill>
                <a:srgbClr val="FFFFFF"/>
              </a:solidFill>
              <a:latin typeface="Oswald"/>
              <a:ea typeface="Oswald"/>
              <a:cs typeface="Oswald"/>
              <a:sym typeface="Oswald"/>
            </a:endParaRPr>
          </a:p>
          <a:p>
            <a:pPr indent="0" lvl="0" marL="457200" rtl="0" algn="l">
              <a:lnSpc>
                <a:spcPct val="115000"/>
              </a:lnSpc>
              <a:spcBef>
                <a:spcPts val="1200"/>
              </a:spcBef>
              <a:spcAft>
                <a:spcPts val="0"/>
              </a:spcAft>
              <a:buNone/>
            </a:pPr>
            <a:r>
              <a:t/>
            </a:r>
            <a:endParaRPr sz="2616">
              <a:solidFill>
                <a:srgbClr val="FFFFFF"/>
              </a:solidFill>
              <a:latin typeface="Oswald"/>
              <a:ea typeface="Oswald"/>
              <a:cs typeface="Oswald"/>
              <a:sym typeface="Oswald"/>
            </a:endParaRPr>
          </a:p>
          <a:p>
            <a:pPr indent="-382270" lvl="0" marL="457200" rtl="0" algn="l">
              <a:lnSpc>
                <a:spcPct val="115000"/>
              </a:lnSpc>
              <a:spcBef>
                <a:spcPts val="1200"/>
              </a:spcBef>
              <a:spcAft>
                <a:spcPts val="0"/>
              </a:spcAft>
              <a:buClr>
                <a:srgbClr val="FFFFFF"/>
              </a:buClr>
              <a:buSzPct val="100000"/>
              <a:buFont typeface="Oswald"/>
              <a:buChar char="●"/>
            </a:pPr>
            <a:r>
              <a:rPr lang="en-US" sz="2616">
                <a:solidFill>
                  <a:srgbClr val="FFFFFF"/>
                </a:solidFill>
                <a:latin typeface="Oswald"/>
                <a:ea typeface="Oswald"/>
                <a:cs typeface="Oswald"/>
                <a:sym typeface="Oswald"/>
              </a:rPr>
              <a:t>HSR (Health Star Rating)</a:t>
            </a:r>
            <a:endParaRPr sz="2616">
              <a:solidFill>
                <a:srgbClr val="FFFFFF"/>
              </a:solidFill>
              <a:latin typeface="Oswald"/>
              <a:ea typeface="Oswald"/>
              <a:cs typeface="Oswald"/>
              <a:sym typeface="Oswald"/>
            </a:endParaRPr>
          </a:p>
          <a:p>
            <a:pPr indent="0" lvl="0" marL="457200" rtl="0" algn="l">
              <a:lnSpc>
                <a:spcPct val="115000"/>
              </a:lnSpc>
              <a:spcBef>
                <a:spcPts val="1200"/>
              </a:spcBef>
              <a:spcAft>
                <a:spcPts val="0"/>
              </a:spcAft>
              <a:buNone/>
            </a:pPr>
            <a:r>
              <a:t/>
            </a:r>
            <a:endParaRPr sz="2616">
              <a:solidFill>
                <a:srgbClr val="FFFFFF"/>
              </a:solidFill>
              <a:latin typeface="Oswald"/>
              <a:ea typeface="Oswald"/>
              <a:cs typeface="Oswald"/>
              <a:sym typeface="Oswald"/>
            </a:endParaRPr>
          </a:p>
          <a:p>
            <a:pPr indent="-382270" lvl="0" marL="457200" rtl="0" algn="l">
              <a:lnSpc>
                <a:spcPct val="115000"/>
              </a:lnSpc>
              <a:spcBef>
                <a:spcPts val="1200"/>
              </a:spcBef>
              <a:spcAft>
                <a:spcPts val="0"/>
              </a:spcAft>
              <a:buClr>
                <a:srgbClr val="FFFFFF"/>
              </a:buClr>
              <a:buSzPct val="100000"/>
              <a:buFont typeface="Oswald"/>
              <a:buChar char="●"/>
            </a:pPr>
            <a:r>
              <a:rPr lang="en-US" sz="2616">
                <a:solidFill>
                  <a:srgbClr val="FFFFFF"/>
                </a:solidFill>
                <a:latin typeface="Oswald"/>
                <a:ea typeface="Oswald"/>
                <a:cs typeface="Oswald"/>
                <a:sym typeface="Oswald"/>
              </a:rPr>
              <a:t>FSA Score (Food Standards Agency Score)</a:t>
            </a:r>
            <a:endParaRPr sz="2616">
              <a:solidFill>
                <a:srgbClr val="FFFFFF"/>
              </a:solidFill>
              <a:latin typeface="Oswald"/>
              <a:ea typeface="Oswald"/>
              <a:cs typeface="Oswald"/>
              <a:sym typeface="Oswald"/>
            </a:endParaRPr>
          </a:p>
          <a:p>
            <a:pPr indent="0" lvl="0" marL="457200" rtl="0" algn="l">
              <a:lnSpc>
                <a:spcPct val="115000"/>
              </a:lnSpc>
              <a:spcBef>
                <a:spcPts val="1200"/>
              </a:spcBef>
              <a:spcAft>
                <a:spcPts val="0"/>
              </a:spcAft>
              <a:buNone/>
            </a:pPr>
            <a:r>
              <a:t/>
            </a:r>
            <a:endParaRPr sz="2616">
              <a:solidFill>
                <a:srgbClr val="FFFFFF"/>
              </a:solidFill>
              <a:latin typeface="Oswald"/>
              <a:ea typeface="Oswald"/>
              <a:cs typeface="Oswald"/>
              <a:sym typeface="Oswald"/>
            </a:endParaRPr>
          </a:p>
          <a:p>
            <a:pPr indent="-382270" lvl="0" marL="457200" rtl="0" algn="l">
              <a:lnSpc>
                <a:spcPct val="115000"/>
              </a:lnSpc>
              <a:spcBef>
                <a:spcPts val="1200"/>
              </a:spcBef>
              <a:spcAft>
                <a:spcPts val="0"/>
              </a:spcAft>
              <a:buClr>
                <a:srgbClr val="FFFFFF"/>
              </a:buClr>
              <a:buSzPct val="100000"/>
              <a:buFont typeface="Oswald"/>
              <a:buChar char="●"/>
            </a:pPr>
            <a:r>
              <a:rPr lang="en-US" sz="2616">
                <a:solidFill>
                  <a:srgbClr val="FFFFFF"/>
                </a:solidFill>
                <a:latin typeface="Oswald"/>
                <a:ea typeface="Oswald"/>
                <a:cs typeface="Oswald"/>
                <a:sym typeface="Oswald"/>
              </a:rPr>
              <a:t>NRF (Nutrient Rich Foods Index)</a:t>
            </a:r>
            <a:endParaRPr sz="2616">
              <a:solidFill>
                <a:srgbClr val="FFFFFF"/>
              </a:solidFill>
              <a:latin typeface="Oswald"/>
              <a:ea typeface="Oswald"/>
              <a:cs typeface="Oswald"/>
              <a:sym typeface="Oswald"/>
            </a:endParaRPr>
          </a:p>
          <a:p>
            <a:pPr indent="0" lvl="0" marL="457200" rtl="0" algn="l">
              <a:lnSpc>
                <a:spcPct val="115000"/>
              </a:lnSpc>
              <a:spcBef>
                <a:spcPts val="1200"/>
              </a:spcBef>
              <a:spcAft>
                <a:spcPts val="0"/>
              </a:spcAft>
              <a:buNone/>
            </a:pPr>
            <a:r>
              <a:t/>
            </a:r>
            <a:endParaRPr sz="2616">
              <a:solidFill>
                <a:srgbClr val="FFFFFF"/>
              </a:solidFill>
              <a:latin typeface="Oswald"/>
              <a:ea typeface="Oswald"/>
              <a:cs typeface="Oswald"/>
              <a:sym typeface="Oswald"/>
            </a:endParaRPr>
          </a:p>
          <a:p>
            <a:pPr indent="0" lvl="0" marL="457200" rtl="0" algn="l">
              <a:lnSpc>
                <a:spcPct val="115000"/>
              </a:lnSpc>
              <a:spcBef>
                <a:spcPts val="1200"/>
              </a:spcBef>
              <a:spcAft>
                <a:spcPts val="0"/>
              </a:spcAft>
              <a:buNone/>
            </a:pPr>
            <a:r>
              <a:rPr lang="en-US" sz="2616">
                <a:solidFill>
                  <a:srgbClr val="FFFFFF"/>
                </a:solidFill>
                <a:latin typeface="Oswald"/>
                <a:ea typeface="Oswald"/>
                <a:cs typeface="Oswald"/>
                <a:sym typeface="Oswald"/>
              </a:rPr>
              <a:t>and many more… </a:t>
            </a:r>
            <a:endParaRPr sz="2616">
              <a:solidFill>
                <a:srgbClr val="FFFFFF"/>
              </a:solidFill>
              <a:latin typeface="Oswald"/>
              <a:ea typeface="Oswald"/>
              <a:cs typeface="Oswald"/>
              <a:sym typeface="Oswald"/>
            </a:endParaRPr>
          </a:p>
          <a:p>
            <a:pPr indent="0" lvl="0" marL="457200" rtl="0" algn="l">
              <a:spcBef>
                <a:spcPts val="1200"/>
              </a:spcBef>
              <a:spcAft>
                <a:spcPts val="1600"/>
              </a:spcAft>
              <a:buNone/>
            </a:pPr>
            <a:r>
              <a:t/>
            </a:r>
            <a:endParaRPr/>
          </a:p>
        </p:txBody>
      </p:sp>
      <p:pic>
        <p:nvPicPr>
          <p:cNvPr id="178" name="Google Shape;178;p27"/>
          <p:cNvPicPr preferRelativeResize="0"/>
          <p:nvPr/>
        </p:nvPicPr>
        <p:blipFill>
          <a:blip r:embed="rId3">
            <a:alphaModFix/>
          </a:blip>
          <a:stretch>
            <a:fillRect/>
          </a:stretch>
        </p:blipFill>
        <p:spPr>
          <a:xfrm>
            <a:off x="6612075" y="967442"/>
            <a:ext cx="5022479" cy="51963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457200" y="365125"/>
            <a:ext cx="107229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rial"/>
              <a:buNone/>
            </a:pPr>
            <a:r>
              <a:rPr lang="en-US">
                <a:solidFill>
                  <a:schemeClr val="dk1"/>
                </a:solidFill>
              </a:rPr>
              <a:t>Limitation and </a:t>
            </a:r>
            <a:r>
              <a:rPr lang="en-US"/>
              <a:t>Weaknesses</a:t>
            </a:r>
            <a:endParaRPr>
              <a:solidFill>
                <a:schemeClr val="dk1"/>
              </a:solidFill>
            </a:endParaRPr>
          </a:p>
        </p:txBody>
      </p:sp>
      <p:sp>
        <p:nvSpPr>
          <p:cNvPr id="184" name="Google Shape;184;p28"/>
          <p:cNvSpPr txBox="1"/>
          <p:nvPr>
            <p:ph idx="1" type="body"/>
          </p:nvPr>
        </p:nvSpPr>
        <p:spPr>
          <a:xfrm>
            <a:off x="457200" y="1825625"/>
            <a:ext cx="10722932" cy="4351338"/>
          </a:xfrm>
          <a:prstGeom prst="rect">
            <a:avLst/>
          </a:prstGeom>
          <a:noFill/>
          <a:ln>
            <a:noFill/>
          </a:ln>
        </p:spPr>
        <p:txBody>
          <a:bodyPr anchorCtr="0" anchor="t" bIns="45700" lIns="91425" spcFirstLastPara="1" rIns="91425" wrap="square" tIns="45700">
            <a:normAutofit/>
          </a:bodyPr>
          <a:lstStyle/>
          <a:p>
            <a:pPr indent="-213201" lvl="0" marL="228600" rtl="0" algn="l">
              <a:lnSpc>
                <a:spcPct val="110000"/>
              </a:lnSpc>
              <a:spcBef>
                <a:spcPts val="0"/>
              </a:spcBef>
              <a:spcAft>
                <a:spcPts val="0"/>
              </a:spcAft>
              <a:buClr>
                <a:schemeClr val="dk1"/>
              </a:buClr>
              <a:buSzPts val="1700"/>
              <a:buFont typeface="Arial"/>
              <a:buChar char="•"/>
            </a:pPr>
            <a:r>
              <a:rPr lang="en-US" sz="2000">
                <a:solidFill>
                  <a:schemeClr val="dk1"/>
                </a:solidFill>
              </a:rPr>
              <a:t>We assume that the user knows the exact price or weight or nutritional value of the product. </a:t>
            </a:r>
            <a:endParaRPr sz="2000">
              <a:solidFill>
                <a:schemeClr val="dk1"/>
              </a:solidFill>
            </a:endParaRPr>
          </a:p>
          <a:p>
            <a:pPr indent="0" lvl="0" marL="228600" rtl="0" algn="l">
              <a:lnSpc>
                <a:spcPct val="110000"/>
              </a:lnSpc>
              <a:spcBef>
                <a:spcPts val="0"/>
              </a:spcBef>
              <a:spcAft>
                <a:spcPts val="0"/>
              </a:spcAft>
              <a:buNone/>
            </a:pPr>
            <a:r>
              <a:t/>
            </a:r>
            <a:endParaRPr sz="2000">
              <a:solidFill>
                <a:schemeClr val="dk1"/>
              </a:solidFill>
            </a:endParaRPr>
          </a:p>
          <a:p>
            <a:pPr indent="-213201" lvl="0" marL="228600" rtl="0" algn="l">
              <a:lnSpc>
                <a:spcPct val="110000"/>
              </a:lnSpc>
              <a:spcBef>
                <a:spcPts val="0"/>
              </a:spcBef>
              <a:spcAft>
                <a:spcPts val="0"/>
              </a:spcAft>
              <a:buClr>
                <a:schemeClr val="dk1"/>
              </a:buClr>
              <a:buSzPts val="1700"/>
              <a:buFont typeface="Arial"/>
              <a:buChar char="•"/>
            </a:pPr>
            <a:r>
              <a:rPr lang="en-US" sz="2000">
                <a:solidFill>
                  <a:schemeClr val="dk1"/>
                </a:solidFill>
              </a:rPr>
              <a:t>It is limited to one-time shopping. </a:t>
            </a:r>
            <a:endParaRPr sz="2000">
              <a:solidFill>
                <a:schemeClr val="dk1"/>
              </a:solidFill>
            </a:endParaRPr>
          </a:p>
          <a:p>
            <a:pPr indent="0" lvl="0" marL="228600" rtl="0" algn="l">
              <a:lnSpc>
                <a:spcPct val="110000"/>
              </a:lnSpc>
              <a:spcBef>
                <a:spcPts val="0"/>
              </a:spcBef>
              <a:spcAft>
                <a:spcPts val="0"/>
              </a:spcAft>
              <a:buNone/>
            </a:pPr>
            <a:r>
              <a:t/>
            </a:r>
            <a:endParaRPr sz="2000">
              <a:solidFill>
                <a:schemeClr val="dk1"/>
              </a:solidFill>
            </a:endParaRPr>
          </a:p>
          <a:p>
            <a:pPr indent="-213201" lvl="0" marL="228600" rtl="0" algn="l">
              <a:lnSpc>
                <a:spcPct val="110000"/>
              </a:lnSpc>
              <a:spcBef>
                <a:spcPts val="0"/>
              </a:spcBef>
              <a:spcAft>
                <a:spcPts val="0"/>
              </a:spcAft>
              <a:buClr>
                <a:schemeClr val="dk1"/>
              </a:buClr>
              <a:buSzPts val="1700"/>
              <a:buFont typeface="Arial"/>
              <a:buChar char="•"/>
            </a:pPr>
            <a:r>
              <a:rPr lang="en-US" sz="2000">
                <a:solidFill>
                  <a:schemeClr val="dk1"/>
                </a:solidFill>
              </a:rPr>
              <a:t>It also doesn’t account for dependent products. For example, a user may need to buy a specific accessory or component to use a particular product. This might result in an incomplete or inefficient shopping experience.</a:t>
            </a:r>
            <a:endParaRPr sz="2000">
              <a:solidFill>
                <a:schemeClr val="dk1"/>
              </a:solidFill>
            </a:endParaRPr>
          </a:p>
          <a:p>
            <a:pPr indent="-105251" lvl="0" marL="228600" rtl="0" algn="l">
              <a:lnSpc>
                <a:spcPct val="110000"/>
              </a:lnSpc>
              <a:spcBef>
                <a:spcPts val="1000"/>
              </a:spcBef>
              <a:spcAft>
                <a:spcPts val="1600"/>
              </a:spcAft>
              <a:buSzPts val="2100"/>
              <a:buFont typeface="Arial"/>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365125"/>
            <a:ext cx="107229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rial"/>
              <a:buNone/>
            </a:pPr>
            <a:r>
              <a:rPr lang="en-US">
                <a:solidFill>
                  <a:schemeClr val="dk1"/>
                </a:solidFill>
              </a:rPr>
              <a:t>Future Scope</a:t>
            </a:r>
            <a:endParaRPr>
              <a:solidFill>
                <a:schemeClr val="dk1"/>
              </a:solidFill>
            </a:endParaRPr>
          </a:p>
        </p:txBody>
      </p:sp>
      <p:pic>
        <p:nvPicPr>
          <p:cNvPr id="190" name="Google Shape;190;p29"/>
          <p:cNvPicPr preferRelativeResize="0"/>
          <p:nvPr/>
        </p:nvPicPr>
        <p:blipFill>
          <a:blip r:embed="rId3">
            <a:alphaModFix/>
          </a:blip>
          <a:stretch>
            <a:fillRect/>
          </a:stretch>
        </p:blipFill>
        <p:spPr>
          <a:xfrm rot="5400000">
            <a:off x="9845175" y="1338925"/>
            <a:ext cx="1686700" cy="2069300"/>
          </a:xfrm>
          <a:prstGeom prst="rect">
            <a:avLst/>
          </a:prstGeom>
          <a:noFill/>
          <a:ln>
            <a:noFill/>
          </a:ln>
        </p:spPr>
      </p:pic>
      <p:sp>
        <p:nvSpPr>
          <p:cNvPr id="191" name="Google Shape;191;p29"/>
          <p:cNvSpPr txBox="1"/>
          <p:nvPr/>
        </p:nvSpPr>
        <p:spPr>
          <a:xfrm>
            <a:off x="458400" y="1788725"/>
            <a:ext cx="8947800" cy="4628100"/>
          </a:xfrm>
          <a:prstGeom prst="rect">
            <a:avLst/>
          </a:prstGeom>
          <a:noFill/>
          <a:ln>
            <a:noFill/>
          </a:ln>
        </p:spPr>
        <p:txBody>
          <a:bodyPr anchorCtr="0" anchor="t" bIns="91425" lIns="91425" spcFirstLastPara="1" rIns="91425" wrap="square" tIns="91425">
            <a:spAutoFit/>
          </a:bodyPr>
          <a:lstStyle/>
          <a:p>
            <a:pPr indent="-355600" lvl="0" marL="457200" rtl="0" algn="l">
              <a:lnSpc>
                <a:spcPct val="110000"/>
              </a:lnSpc>
              <a:spcBef>
                <a:spcPts val="0"/>
              </a:spcBef>
              <a:spcAft>
                <a:spcPts val="0"/>
              </a:spcAft>
              <a:buClr>
                <a:schemeClr val="dk1"/>
              </a:buClr>
              <a:buSzPts val="2000"/>
              <a:buFont typeface="Average"/>
              <a:buChar char="•"/>
            </a:pPr>
            <a:r>
              <a:rPr lang="en-US" sz="2000">
                <a:solidFill>
                  <a:schemeClr val="dk1"/>
                </a:solidFill>
                <a:latin typeface="Average"/>
                <a:ea typeface="Average"/>
                <a:cs typeface="Average"/>
                <a:sym typeface="Average"/>
              </a:rPr>
              <a:t>This solution can be extended and incorporated with shortest distance algorithms like Dijkstra’s algorithm, which will guide people in the order they should purchase items. </a:t>
            </a:r>
            <a:endParaRPr sz="2000">
              <a:solidFill>
                <a:schemeClr val="dk1"/>
              </a:solidFill>
              <a:latin typeface="Average"/>
              <a:ea typeface="Average"/>
              <a:cs typeface="Average"/>
              <a:sym typeface="Average"/>
            </a:endParaRPr>
          </a:p>
          <a:p>
            <a:pPr indent="0" lvl="0" marL="457200" rtl="0" algn="l">
              <a:lnSpc>
                <a:spcPct val="110000"/>
              </a:lnSpc>
              <a:spcBef>
                <a:spcPts val="1600"/>
              </a:spcBef>
              <a:spcAft>
                <a:spcPts val="0"/>
              </a:spcAft>
              <a:buNone/>
            </a:pPr>
            <a:r>
              <a:t/>
            </a:r>
            <a:endParaRPr sz="2000">
              <a:solidFill>
                <a:schemeClr val="dk1"/>
              </a:solidFill>
              <a:latin typeface="Average"/>
              <a:ea typeface="Average"/>
              <a:cs typeface="Average"/>
              <a:sym typeface="Average"/>
            </a:endParaRPr>
          </a:p>
          <a:p>
            <a:pPr indent="-355600" lvl="0" marL="457200" rtl="0" algn="l">
              <a:spcBef>
                <a:spcPts val="1600"/>
              </a:spcBef>
              <a:spcAft>
                <a:spcPts val="0"/>
              </a:spcAft>
              <a:buClr>
                <a:schemeClr val="dk1"/>
              </a:buClr>
              <a:buSzPts val="2000"/>
              <a:buFont typeface="Average"/>
              <a:buChar char="•"/>
            </a:pPr>
            <a:r>
              <a:rPr lang="en-US" sz="2000">
                <a:solidFill>
                  <a:schemeClr val="dk1"/>
                </a:solidFill>
                <a:latin typeface="Average"/>
                <a:ea typeface="Average"/>
                <a:cs typeface="Average"/>
                <a:sym typeface="Average"/>
              </a:rPr>
              <a:t>Use a multidimensional knapsack algorithm to optimize the shopping experience based on multiple criteria, such as price, quality, and nutritional value.</a:t>
            </a:r>
            <a:endParaRPr sz="2000">
              <a:solidFill>
                <a:schemeClr val="dk1"/>
              </a:solidFill>
              <a:latin typeface="Average"/>
              <a:ea typeface="Average"/>
              <a:cs typeface="Average"/>
              <a:sym typeface="Average"/>
            </a:endParaRPr>
          </a:p>
          <a:p>
            <a:pPr indent="0" lvl="0" marL="457200" rtl="0" algn="l">
              <a:spcBef>
                <a:spcPts val="1000"/>
              </a:spcBef>
              <a:spcAft>
                <a:spcPts val="0"/>
              </a:spcAft>
              <a:buNone/>
            </a:pPr>
            <a:r>
              <a:t/>
            </a:r>
            <a:endParaRPr sz="2000">
              <a:solidFill>
                <a:schemeClr val="dk1"/>
              </a:solidFill>
              <a:latin typeface="Average"/>
              <a:ea typeface="Average"/>
              <a:cs typeface="Average"/>
              <a:sym typeface="Average"/>
            </a:endParaRPr>
          </a:p>
          <a:p>
            <a:pPr indent="-336550" lvl="0" marL="457200" rtl="0" algn="l">
              <a:lnSpc>
                <a:spcPct val="110000"/>
              </a:lnSpc>
              <a:spcBef>
                <a:spcPts val="1000"/>
              </a:spcBef>
              <a:spcAft>
                <a:spcPts val="0"/>
              </a:spcAft>
              <a:buClr>
                <a:schemeClr val="dk1"/>
              </a:buClr>
              <a:buSzPts val="1700"/>
              <a:buChar char="•"/>
            </a:pPr>
            <a:r>
              <a:rPr lang="en-US" sz="2000">
                <a:solidFill>
                  <a:schemeClr val="dk1"/>
                </a:solidFill>
                <a:latin typeface="Average"/>
                <a:ea typeface="Average"/>
                <a:cs typeface="Average"/>
                <a:sym typeface="Average"/>
              </a:rPr>
              <a:t>Use k-means clustering to group similar products together. This can help to provide user’s suggestions on what items to buy based on their preferences.</a:t>
            </a:r>
            <a:endParaRPr sz="2000">
              <a:solidFill>
                <a:schemeClr val="dk1"/>
              </a:solidFill>
              <a:latin typeface="Average"/>
              <a:ea typeface="Average"/>
              <a:cs typeface="Average"/>
              <a:sym typeface="Average"/>
            </a:endParaRPr>
          </a:p>
          <a:p>
            <a:pPr indent="0" lvl="0" marL="457200" rtl="0" algn="l">
              <a:lnSpc>
                <a:spcPct val="110000"/>
              </a:lnSpc>
              <a:spcBef>
                <a:spcPts val="1600"/>
              </a:spcBef>
              <a:spcAft>
                <a:spcPts val="1600"/>
              </a:spcAft>
              <a:buNone/>
            </a:pPr>
            <a:r>
              <a:t/>
            </a:r>
            <a:endParaRPr sz="2000">
              <a:solidFill>
                <a:schemeClr val="dk1"/>
              </a:solidFill>
              <a:latin typeface="Average"/>
              <a:ea typeface="Average"/>
              <a:cs typeface="Average"/>
              <a:sym typeface="Average"/>
            </a:endParaRPr>
          </a:p>
        </p:txBody>
      </p:sp>
      <p:pic>
        <p:nvPicPr>
          <p:cNvPr id="192" name="Google Shape;192;p29"/>
          <p:cNvPicPr preferRelativeResize="0"/>
          <p:nvPr/>
        </p:nvPicPr>
        <p:blipFill>
          <a:blip r:embed="rId4">
            <a:alphaModFix/>
          </a:blip>
          <a:stretch>
            <a:fillRect/>
          </a:stretch>
        </p:blipFill>
        <p:spPr>
          <a:xfrm>
            <a:off x="9653875" y="4172750"/>
            <a:ext cx="2069300" cy="18446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457200" y="365125"/>
            <a:ext cx="107229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rial"/>
              <a:buNone/>
            </a:pPr>
            <a:r>
              <a:rPr lang="en-US">
                <a:solidFill>
                  <a:schemeClr val="dk1"/>
                </a:solidFill>
              </a:rPr>
              <a:t>Conclusion</a:t>
            </a:r>
            <a:endParaRPr>
              <a:solidFill>
                <a:schemeClr val="dk1"/>
              </a:solidFill>
            </a:endParaRPr>
          </a:p>
        </p:txBody>
      </p:sp>
      <p:sp>
        <p:nvSpPr>
          <p:cNvPr id="198" name="Google Shape;198;p30"/>
          <p:cNvSpPr txBox="1"/>
          <p:nvPr>
            <p:ph idx="1" type="body"/>
          </p:nvPr>
        </p:nvSpPr>
        <p:spPr>
          <a:xfrm>
            <a:off x="457200" y="1825625"/>
            <a:ext cx="10722932" cy="4351338"/>
          </a:xfrm>
          <a:prstGeom prst="rect">
            <a:avLst/>
          </a:prstGeom>
          <a:noFill/>
          <a:ln>
            <a:noFill/>
          </a:ln>
        </p:spPr>
        <p:txBody>
          <a:bodyPr anchorCtr="0" anchor="t" bIns="45700" lIns="91425" spcFirstLastPara="1" rIns="91425" wrap="square" tIns="45700">
            <a:normAutofit/>
          </a:bodyPr>
          <a:lstStyle/>
          <a:p>
            <a:pPr indent="-223202" lvl="0" marL="228600" rtl="0" algn="l">
              <a:lnSpc>
                <a:spcPct val="110000"/>
              </a:lnSpc>
              <a:spcBef>
                <a:spcPts val="0"/>
              </a:spcBef>
              <a:spcAft>
                <a:spcPts val="0"/>
              </a:spcAft>
              <a:buClr>
                <a:schemeClr val="dk1"/>
              </a:buClr>
              <a:buSzPts val="1700"/>
              <a:buFont typeface="Arial"/>
              <a:buChar char="•"/>
            </a:pPr>
            <a:r>
              <a:rPr lang="en-US" sz="2000">
                <a:solidFill>
                  <a:schemeClr val="dk1"/>
                </a:solidFill>
              </a:rPr>
              <a:t>The Knapsack algorithm with dynamic programming proves to give us an optimized solution which can provide relevant suggestions to users on prioritizing what items they should buy.</a:t>
            </a:r>
            <a:endParaRPr sz="2000">
              <a:solidFill>
                <a:schemeClr val="dk1"/>
              </a:solidFill>
            </a:endParaRPr>
          </a:p>
          <a:p>
            <a:pPr indent="0" lvl="0" marL="228600" rtl="0" algn="l">
              <a:lnSpc>
                <a:spcPct val="110000"/>
              </a:lnSpc>
              <a:spcBef>
                <a:spcPts val="0"/>
              </a:spcBef>
              <a:spcAft>
                <a:spcPts val="0"/>
              </a:spcAft>
              <a:buNone/>
            </a:pPr>
            <a:r>
              <a:t/>
            </a:r>
            <a:endParaRPr sz="2000">
              <a:solidFill>
                <a:schemeClr val="dk1"/>
              </a:solidFill>
            </a:endParaRPr>
          </a:p>
          <a:p>
            <a:pPr indent="-223202" lvl="0" marL="228600" rtl="0" algn="l">
              <a:lnSpc>
                <a:spcPct val="110000"/>
              </a:lnSpc>
              <a:spcBef>
                <a:spcPts val="0"/>
              </a:spcBef>
              <a:spcAft>
                <a:spcPts val="0"/>
              </a:spcAft>
              <a:buClr>
                <a:schemeClr val="dk1"/>
              </a:buClr>
              <a:buSzPts val="1700"/>
              <a:buFont typeface="Arial"/>
              <a:buChar char="•"/>
            </a:pPr>
            <a:r>
              <a:rPr lang="en-US" sz="2000">
                <a:solidFill>
                  <a:schemeClr val="dk1"/>
                </a:solidFill>
              </a:rPr>
              <a:t> It can help people save a lot of time, money and efforts.</a:t>
            </a:r>
            <a:endParaRPr sz="2000">
              <a:solidFill>
                <a:schemeClr val="dk1"/>
              </a:solidFill>
            </a:endParaRPr>
          </a:p>
          <a:p>
            <a:pPr indent="0" lvl="0" marL="228600" rtl="0" algn="l">
              <a:lnSpc>
                <a:spcPct val="110000"/>
              </a:lnSpc>
              <a:spcBef>
                <a:spcPts val="0"/>
              </a:spcBef>
              <a:spcAft>
                <a:spcPts val="0"/>
              </a:spcAft>
              <a:buNone/>
            </a:pPr>
            <a:r>
              <a:t/>
            </a:r>
            <a:endParaRPr sz="2000">
              <a:solidFill>
                <a:schemeClr val="dk1"/>
              </a:solidFill>
            </a:endParaRPr>
          </a:p>
          <a:p>
            <a:pPr indent="-223202" lvl="0" marL="228600" rtl="0" algn="l">
              <a:lnSpc>
                <a:spcPct val="110000"/>
              </a:lnSpc>
              <a:spcBef>
                <a:spcPts val="0"/>
              </a:spcBef>
              <a:spcAft>
                <a:spcPts val="0"/>
              </a:spcAft>
              <a:buClr>
                <a:schemeClr val="dk1"/>
              </a:buClr>
              <a:buSzPts val="1700"/>
              <a:buFont typeface="Arial"/>
              <a:buChar char="•"/>
            </a:pPr>
            <a:r>
              <a:rPr lang="en-US" sz="2000">
                <a:solidFill>
                  <a:schemeClr val="dk1"/>
                </a:solidFill>
              </a:rPr>
              <a:t>This algorithm can be extended with the addition of more parameters which allows more choices for the user in a long run. </a:t>
            </a:r>
            <a:endParaRPr sz="2000">
              <a:solidFill>
                <a:schemeClr val="dk1"/>
              </a:solidFill>
            </a:endParaRPr>
          </a:p>
          <a:p>
            <a:pPr indent="0" lvl="0" marL="228600" rtl="0" algn="l">
              <a:lnSpc>
                <a:spcPct val="110000"/>
              </a:lnSpc>
              <a:spcBef>
                <a:spcPts val="1000"/>
              </a:spcBef>
              <a:spcAft>
                <a:spcPts val="1600"/>
              </a:spcAft>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441700" y="2671750"/>
            <a:ext cx="107229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6000"/>
              <a:t>What we learnt from this project?</a:t>
            </a:r>
            <a:endParaRPr sz="6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457200" y="365125"/>
            <a:ext cx="107229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rial"/>
              <a:buNone/>
            </a:pPr>
            <a:r>
              <a:rPr lang="en-US">
                <a:solidFill>
                  <a:schemeClr val="dk1"/>
                </a:solidFill>
              </a:rPr>
              <a:t>References</a:t>
            </a:r>
            <a:endParaRPr>
              <a:solidFill>
                <a:schemeClr val="dk1"/>
              </a:solidFill>
            </a:endParaRPr>
          </a:p>
        </p:txBody>
      </p:sp>
      <p:sp>
        <p:nvSpPr>
          <p:cNvPr id="209" name="Google Shape;209;p32"/>
          <p:cNvSpPr txBox="1"/>
          <p:nvPr>
            <p:ph idx="1" type="body"/>
          </p:nvPr>
        </p:nvSpPr>
        <p:spPr>
          <a:xfrm>
            <a:off x="457200" y="1825625"/>
            <a:ext cx="10722932" cy="4351338"/>
          </a:xfrm>
          <a:prstGeom prst="rect">
            <a:avLst/>
          </a:prstGeom>
          <a:noFill/>
          <a:ln>
            <a:noFill/>
          </a:ln>
        </p:spPr>
        <p:txBody>
          <a:bodyPr anchorCtr="0" anchor="t" bIns="45700" lIns="91425" spcFirstLastPara="1" rIns="91425" wrap="square" tIns="45700">
            <a:normAutofit/>
          </a:bodyPr>
          <a:lstStyle/>
          <a:p>
            <a:pPr indent="-203200" lvl="0" marL="228600" rtl="0" algn="l">
              <a:lnSpc>
                <a:spcPct val="110000"/>
              </a:lnSpc>
              <a:spcBef>
                <a:spcPts val="0"/>
              </a:spcBef>
              <a:spcAft>
                <a:spcPts val="0"/>
              </a:spcAft>
              <a:buClr>
                <a:schemeClr val="dk1"/>
              </a:buClr>
              <a:buSzPts val="1700"/>
              <a:buFont typeface="Arial"/>
              <a:buChar char="•"/>
            </a:pPr>
            <a:r>
              <a:rPr lang="en-US" sz="2000">
                <a:solidFill>
                  <a:schemeClr val="dk1"/>
                </a:solidFill>
              </a:rPr>
              <a:t>https://www.sciencedirect.com/science/article/abs/pii/S0377221715009212 ·</a:t>
            </a:r>
            <a:endParaRPr sz="2000">
              <a:solidFill>
                <a:schemeClr val="dk1"/>
              </a:solidFill>
            </a:endParaRPr>
          </a:p>
          <a:p>
            <a:pPr indent="0" lvl="0" marL="228600" rtl="0" algn="l">
              <a:lnSpc>
                <a:spcPct val="110000"/>
              </a:lnSpc>
              <a:spcBef>
                <a:spcPts val="0"/>
              </a:spcBef>
              <a:spcAft>
                <a:spcPts val="0"/>
              </a:spcAft>
              <a:buNone/>
            </a:pPr>
            <a:r>
              <a:t/>
            </a:r>
            <a:endParaRPr sz="2000">
              <a:solidFill>
                <a:schemeClr val="dk1"/>
              </a:solidFill>
            </a:endParaRPr>
          </a:p>
          <a:p>
            <a:pPr indent="-203200" lvl="0" marL="228600" rtl="0" algn="l">
              <a:lnSpc>
                <a:spcPct val="110000"/>
              </a:lnSpc>
              <a:spcBef>
                <a:spcPts val="1000"/>
              </a:spcBef>
              <a:spcAft>
                <a:spcPts val="0"/>
              </a:spcAft>
              <a:buClr>
                <a:schemeClr val="dk1"/>
              </a:buClr>
              <a:buSzPts val="1700"/>
              <a:buFont typeface="Arial"/>
              <a:buChar char="•"/>
            </a:pPr>
            <a:r>
              <a:rPr lang="en-US" sz="2000">
                <a:solidFill>
                  <a:schemeClr val="dk1"/>
                </a:solidFill>
              </a:rPr>
              <a:t>https://inviarobotics.com/blog/knapsack-problem-and-warehouse-optimization/#:~:text=The%20Knapsack%20Problem%20is%20an,most%20value%20into%20the%20knapsack.</a:t>
            </a:r>
            <a:endParaRPr sz="2000">
              <a:solidFill>
                <a:schemeClr val="dk1"/>
              </a:solidFill>
            </a:endParaRPr>
          </a:p>
          <a:p>
            <a:pPr indent="0" lvl="0" marL="228600" rtl="0" algn="l">
              <a:lnSpc>
                <a:spcPct val="110000"/>
              </a:lnSpc>
              <a:spcBef>
                <a:spcPts val="1000"/>
              </a:spcBef>
              <a:spcAft>
                <a:spcPts val="0"/>
              </a:spcAft>
              <a:buNone/>
            </a:pPr>
            <a:r>
              <a:t/>
            </a:r>
            <a:endParaRPr sz="2000">
              <a:solidFill>
                <a:schemeClr val="dk1"/>
              </a:solidFill>
            </a:endParaRPr>
          </a:p>
          <a:p>
            <a:pPr indent="-203200" lvl="0" marL="228600" rtl="0" algn="l">
              <a:lnSpc>
                <a:spcPct val="110000"/>
              </a:lnSpc>
              <a:spcBef>
                <a:spcPts val="1000"/>
              </a:spcBef>
              <a:spcAft>
                <a:spcPts val="0"/>
              </a:spcAft>
              <a:buClr>
                <a:schemeClr val="dk1"/>
              </a:buClr>
              <a:buSzPts val="1700"/>
              <a:buFont typeface="Arial"/>
              <a:buChar char="•"/>
            </a:pPr>
            <a:r>
              <a:rPr lang="en-US" sz="2000" u="sng">
                <a:solidFill>
                  <a:schemeClr val="hlink"/>
                </a:solidFill>
                <a:hlinkClick r:id="rId3"/>
              </a:rPr>
              <a:t>https://apmonitor.com/me575/index.php/Main/KnapsackOptimization</a:t>
            </a:r>
            <a:endParaRPr sz="2000">
              <a:solidFill>
                <a:schemeClr val="dk1"/>
              </a:solidFill>
            </a:endParaRPr>
          </a:p>
          <a:p>
            <a:pPr indent="0" lvl="0" marL="228600" rtl="0" algn="l">
              <a:lnSpc>
                <a:spcPct val="110000"/>
              </a:lnSpc>
              <a:spcBef>
                <a:spcPts val="1000"/>
              </a:spcBef>
              <a:spcAft>
                <a:spcPts val="0"/>
              </a:spcAft>
              <a:buNone/>
            </a:pPr>
            <a:r>
              <a:t/>
            </a:r>
            <a:endParaRPr sz="2000">
              <a:solidFill>
                <a:schemeClr val="dk1"/>
              </a:solidFill>
            </a:endParaRPr>
          </a:p>
          <a:p>
            <a:pPr indent="-222250" lvl="0" marL="228600" rtl="0" algn="l">
              <a:lnSpc>
                <a:spcPct val="110000"/>
              </a:lnSpc>
              <a:spcBef>
                <a:spcPts val="1000"/>
              </a:spcBef>
              <a:spcAft>
                <a:spcPts val="0"/>
              </a:spcAft>
              <a:buClr>
                <a:schemeClr val="dk1"/>
              </a:buClr>
              <a:buSzPts val="2000"/>
              <a:buChar char="•"/>
            </a:pPr>
            <a:r>
              <a:rPr lang="en-US" sz="2000">
                <a:solidFill>
                  <a:schemeClr val="dk1"/>
                </a:solidFill>
              </a:rPr>
              <a:t>https://www.drfuhrman.com/blog/128/andi-food-scores-rating-the-nutrient-density-of-foods</a:t>
            </a:r>
            <a:endParaRPr sz="2000">
              <a:solidFill>
                <a:schemeClr val="dk1"/>
              </a:solidFill>
            </a:endParaRPr>
          </a:p>
          <a:p>
            <a:pPr indent="-95250" lvl="0" marL="228600" rtl="0" algn="l">
              <a:lnSpc>
                <a:spcPct val="110000"/>
              </a:lnSpc>
              <a:spcBef>
                <a:spcPts val="1000"/>
              </a:spcBef>
              <a:spcAft>
                <a:spcPts val="1600"/>
              </a:spcAft>
              <a:buSzPts val="2100"/>
              <a:buFont typeface="Arial"/>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457200" y="212725"/>
            <a:ext cx="10722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rial"/>
              <a:buNone/>
            </a:pPr>
            <a:r>
              <a:rPr lang="en-US">
                <a:solidFill>
                  <a:schemeClr val="dk1"/>
                </a:solidFill>
              </a:rPr>
              <a:t>Contents</a:t>
            </a:r>
            <a:endParaRPr>
              <a:solidFill>
                <a:schemeClr val="dk1"/>
              </a:solidFill>
            </a:endParaRPr>
          </a:p>
        </p:txBody>
      </p:sp>
      <p:sp>
        <p:nvSpPr>
          <p:cNvPr id="105" name="Google Shape;105;p15"/>
          <p:cNvSpPr txBox="1"/>
          <p:nvPr>
            <p:ph idx="1" type="body"/>
          </p:nvPr>
        </p:nvSpPr>
        <p:spPr>
          <a:xfrm>
            <a:off x="457200" y="1357313"/>
            <a:ext cx="10722900" cy="50865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10000"/>
              </a:lnSpc>
              <a:spcBef>
                <a:spcPts val="0"/>
              </a:spcBef>
              <a:spcAft>
                <a:spcPts val="0"/>
              </a:spcAft>
              <a:buClr>
                <a:schemeClr val="dk1"/>
              </a:buClr>
              <a:buSzPts val="2100"/>
              <a:buFont typeface="Arial"/>
              <a:buChar char="•"/>
            </a:pPr>
            <a:r>
              <a:rPr lang="en-US">
                <a:solidFill>
                  <a:schemeClr val="dk1"/>
                </a:solidFill>
              </a:rPr>
              <a:t>Introduction</a:t>
            </a:r>
            <a:endParaRPr>
              <a:solidFill>
                <a:schemeClr val="dk1"/>
              </a:solidFill>
            </a:endParaRPr>
          </a:p>
          <a:p>
            <a:pPr indent="-228600" lvl="0" marL="228600" rtl="0" algn="l">
              <a:lnSpc>
                <a:spcPct val="110000"/>
              </a:lnSpc>
              <a:spcBef>
                <a:spcPts val="1000"/>
              </a:spcBef>
              <a:spcAft>
                <a:spcPts val="0"/>
              </a:spcAft>
              <a:buClr>
                <a:schemeClr val="dk1"/>
              </a:buClr>
              <a:buSzPts val="2100"/>
              <a:buFont typeface="Arial"/>
              <a:buChar char="•"/>
            </a:pPr>
            <a:r>
              <a:rPr lang="en-US">
                <a:solidFill>
                  <a:schemeClr val="dk1"/>
                </a:solidFill>
              </a:rPr>
              <a:t>Use Cases</a:t>
            </a:r>
            <a:endParaRPr>
              <a:solidFill>
                <a:schemeClr val="dk1"/>
              </a:solidFill>
            </a:endParaRPr>
          </a:p>
          <a:p>
            <a:pPr indent="-228600" lvl="0" marL="228600" rtl="0" algn="l">
              <a:lnSpc>
                <a:spcPct val="110000"/>
              </a:lnSpc>
              <a:spcBef>
                <a:spcPts val="1000"/>
              </a:spcBef>
              <a:spcAft>
                <a:spcPts val="0"/>
              </a:spcAft>
              <a:buClr>
                <a:schemeClr val="dk1"/>
              </a:buClr>
              <a:buSzPts val="2100"/>
              <a:buFont typeface="Arial"/>
              <a:buChar char="•"/>
            </a:pPr>
            <a:r>
              <a:rPr lang="en-US">
                <a:solidFill>
                  <a:schemeClr val="dk1"/>
                </a:solidFill>
              </a:rPr>
              <a:t>Approach </a:t>
            </a:r>
            <a:endParaRPr>
              <a:solidFill>
                <a:schemeClr val="dk1"/>
              </a:solidFill>
            </a:endParaRPr>
          </a:p>
          <a:p>
            <a:pPr indent="-228600" lvl="0" marL="228600" rtl="0" algn="l">
              <a:lnSpc>
                <a:spcPct val="110000"/>
              </a:lnSpc>
              <a:spcBef>
                <a:spcPts val="1000"/>
              </a:spcBef>
              <a:spcAft>
                <a:spcPts val="0"/>
              </a:spcAft>
              <a:buClr>
                <a:schemeClr val="dk1"/>
              </a:buClr>
              <a:buSzPts val="2100"/>
              <a:buFont typeface="Arial"/>
              <a:buChar char="•"/>
            </a:pPr>
            <a:r>
              <a:rPr lang="en-US">
                <a:solidFill>
                  <a:schemeClr val="dk1"/>
                </a:solidFill>
              </a:rPr>
              <a:t>About Knapsack Algorithm (Algorithm, Code, Test Case, Complexities)</a:t>
            </a:r>
            <a:endParaRPr>
              <a:solidFill>
                <a:schemeClr val="dk1"/>
              </a:solidFill>
            </a:endParaRPr>
          </a:p>
          <a:p>
            <a:pPr indent="0" lvl="0" marL="228600" rtl="0" algn="l">
              <a:lnSpc>
                <a:spcPct val="110000"/>
              </a:lnSpc>
              <a:spcBef>
                <a:spcPts val="1000"/>
              </a:spcBef>
              <a:spcAft>
                <a:spcPts val="0"/>
              </a:spcAft>
              <a:buNone/>
            </a:pPr>
            <a:r>
              <a:rPr lang="en-US" sz="1900">
                <a:solidFill>
                  <a:schemeClr val="dk1"/>
                </a:solidFill>
              </a:rPr>
              <a:t>		Naive Approach</a:t>
            </a:r>
            <a:endParaRPr>
              <a:solidFill>
                <a:schemeClr val="dk1"/>
              </a:solidFill>
            </a:endParaRPr>
          </a:p>
          <a:p>
            <a:pPr indent="228600" lvl="0" marL="685800" rtl="0" algn="l">
              <a:lnSpc>
                <a:spcPct val="110000"/>
              </a:lnSpc>
              <a:spcBef>
                <a:spcPts val="1000"/>
              </a:spcBef>
              <a:spcAft>
                <a:spcPts val="0"/>
              </a:spcAft>
              <a:buNone/>
            </a:pPr>
            <a:r>
              <a:rPr lang="en-US" sz="2000">
                <a:solidFill>
                  <a:schemeClr val="dk1"/>
                </a:solidFill>
              </a:rPr>
              <a:t>Knapsack using dynamic programming</a:t>
            </a:r>
            <a:endParaRPr sz="2000">
              <a:solidFill>
                <a:schemeClr val="dk1"/>
              </a:solidFill>
            </a:endParaRPr>
          </a:p>
          <a:p>
            <a:pPr indent="-228600" lvl="0" marL="228600" rtl="0" algn="l">
              <a:lnSpc>
                <a:spcPct val="110000"/>
              </a:lnSpc>
              <a:spcBef>
                <a:spcPts val="1000"/>
              </a:spcBef>
              <a:spcAft>
                <a:spcPts val="0"/>
              </a:spcAft>
              <a:buClr>
                <a:schemeClr val="dk1"/>
              </a:buClr>
              <a:buSzPts val="2100"/>
              <a:buFont typeface="Arial"/>
              <a:buChar char="•"/>
            </a:pPr>
            <a:r>
              <a:rPr lang="en-US">
                <a:solidFill>
                  <a:schemeClr val="dk1"/>
                </a:solidFill>
              </a:rPr>
              <a:t>Application</a:t>
            </a:r>
            <a:endParaRPr>
              <a:solidFill>
                <a:schemeClr val="dk1"/>
              </a:solidFill>
            </a:endParaRPr>
          </a:p>
          <a:p>
            <a:pPr indent="-228600" lvl="0" marL="228600" rtl="0" algn="l">
              <a:lnSpc>
                <a:spcPct val="110000"/>
              </a:lnSpc>
              <a:spcBef>
                <a:spcPts val="1000"/>
              </a:spcBef>
              <a:spcAft>
                <a:spcPts val="0"/>
              </a:spcAft>
              <a:buClr>
                <a:schemeClr val="dk1"/>
              </a:buClr>
              <a:buSzPts val="2100"/>
              <a:buFont typeface="Arial"/>
              <a:buChar char="•"/>
            </a:pPr>
            <a:r>
              <a:rPr lang="en-US">
                <a:solidFill>
                  <a:schemeClr val="dk1"/>
                </a:solidFill>
              </a:rPr>
              <a:t>Limitation and weaknesses</a:t>
            </a:r>
            <a:endParaRPr>
              <a:solidFill>
                <a:schemeClr val="dk1"/>
              </a:solidFill>
            </a:endParaRPr>
          </a:p>
          <a:p>
            <a:pPr indent="-228600" lvl="0" marL="228600" rtl="0" algn="l">
              <a:lnSpc>
                <a:spcPct val="110000"/>
              </a:lnSpc>
              <a:spcBef>
                <a:spcPts val="1000"/>
              </a:spcBef>
              <a:spcAft>
                <a:spcPts val="0"/>
              </a:spcAft>
              <a:buClr>
                <a:schemeClr val="dk1"/>
              </a:buClr>
              <a:buSzPts val="2100"/>
              <a:buFont typeface="Arial"/>
              <a:buChar char="•"/>
            </a:pPr>
            <a:r>
              <a:rPr lang="en-US">
                <a:solidFill>
                  <a:schemeClr val="dk1"/>
                </a:solidFill>
              </a:rPr>
              <a:t>Future Scope</a:t>
            </a:r>
            <a:endParaRPr>
              <a:solidFill>
                <a:schemeClr val="dk1"/>
              </a:solidFill>
            </a:endParaRPr>
          </a:p>
          <a:p>
            <a:pPr indent="-228600" lvl="0" marL="228600" rtl="0" algn="l">
              <a:lnSpc>
                <a:spcPct val="110000"/>
              </a:lnSpc>
              <a:spcBef>
                <a:spcPts val="1000"/>
              </a:spcBef>
              <a:spcAft>
                <a:spcPts val="0"/>
              </a:spcAft>
              <a:buClr>
                <a:schemeClr val="dk1"/>
              </a:buClr>
              <a:buSzPts val="2100"/>
              <a:buFont typeface="Arial"/>
              <a:buChar char="•"/>
            </a:pPr>
            <a:r>
              <a:rPr lang="en-US">
                <a:solidFill>
                  <a:schemeClr val="dk1"/>
                </a:solidFill>
              </a:rPr>
              <a:t>Conclusion</a:t>
            </a:r>
            <a:endParaRPr>
              <a:solidFill>
                <a:schemeClr val="dk1"/>
              </a:solidFill>
            </a:endParaRPr>
          </a:p>
          <a:p>
            <a:pPr indent="-228600" lvl="0" marL="228600" rtl="0" algn="l">
              <a:lnSpc>
                <a:spcPct val="110000"/>
              </a:lnSpc>
              <a:spcBef>
                <a:spcPts val="1000"/>
              </a:spcBef>
              <a:spcAft>
                <a:spcPts val="1600"/>
              </a:spcAft>
              <a:buClr>
                <a:schemeClr val="dk1"/>
              </a:buClr>
              <a:buSzPts val="2100"/>
              <a:buFont typeface="Arial"/>
              <a:buChar char="•"/>
            </a:pPr>
            <a:r>
              <a:rPr lang="en-US">
                <a:solidFill>
                  <a:schemeClr val="dk1"/>
                </a:solidFill>
              </a:rPr>
              <a:t>References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700100" y="458025"/>
            <a:ext cx="8791800" cy="5711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Arial"/>
              <a:buNone/>
            </a:pPr>
            <a:r>
              <a:rPr lang="en-US" sz="13300"/>
              <a:t>Thank </a:t>
            </a:r>
            <a:endParaRPr sz="13300"/>
          </a:p>
          <a:p>
            <a:pPr indent="0" lvl="0" marL="0" rtl="0" algn="l">
              <a:lnSpc>
                <a:spcPct val="90000"/>
              </a:lnSpc>
              <a:spcBef>
                <a:spcPts val="0"/>
              </a:spcBef>
              <a:spcAft>
                <a:spcPts val="0"/>
              </a:spcAft>
              <a:buClr>
                <a:srgbClr val="FFFFFF"/>
              </a:buClr>
              <a:buSzPts val="4400"/>
              <a:buFont typeface="Arial"/>
              <a:buNone/>
            </a:pPr>
            <a:r>
              <a:rPr lang="en-US" sz="13300"/>
              <a:t>You</a:t>
            </a:r>
            <a:endParaRPr sz="1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365125"/>
            <a:ext cx="107229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rial"/>
              <a:buNone/>
            </a:pPr>
            <a:r>
              <a:rPr lang="en-US">
                <a:solidFill>
                  <a:schemeClr val="dk1"/>
                </a:solidFill>
              </a:rPr>
              <a:t>Introduction</a:t>
            </a:r>
            <a:endParaRPr>
              <a:solidFill>
                <a:schemeClr val="dk1"/>
              </a:solidFill>
            </a:endParaRPr>
          </a:p>
        </p:txBody>
      </p:sp>
      <p:sp>
        <p:nvSpPr>
          <p:cNvPr id="111" name="Google Shape;111;p16"/>
          <p:cNvSpPr txBox="1"/>
          <p:nvPr>
            <p:ph idx="1" type="body"/>
          </p:nvPr>
        </p:nvSpPr>
        <p:spPr>
          <a:xfrm>
            <a:off x="457200" y="1825625"/>
            <a:ext cx="10722932" cy="4351338"/>
          </a:xfrm>
          <a:prstGeom prst="rect">
            <a:avLst/>
          </a:prstGeom>
          <a:noFill/>
          <a:ln>
            <a:noFill/>
          </a:ln>
        </p:spPr>
        <p:txBody>
          <a:bodyPr anchorCtr="0" anchor="t" bIns="45700" lIns="91425" spcFirstLastPara="1" rIns="91425" wrap="square" tIns="45700">
            <a:normAutofit/>
          </a:bodyPr>
          <a:lstStyle/>
          <a:p>
            <a:pPr indent="-248602" lvl="0" marL="228600" rtl="0" algn="l">
              <a:lnSpc>
                <a:spcPct val="110000"/>
              </a:lnSpc>
              <a:spcBef>
                <a:spcPts val="0"/>
              </a:spcBef>
              <a:spcAft>
                <a:spcPts val="0"/>
              </a:spcAft>
              <a:buClr>
                <a:schemeClr val="dk1"/>
              </a:buClr>
              <a:buSzPts val="2100"/>
              <a:buFont typeface="Arial"/>
              <a:buChar char="•"/>
            </a:pPr>
            <a:r>
              <a:rPr lang="en-US">
                <a:solidFill>
                  <a:schemeClr val="dk1"/>
                </a:solidFill>
              </a:rPr>
              <a:t>Shopping can be challenging for many people, as they often struggle to stick to their budget or carrying capacity or the nutritional value of the contents they buy. Our algorithm aims to address this issue by providing personalized recommendations on which items to purchase, prioritizing the items of the highest value (weight or nutritional value) according to the user's budget. By following these recommendations, users can maximize the efficiency of their shopping trip, ensuring they purchase the most important items first.</a:t>
            </a:r>
            <a:endParaRPr>
              <a:solidFill>
                <a:schemeClr val="dk1"/>
              </a:solidFill>
            </a:endParaRPr>
          </a:p>
          <a:p>
            <a:pPr indent="0" lvl="0" marL="228600" rtl="0" algn="l">
              <a:lnSpc>
                <a:spcPct val="110000"/>
              </a:lnSpc>
              <a:spcBef>
                <a:spcPts val="1000"/>
              </a:spcBef>
              <a:spcAft>
                <a:spcPts val="1600"/>
              </a:spcAft>
              <a:buNone/>
            </a:pPr>
            <a:br>
              <a:rPr lang="en-US">
                <a:solidFill>
                  <a:schemeClr val="dk1"/>
                </a:solidFill>
              </a:rPr>
            </a:br>
            <a:br>
              <a:rPr lang="en-US">
                <a:solidFill>
                  <a:schemeClr val="dk1"/>
                </a:solidFill>
              </a:rPr>
            </a:b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457200" y="365125"/>
            <a:ext cx="107229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rial"/>
              <a:buNone/>
            </a:pPr>
            <a:r>
              <a:rPr lang="en-US">
                <a:solidFill>
                  <a:schemeClr val="dk1"/>
                </a:solidFill>
              </a:rPr>
              <a:t>Use Cases</a:t>
            </a:r>
            <a:endParaRPr>
              <a:solidFill>
                <a:schemeClr val="dk1"/>
              </a:solidFill>
            </a:endParaRPr>
          </a:p>
        </p:txBody>
      </p:sp>
      <p:sp>
        <p:nvSpPr>
          <p:cNvPr id="117" name="Google Shape;117;p17"/>
          <p:cNvSpPr txBox="1"/>
          <p:nvPr>
            <p:ph idx="1" type="body"/>
          </p:nvPr>
        </p:nvSpPr>
        <p:spPr>
          <a:xfrm>
            <a:off x="457200" y="1825625"/>
            <a:ext cx="10722932" cy="4351338"/>
          </a:xfrm>
          <a:prstGeom prst="rect">
            <a:avLst/>
          </a:prstGeom>
          <a:noFill/>
          <a:ln>
            <a:noFill/>
          </a:ln>
        </p:spPr>
        <p:txBody>
          <a:bodyPr anchorCtr="0" anchor="t" bIns="45700" lIns="91425" spcFirstLastPara="1" rIns="91425" wrap="square" tIns="45700">
            <a:normAutofit fontScale="85000" lnSpcReduction="10000"/>
          </a:bodyPr>
          <a:lstStyle/>
          <a:p>
            <a:pPr indent="-248602" lvl="0" marL="228600" rtl="0" algn="l">
              <a:lnSpc>
                <a:spcPct val="110000"/>
              </a:lnSpc>
              <a:spcBef>
                <a:spcPts val="0"/>
              </a:spcBef>
              <a:spcAft>
                <a:spcPts val="0"/>
              </a:spcAft>
              <a:buClr>
                <a:schemeClr val="dk1"/>
              </a:buClr>
              <a:buSzPct val="87500"/>
              <a:buFont typeface="Arial"/>
              <a:buChar char="•"/>
            </a:pPr>
            <a:r>
              <a:rPr lang="en-US">
                <a:solidFill>
                  <a:schemeClr val="dk1"/>
                </a:solidFill>
              </a:rPr>
              <a:t>Students: While shopping for groceries they could use the algorithm to prioritize which food items to purchase based on their weight value. Students usually don’t own private vehicles so they can maximize the weight of the cart and carry it back in a ‘single’ taxi trip.</a:t>
            </a:r>
            <a:endParaRPr>
              <a:solidFill>
                <a:schemeClr val="dk1"/>
              </a:solidFill>
            </a:endParaRPr>
          </a:p>
          <a:p>
            <a:pPr indent="-248602" lvl="0" marL="228600" rtl="0" algn="l">
              <a:lnSpc>
                <a:spcPct val="110000"/>
              </a:lnSpc>
              <a:spcBef>
                <a:spcPts val="1000"/>
              </a:spcBef>
              <a:spcAft>
                <a:spcPts val="0"/>
              </a:spcAft>
              <a:buClr>
                <a:schemeClr val="dk1"/>
              </a:buClr>
              <a:buSzPct val="87500"/>
              <a:buFont typeface="Arial"/>
              <a:buChar char="•"/>
            </a:pPr>
            <a:r>
              <a:rPr lang="en-US">
                <a:solidFill>
                  <a:schemeClr val="dk1"/>
                </a:solidFill>
              </a:rPr>
              <a:t>Someone who is moving to a new city and needs to furnish their apartment on a limited budget could use this algorithm to prioritize which items to purchase first based on their relative importance, value, and weight.</a:t>
            </a:r>
            <a:endParaRPr>
              <a:solidFill>
                <a:schemeClr val="dk1"/>
              </a:solidFill>
            </a:endParaRPr>
          </a:p>
          <a:p>
            <a:pPr indent="-248602" lvl="0" marL="228600" rtl="0" algn="l">
              <a:lnSpc>
                <a:spcPct val="110000"/>
              </a:lnSpc>
              <a:spcBef>
                <a:spcPts val="1000"/>
              </a:spcBef>
              <a:spcAft>
                <a:spcPts val="0"/>
              </a:spcAft>
              <a:buClr>
                <a:schemeClr val="dk1"/>
              </a:buClr>
              <a:buSzPct val="87500"/>
              <a:buFont typeface="Arial"/>
              <a:buChar char="•"/>
            </a:pPr>
            <a:r>
              <a:rPr lang="en-US">
                <a:solidFill>
                  <a:schemeClr val="dk1"/>
                </a:solidFill>
              </a:rPr>
              <a:t>A family that is grocery shopping on a tight budget could use this algorithm to prioritize which food items to purchase based on their nutritional value.</a:t>
            </a:r>
            <a:endParaRPr>
              <a:solidFill>
                <a:schemeClr val="dk1"/>
              </a:solidFill>
            </a:endParaRPr>
          </a:p>
          <a:p>
            <a:pPr indent="-248602" lvl="0" marL="228600" rtl="0" algn="l">
              <a:lnSpc>
                <a:spcPct val="110000"/>
              </a:lnSpc>
              <a:spcBef>
                <a:spcPts val="1000"/>
              </a:spcBef>
              <a:spcAft>
                <a:spcPts val="0"/>
              </a:spcAft>
              <a:buClr>
                <a:schemeClr val="dk1"/>
              </a:buClr>
              <a:buSzPct val="87500"/>
              <a:buFont typeface="Arial"/>
              <a:buChar char="•"/>
            </a:pPr>
            <a:r>
              <a:rPr lang="en-US">
                <a:solidFill>
                  <a:schemeClr val="dk1"/>
                </a:solidFill>
              </a:rPr>
              <a:t>Holiday shopping: The algorithm would help them to prioritize which gifts to purchase based on their value and weight, ensuring that the total cost of the purchased items does not exceed their budget limit and that they can carry the purchased items home.</a:t>
            </a:r>
            <a:endParaRPr>
              <a:solidFill>
                <a:schemeClr val="dk1"/>
              </a:solidFill>
            </a:endParaRPr>
          </a:p>
          <a:p>
            <a:pPr indent="-135255" lvl="0" marL="228600" rtl="0" algn="l">
              <a:lnSpc>
                <a:spcPct val="110000"/>
              </a:lnSpc>
              <a:spcBef>
                <a:spcPts val="1000"/>
              </a:spcBef>
              <a:spcAft>
                <a:spcPts val="1600"/>
              </a:spcAft>
              <a:buSzPct val="87500"/>
              <a:buFont typeface="Arial"/>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10725" y="1850675"/>
            <a:ext cx="10722900" cy="2936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6000"/>
              <a:t>Why we chose this topic?</a:t>
            </a:r>
            <a:endParaRPr sz="6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365125"/>
            <a:ext cx="107229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rial"/>
              <a:buNone/>
            </a:pPr>
            <a:r>
              <a:rPr lang="en-US">
                <a:solidFill>
                  <a:schemeClr val="dk1"/>
                </a:solidFill>
              </a:rPr>
              <a:t>Approach to the solution</a:t>
            </a:r>
            <a:endParaRPr>
              <a:solidFill>
                <a:schemeClr val="dk1"/>
              </a:solidFill>
            </a:endParaRPr>
          </a:p>
        </p:txBody>
      </p:sp>
      <p:sp>
        <p:nvSpPr>
          <p:cNvPr id="128" name="Google Shape;128;p19"/>
          <p:cNvSpPr txBox="1"/>
          <p:nvPr>
            <p:ph idx="1" type="body"/>
          </p:nvPr>
        </p:nvSpPr>
        <p:spPr>
          <a:xfrm>
            <a:off x="457200" y="1825625"/>
            <a:ext cx="10722900" cy="4351200"/>
          </a:xfrm>
          <a:prstGeom prst="rect">
            <a:avLst/>
          </a:prstGeom>
          <a:noFill/>
          <a:ln>
            <a:noFill/>
          </a:ln>
        </p:spPr>
        <p:txBody>
          <a:bodyPr anchorCtr="0" anchor="t" bIns="45700" lIns="91425" spcFirstLastPara="1" rIns="91425" wrap="square" tIns="45700">
            <a:normAutofit fontScale="92500" lnSpcReduction="20000"/>
          </a:bodyPr>
          <a:lstStyle/>
          <a:p>
            <a:pPr indent="-369570" lvl="0" marL="457200" rtl="0" algn="l">
              <a:lnSpc>
                <a:spcPct val="100000"/>
              </a:lnSpc>
              <a:spcBef>
                <a:spcPts val="1200"/>
              </a:spcBef>
              <a:spcAft>
                <a:spcPts val="0"/>
              </a:spcAft>
              <a:buClr>
                <a:schemeClr val="dk1"/>
              </a:buClr>
              <a:buSzPct val="100000"/>
              <a:buChar char="•"/>
            </a:pPr>
            <a:r>
              <a:rPr b="1" lang="en-US">
                <a:solidFill>
                  <a:schemeClr val="dk1"/>
                </a:solidFill>
                <a:latin typeface="Times New Roman"/>
                <a:ea typeface="Times New Roman"/>
                <a:cs typeface="Times New Roman"/>
                <a:sym typeface="Times New Roman"/>
              </a:rPr>
              <a:t>We plan to apply the knapsack algorithm with various parameters like weight, nutritional value, etc. to optimize the shopping experience for the user. </a:t>
            </a:r>
            <a:endParaRPr b="1">
              <a:solidFill>
                <a:schemeClr val="dk1"/>
              </a:solidFill>
              <a:latin typeface="Times New Roman"/>
              <a:ea typeface="Times New Roman"/>
              <a:cs typeface="Times New Roman"/>
              <a:sym typeface="Times New Roman"/>
            </a:endParaRPr>
          </a:p>
          <a:p>
            <a:pPr indent="-351948" lvl="0" marL="457200" rtl="0" algn="l">
              <a:lnSpc>
                <a:spcPct val="100000"/>
              </a:lnSpc>
              <a:spcBef>
                <a:spcPts val="0"/>
              </a:spcBef>
              <a:spcAft>
                <a:spcPts val="0"/>
              </a:spcAft>
              <a:buClr>
                <a:schemeClr val="dk1"/>
              </a:buClr>
              <a:buSzPct val="87500"/>
              <a:buFont typeface="Times New Roman"/>
              <a:buChar char="•"/>
            </a:pPr>
            <a:r>
              <a:rPr b="1" lang="en-US">
                <a:solidFill>
                  <a:schemeClr val="dk1"/>
                </a:solidFill>
                <a:latin typeface="Times New Roman"/>
                <a:ea typeface="Times New Roman"/>
                <a:cs typeface="Times New Roman"/>
                <a:sym typeface="Times New Roman"/>
              </a:rPr>
              <a:t>The plan is to demonstrate by comparing a naïve approach with the optimized solution involving dynamic programming. </a:t>
            </a:r>
            <a:endParaRPr b="1">
              <a:solidFill>
                <a:schemeClr val="dk1"/>
              </a:solidFill>
              <a:latin typeface="Times New Roman"/>
              <a:ea typeface="Times New Roman"/>
              <a:cs typeface="Times New Roman"/>
              <a:sym typeface="Times New Roman"/>
            </a:endParaRPr>
          </a:p>
          <a:p>
            <a:pPr indent="-351948" lvl="0" marL="457200" rtl="0" algn="l">
              <a:lnSpc>
                <a:spcPct val="100000"/>
              </a:lnSpc>
              <a:spcBef>
                <a:spcPts val="0"/>
              </a:spcBef>
              <a:spcAft>
                <a:spcPts val="0"/>
              </a:spcAft>
              <a:buClr>
                <a:schemeClr val="dk1"/>
              </a:buClr>
              <a:buSzPct val="87500"/>
              <a:buFont typeface="Times New Roman"/>
              <a:buChar char="•"/>
            </a:pPr>
            <a:r>
              <a:rPr b="1" lang="en-US">
                <a:solidFill>
                  <a:schemeClr val="dk1"/>
                </a:solidFill>
                <a:latin typeface="Times New Roman"/>
                <a:ea typeface="Times New Roman"/>
                <a:cs typeface="Times New Roman"/>
                <a:sym typeface="Times New Roman"/>
              </a:rPr>
              <a:t>In the course, we learned about dynamic programming in Module 8 and Module 9. To be specific knapsack algorithm was covered in Module 8: 8.4. </a:t>
            </a:r>
            <a:endParaRPr b="1">
              <a:solidFill>
                <a:schemeClr val="dk1"/>
              </a:solidFill>
              <a:latin typeface="Times New Roman"/>
              <a:ea typeface="Times New Roman"/>
              <a:cs typeface="Times New Roman"/>
              <a:sym typeface="Times New Roman"/>
            </a:endParaRPr>
          </a:p>
          <a:p>
            <a:pPr indent="-351948" lvl="0" marL="457200" rtl="0" algn="l">
              <a:lnSpc>
                <a:spcPct val="100000"/>
              </a:lnSpc>
              <a:spcBef>
                <a:spcPts val="0"/>
              </a:spcBef>
              <a:spcAft>
                <a:spcPts val="0"/>
              </a:spcAft>
              <a:buClr>
                <a:schemeClr val="dk1"/>
              </a:buClr>
              <a:buSzPct val="87500"/>
              <a:buFont typeface="Times New Roman"/>
              <a:buChar char="•"/>
            </a:pPr>
            <a:r>
              <a:rPr b="1" lang="en-US">
                <a:solidFill>
                  <a:schemeClr val="dk1"/>
                </a:solidFill>
                <a:latin typeface="Times New Roman"/>
                <a:ea typeface="Times New Roman"/>
                <a:cs typeface="Times New Roman"/>
                <a:sym typeface="Times New Roman"/>
              </a:rPr>
              <a:t>Initially, we will cover the solution with a greedy algorithm approach and then optimize it with a dynamic programming approach concluding why the latter is better than the two. </a:t>
            </a:r>
            <a:endParaRPr b="1">
              <a:solidFill>
                <a:schemeClr val="dk1"/>
              </a:solidFill>
              <a:latin typeface="Times New Roman"/>
              <a:ea typeface="Times New Roman"/>
              <a:cs typeface="Times New Roman"/>
              <a:sym typeface="Times New Roman"/>
            </a:endParaRPr>
          </a:p>
          <a:p>
            <a:pPr indent="-351948" lvl="0" marL="457200" rtl="0" algn="l">
              <a:lnSpc>
                <a:spcPct val="100000"/>
              </a:lnSpc>
              <a:spcBef>
                <a:spcPts val="0"/>
              </a:spcBef>
              <a:spcAft>
                <a:spcPts val="0"/>
              </a:spcAft>
              <a:buClr>
                <a:schemeClr val="dk1"/>
              </a:buClr>
              <a:buSzPct val="87500"/>
              <a:buFont typeface="Times New Roman"/>
              <a:buChar char="•"/>
            </a:pPr>
            <a:r>
              <a:rPr b="1" lang="en-US">
                <a:solidFill>
                  <a:schemeClr val="dk1"/>
                </a:solidFill>
                <a:latin typeface="Times New Roman"/>
                <a:ea typeface="Times New Roman"/>
                <a:cs typeface="Times New Roman"/>
                <a:sym typeface="Times New Roman"/>
              </a:rPr>
              <a:t>Assumptions:</a:t>
            </a:r>
            <a:endParaRPr b="1">
              <a:solidFill>
                <a:schemeClr val="dk1"/>
              </a:solidFill>
              <a:latin typeface="Times New Roman"/>
              <a:ea typeface="Times New Roman"/>
              <a:cs typeface="Times New Roman"/>
              <a:sym typeface="Times New Roman"/>
            </a:endParaRPr>
          </a:p>
          <a:p>
            <a:pPr indent="-351948" lvl="1" marL="914400" rtl="0" algn="l">
              <a:spcBef>
                <a:spcPts val="0"/>
              </a:spcBef>
              <a:spcAft>
                <a:spcPts val="0"/>
              </a:spcAft>
              <a:buClr>
                <a:schemeClr val="dk1"/>
              </a:buClr>
              <a:buSzPct val="87500"/>
              <a:buChar char="•"/>
            </a:pPr>
            <a:r>
              <a:rPr lang="en-US" sz="2400">
                <a:solidFill>
                  <a:schemeClr val="dk1"/>
                </a:solidFill>
              </a:rPr>
              <a:t>User has pre-decided the list of items from which they wish to buy.</a:t>
            </a:r>
            <a:endParaRPr sz="2400">
              <a:solidFill>
                <a:schemeClr val="dk1"/>
              </a:solidFill>
            </a:endParaRPr>
          </a:p>
          <a:p>
            <a:pPr indent="-351948" lvl="1" marL="914400" rtl="0" algn="l">
              <a:spcBef>
                <a:spcPts val="0"/>
              </a:spcBef>
              <a:spcAft>
                <a:spcPts val="0"/>
              </a:spcAft>
              <a:buClr>
                <a:schemeClr val="dk1"/>
              </a:buClr>
              <a:buSzPct val="87500"/>
              <a:buChar char="•"/>
            </a:pPr>
            <a:r>
              <a:rPr lang="en-US" sz="2400">
                <a:solidFill>
                  <a:schemeClr val="dk1"/>
                </a:solidFill>
              </a:rPr>
              <a:t>The approximate cost of the items entered by the user is close to the actual price of the item in the store.</a:t>
            </a:r>
            <a:endParaRPr b="1">
              <a:solidFill>
                <a:schemeClr val="dk1"/>
              </a:solidFill>
              <a:latin typeface="Times New Roman"/>
              <a:ea typeface="Times New Roman"/>
              <a:cs typeface="Times New Roman"/>
              <a:sym typeface="Times New Roman"/>
            </a:endParaRPr>
          </a:p>
          <a:p>
            <a:pPr indent="0" lvl="0" marL="457200" rtl="0" algn="l">
              <a:lnSpc>
                <a:spcPct val="110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365125"/>
            <a:ext cx="107229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rial"/>
              <a:buNone/>
            </a:pPr>
            <a:r>
              <a:rPr lang="en-US">
                <a:solidFill>
                  <a:schemeClr val="dk1"/>
                </a:solidFill>
              </a:rPr>
              <a:t>About Knapsack Algorithm</a:t>
            </a:r>
            <a:endParaRPr>
              <a:solidFill>
                <a:schemeClr val="dk1"/>
              </a:solidFill>
            </a:endParaRPr>
          </a:p>
        </p:txBody>
      </p:sp>
      <p:sp>
        <p:nvSpPr>
          <p:cNvPr id="134" name="Google Shape;134;p20"/>
          <p:cNvSpPr txBox="1"/>
          <p:nvPr>
            <p:ph idx="1" type="body"/>
          </p:nvPr>
        </p:nvSpPr>
        <p:spPr>
          <a:xfrm>
            <a:off x="457200" y="1825625"/>
            <a:ext cx="10722932" cy="4351338"/>
          </a:xfrm>
          <a:prstGeom prst="rect">
            <a:avLst/>
          </a:prstGeom>
          <a:noFill/>
          <a:ln>
            <a:noFill/>
          </a:ln>
        </p:spPr>
        <p:txBody>
          <a:bodyPr anchorCtr="0" anchor="t" bIns="45700" lIns="91425" spcFirstLastPara="1" rIns="91425" wrap="square" tIns="45700">
            <a:normAutofit fontScale="85000" lnSpcReduction="10000"/>
          </a:bodyPr>
          <a:lstStyle/>
          <a:p>
            <a:pPr indent="-341947" lvl="0" marL="457200" rtl="0" algn="l">
              <a:lnSpc>
                <a:spcPct val="110000"/>
              </a:lnSpc>
              <a:spcBef>
                <a:spcPts val="0"/>
              </a:spcBef>
              <a:spcAft>
                <a:spcPts val="0"/>
              </a:spcAft>
              <a:buClr>
                <a:schemeClr val="dk1"/>
              </a:buClr>
              <a:buSzPct val="87500"/>
              <a:buChar char="•"/>
            </a:pPr>
            <a:r>
              <a:rPr lang="en-US">
                <a:solidFill>
                  <a:schemeClr val="dk1"/>
                </a:solidFill>
              </a:rPr>
              <a:t>Knapsack is a classic optimization problem in computer science.</a:t>
            </a:r>
            <a:endParaRPr>
              <a:solidFill>
                <a:schemeClr val="dk1"/>
              </a:solidFill>
            </a:endParaRPr>
          </a:p>
          <a:p>
            <a:pPr indent="-341947" lvl="0" marL="457200" rtl="0" algn="l">
              <a:lnSpc>
                <a:spcPct val="110000"/>
              </a:lnSpc>
              <a:spcBef>
                <a:spcPts val="0"/>
              </a:spcBef>
              <a:spcAft>
                <a:spcPts val="0"/>
              </a:spcAft>
              <a:buClr>
                <a:schemeClr val="dk1"/>
              </a:buClr>
              <a:buSzPct val="87500"/>
              <a:buChar char="•"/>
            </a:pPr>
            <a:r>
              <a:rPr lang="en-US">
                <a:solidFill>
                  <a:schemeClr val="dk1"/>
                </a:solidFill>
              </a:rPr>
              <a:t>It involves selecting a subset of items that maximizes the value while staying within a weight limit.</a:t>
            </a:r>
            <a:endParaRPr>
              <a:solidFill>
                <a:schemeClr val="dk1"/>
              </a:solidFill>
            </a:endParaRPr>
          </a:p>
          <a:p>
            <a:pPr indent="-341947" lvl="0" marL="457200" rtl="0" algn="l">
              <a:lnSpc>
                <a:spcPct val="110000"/>
              </a:lnSpc>
              <a:spcBef>
                <a:spcPts val="0"/>
              </a:spcBef>
              <a:spcAft>
                <a:spcPts val="0"/>
              </a:spcAft>
              <a:buClr>
                <a:schemeClr val="dk1"/>
              </a:buClr>
              <a:buSzPct val="87500"/>
              <a:buChar char="•"/>
            </a:pPr>
            <a:r>
              <a:rPr lang="en-US">
                <a:solidFill>
                  <a:schemeClr val="dk1"/>
                </a:solidFill>
              </a:rPr>
              <a:t>There are two main variations of the problem: 0/1 Knapsack, where each item can only be selected once, and Fractional Knapsack, where items can be divided and selected partially.</a:t>
            </a:r>
            <a:endParaRPr>
              <a:solidFill>
                <a:schemeClr val="dk1"/>
              </a:solidFill>
            </a:endParaRPr>
          </a:p>
          <a:p>
            <a:pPr indent="-341947" lvl="0" marL="457200" rtl="0" algn="l">
              <a:lnSpc>
                <a:spcPct val="110000"/>
              </a:lnSpc>
              <a:spcBef>
                <a:spcPts val="0"/>
              </a:spcBef>
              <a:spcAft>
                <a:spcPts val="0"/>
              </a:spcAft>
              <a:buClr>
                <a:schemeClr val="dk1"/>
              </a:buClr>
              <a:buSzPct val="87500"/>
              <a:buChar char="•"/>
            </a:pPr>
            <a:r>
              <a:rPr lang="en-US">
                <a:solidFill>
                  <a:schemeClr val="dk1"/>
                </a:solidFill>
              </a:rPr>
              <a:t>0/1 Knapsack is an NP-hard problem, which means there is no known efficient algorithm to solve it exactly in polynomial time for large instances. However, dynamic programming can be used to solve it approximately or find an optimal solution for small instances.</a:t>
            </a:r>
            <a:endParaRPr>
              <a:solidFill>
                <a:schemeClr val="dk1"/>
              </a:solidFill>
            </a:endParaRPr>
          </a:p>
          <a:p>
            <a:pPr indent="-341947" lvl="0" marL="457200" rtl="0" algn="l">
              <a:lnSpc>
                <a:spcPct val="110000"/>
              </a:lnSpc>
              <a:spcBef>
                <a:spcPts val="0"/>
              </a:spcBef>
              <a:spcAft>
                <a:spcPts val="0"/>
              </a:spcAft>
              <a:buClr>
                <a:schemeClr val="dk1"/>
              </a:buClr>
              <a:buSzPct val="87500"/>
              <a:buChar char="•"/>
            </a:pPr>
            <a:r>
              <a:rPr lang="en-US">
                <a:solidFill>
                  <a:schemeClr val="dk1"/>
                </a:solidFill>
              </a:rPr>
              <a:t>Fractional Knapsack can be solved optimally using a greedy algorithm that sorts items by their value-to-weight ratio and selects them in descending order until the weight limit is reached.</a:t>
            </a:r>
            <a:endParaRPr>
              <a:solidFill>
                <a:schemeClr val="dk1"/>
              </a:solidFill>
            </a:endParaRPr>
          </a:p>
          <a:p>
            <a:pPr indent="-341947" lvl="0" marL="457200" rtl="0" algn="l">
              <a:lnSpc>
                <a:spcPct val="110000"/>
              </a:lnSpc>
              <a:spcBef>
                <a:spcPts val="0"/>
              </a:spcBef>
              <a:spcAft>
                <a:spcPts val="0"/>
              </a:spcAft>
              <a:buClr>
                <a:schemeClr val="dk1"/>
              </a:buClr>
              <a:buSzPct val="87500"/>
              <a:buChar char="•"/>
            </a:pPr>
            <a:r>
              <a:rPr lang="en-US">
                <a:solidFill>
                  <a:schemeClr val="dk1"/>
                </a:solidFill>
              </a:rPr>
              <a:t>Knapsack problems have many real-world applications, such as resource allocation, budgeting, and scheduling.</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365125"/>
            <a:ext cx="107229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Naive Approach(0/1 Knapsack using recursion)</a:t>
            </a:r>
            <a:endParaRPr/>
          </a:p>
        </p:txBody>
      </p:sp>
      <p:sp>
        <p:nvSpPr>
          <p:cNvPr id="140" name="Google Shape;140;p21"/>
          <p:cNvSpPr txBox="1"/>
          <p:nvPr>
            <p:ph idx="1" type="body"/>
          </p:nvPr>
        </p:nvSpPr>
        <p:spPr>
          <a:xfrm>
            <a:off x="457200" y="1825625"/>
            <a:ext cx="10722900" cy="43512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Clr>
                <a:schemeClr val="dk1"/>
              </a:buClr>
              <a:buSzPts val="2100"/>
              <a:buChar char="•"/>
            </a:pPr>
            <a:r>
              <a:rPr lang="en-US">
                <a:solidFill>
                  <a:schemeClr val="dk1"/>
                </a:solidFill>
              </a:rPr>
              <a:t>The algorithm is a recursive implementation of the Knapsack problem, which seeks to maximize the value of items packed into a knapsack of limited capacity. The algorithm defines a function called knapsack, which considers each item in turn and decides whether to include it in the knapsack or not. The function returns the maximum value obtained by including or excluding the current item, and the algorithm calls the function with the total number of items and the knapsack capacity to obtain the optimal solution.</a:t>
            </a:r>
            <a:endParaRPr>
              <a:solidFill>
                <a:schemeClr val="dk1"/>
              </a:solidFill>
            </a:endParaRPr>
          </a:p>
          <a:p>
            <a:pPr indent="-361950" lvl="0" marL="457200" rtl="0" algn="l">
              <a:spcBef>
                <a:spcPts val="0"/>
              </a:spcBef>
              <a:spcAft>
                <a:spcPts val="0"/>
              </a:spcAft>
              <a:buClr>
                <a:schemeClr val="dk1"/>
              </a:buClr>
              <a:buSzPts val="2100"/>
              <a:buChar char="•"/>
            </a:pPr>
            <a:r>
              <a:rPr lang="en-US">
                <a:solidFill>
                  <a:schemeClr val="dk1"/>
                </a:solidFill>
              </a:rPr>
              <a:t>Time Complexity: O(2^n)</a:t>
            </a:r>
            <a:endParaRPr>
              <a:solidFill>
                <a:schemeClr val="dk1"/>
              </a:solidFill>
            </a:endParaRPr>
          </a:p>
          <a:p>
            <a:pPr indent="-361950" lvl="0" marL="457200" rtl="0" algn="l">
              <a:spcBef>
                <a:spcPts val="0"/>
              </a:spcBef>
              <a:spcAft>
                <a:spcPts val="0"/>
              </a:spcAft>
              <a:buClr>
                <a:schemeClr val="dk1"/>
              </a:buClr>
              <a:buSzPts val="2100"/>
              <a:buChar char="•"/>
            </a:pPr>
            <a:r>
              <a:rPr lang="en-US">
                <a:solidFill>
                  <a:schemeClr val="dk1"/>
                </a:solidFill>
              </a:rPr>
              <a:t>Space Complexity: O(n)</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365125"/>
            <a:ext cx="107229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Optimized Approach</a:t>
            </a:r>
            <a:endParaRPr/>
          </a:p>
        </p:txBody>
      </p:sp>
      <p:sp>
        <p:nvSpPr>
          <p:cNvPr id="146" name="Google Shape;146;p22"/>
          <p:cNvSpPr txBox="1"/>
          <p:nvPr>
            <p:ph idx="1" type="body"/>
          </p:nvPr>
        </p:nvSpPr>
        <p:spPr>
          <a:xfrm>
            <a:off x="457200" y="1825625"/>
            <a:ext cx="10722900" cy="4351200"/>
          </a:xfrm>
          <a:prstGeom prst="rect">
            <a:avLst/>
          </a:prstGeom>
        </p:spPr>
        <p:txBody>
          <a:bodyPr anchorCtr="0" anchor="t" bIns="45700" lIns="91425" spcFirstLastPara="1" rIns="91425" wrap="square" tIns="45700">
            <a:normAutofit/>
          </a:bodyPr>
          <a:lstStyle/>
          <a:p>
            <a:pPr indent="0" lvl="0" marL="457200" rtl="0" algn="l">
              <a:lnSpc>
                <a:spcPct val="100000"/>
              </a:lnSpc>
              <a:spcBef>
                <a:spcPts val="1200"/>
              </a:spcBef>
              <a:spcAft>
                <a:spcPts val="0"/>
              </a:spcAft>
              <a:buNone/>
            </a:pPr>
            <a:r>
              <a:rPr b="1" lang="en-US">
                <a:solidFill>
                  <a:schemeClr val="dk1"/>
                </a:solidFill>
                <a:latin typeface="Times New Roman"/>
                <a:ea typeface="Times New Roman"/>
                <a:cs typeface="Times New Roman"/>
                <a:sym typeface="Times New Roman"/>
              </a:rPr>
              <a:t>0/1 Knapsack using dynamic programming</a:t>
            </a:r>
            <a:endParaRPr b="1">
              <a:solidFill>
                <a:schemeClr val="dk1"/>
              </a:solidFill>
              <a:latin typeface="Times New Roman"/>
              <a:ea typeface="Times New Roman"/>
              <a:cs typeface="Times New Roman"/>
              <a:sym typeface="Times New Roman"/>
            </a:endParaRPr>
          </a:p>
          <a:p>
            <a:pPr indent="-381000" lvl="0" marL="457200" rtl="0" algn="l">
              <a:lnSpc>
                <a:spcPct val="100000"/>
              </a:lnSpc>
              <a:spcBef>
                <a:spcPts val="1200"/>
              </a:spcBef>
              <a:spcAft>
                <a:spcPts val="0"/>
              </a:spcAft>
              <a:buClr>
                <a:schemeClr val="dk1"/>
              </a:buClr>
              <a:buSzPts val="2400"/>
              <a:buFont typeface="Times New Roman"/>
              <a:buChar char="•"/>
            </a:pPr>
            <a:r>
              <a:rPr b="1" lang="en-US">
                <a:solidFill>
                  <a:schemeClr val="dk1"/>
                </a:solidFill>
                <a:latin typeface="Times New Roman"/>
                <a:ea typeface="Times New Roman"/>
                <a:cs typeface="Times New Roman"/>
                <a:sym typeface="Times New Roman"/>
              </a:rPr>
              <a:t>User provides the items, cost and weight of the items</a:t>
            </a:r>
            <a:endParaRPr b="1">
              <a:solidFill>
                <a:schemeClr val="dk1"/>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chemeClr val="dk1"/>
              </a:buClr>
              <a:buSzPts val="2100"/>
              <a:buFont typeface="Times New Roman"/>
              <a:buChar char="•"/>
            </a:pPr>
            <a:r>
              <a:rPr b="1" lang="en-US">
                <a:solidFill>
                  <a:schemeClr val="dk1"/>
                </a:solidFill>
                <a:latin typeface="Times New Roman"/>
                <a:ea typeface="Times New Roman"/>
                <a:cs typeface="Times New Roman"/>
                <a:sym typeface="Times New Roman"/>
              </a:rPr>
              <a:t>creates 2D array for dp</a:t>
            </a:r>
            <a:endParaRPr b="1">
              <a:solidFill>
                <a:schemeClr val="dk1"/>
              </a:solidFill>
              <a:latin typeface="Times New Roman"/>
              <a:ea typeface="Times New Roman"/>
              <a:cs typeface="Times New Roman"/>
              <a:sym typeface="Times New Roman"/>
            </a:endParaRPr>
          </a:p>
          <a:p>
            <a:pPr indent="457200" lvl="0" marL="914400" rtl="0" algn="l">
              <a:lnSpc>
                <a:spcPct val="100000"/>
              </a:lnSpc>
              <a:spcBef>
                <a:spcPts val="1200"/>
              </a:spcBef>
              <a:spcAft>
                <a:spcPts val="0"/>
              </a:spcAft>
              <a:buNone/>
            </a:pPr>
            <a:r>
              <a:rPr b="1" lang="en-US">
                <a:solidFill>
                  <a:schemeClr val="dk1"/>
                </a:solidFill>
                <a:latin typeface="Times New Roman"/>
                <a:ea typeface="Times New Roman"/>
                <a:cs typeface="Times New Roman"/>
                <a:sym typeface="Times New Roman"/>
              </a:rPr>
              <a:t>dp[i][j] = 0, if i = 0 or j = 0</a:t>
            </a:r>
            <a:endParaRPr b="1">
              <a:solidFill>
                <a:schemeClr val="dk1"/>
              </a:solidFill>
              <a:latin typeface="Times New Roman"/>
              <a:ea typeface="Times New Roman"/>
              <a:cs typeface="Times New Roman"/>
              <a:sym typeface="Times New Roman"/>
            </a:endParaRPr>
          </a:p>
          <a:p>
            <a:pPr indent="0" lvl="0" marL="1371600" rtl="0" algn="l">
              <a:lnSpc>
                <a:spcPct val="100000"/>
              </a:lnSpc>
              <a:spcBef>
                <a:spcPts val="1200"/>
              </a:spcBef>
              <a:spcAft>
                <a:spcPts val="0"/>
              </a:spcAft>
              <a:buNone/>
            </a:pPr>
            <a:r>
              <a:rPr b="1" lang="en-US">
                <a:solidFill>
                  <a:schemeClr val="dk1"/>
                </a:solidFill>
                <a:latin typeface="Times New Roman"/>
                <a:ea typeface="Times New Roman"/>
                <a:cs typeface="Times New Roman"/>
                <a:sym typeface="Times New Roman"/>
              </a:rPr>
              <a:t>dp[i][j] = dp[i-1][j], if w[i] &gt; j</a:t>
            </a:r>
            <a:endParaRPr b="1">
              <a:solidFill>
                <a:schemeClr val="dk1"/>
              </a:solidFill>
              <a:latin typeface="Times New Roman"/>
              <a:ea typeface="Times New Roman"/>
              <a:cs typeface="Times New Roman"/>
              <a:sym typeface="Times New Roman"/>
            </a:endParaRPr>
          </a:p>
          <a:p>
            <a:pPr indent="457200" lvl="0" marL="914400" rtl="0" algn="l">
              <a:lnSpc>
                <a:spcPct val="100000"/>
              </a:lnSpc>
              <a:spcBef>
                <a:spcPts val="1200"/>
              </a:spcBef>
              <a:spcAft>
                <a:spcPts val="0"/>
              </a:spcAft>
              <a:buNone/>
            </a:pPr>
            <a:r>
              <a:rPr b="1" lang="en-US">
                <a:solidFill>
                  <a:schemeClr val="dk1"/>
                </a:solidFill>
                <a:latin typeface="Times New Roman"/>
                <a:ea typeface="Times New Roman"/>
                <a:cs typeface="Times New Roman"/>
                <a:sym typeface="Times New Roman"/>
              </a:rPr>
              <a:t>dp[i][j] = max(dp[i-1][j], v[i] + dp[i-1][j-w[i]]), if w[i] &lt;= j</a:t>
            </a:r>
            <a:endParaRPr b="1">
              <a:solidFill>
                <a:schemeClr val="dk1"/>
              </a:solidFill>
              <a:latin typeface="Times New Roman"/>
              <a:ea typeface="Times New Roman"/>
              <a:cs typeface="Times New Roman"/>
              <a:sym typeface="Times New Roman"/>
            </a:endParaRPr>
          </a:p>
          <a:p>
            <a:pPr indent="0" lvl="0" marL="1371600" rtl="0" algn="l">
              <a:lnSpc>
                <a:spcPct val="100000"/>
              </a:lnSpc>
              <a:spcBef>
                <a:spcPts val="120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