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83F38-49B3-492F-AD08-690987301478}">
          <p14:sldIdLst>
            <p14:sldId id="256"/>
            <p14:sldId id="259"/>
            <p14:sldId id="260"/>
            <p14:sldId id="261"/>
            <p14:sldId id="257"/>
            <p14:sldId id="266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17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5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33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9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9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2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5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xm3hHSmNFk1VS1DRkVwMFJMTFE/edit?usp=sharing" TargetMode="External"/><Relationship Id="rId2" Type="http://schemas.openxmlformats.org/officeDocument/2006/relationships/hyperlink" Target="http://tourism.gov.in/TourismDivision/AboutDivision.aspx?Name=Market%20Research%20and%20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tourism.gov.in/TourismDivision/AboutDivision.aspx?Name=Market%20Research%20and%20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bjhyndman.com/f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Holt-Winters forecast of Foreign Tourist Arrivals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6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orecasted </a:t>
            </a:r>
            <a:r>
              <a:rPr lang="en-US" dirty="0"/>
              <a:t>inbound foreign tourist arrivals to </a:t>
            </a:r>
            <a:r>
              <a:rPr lang="en-US" dirty="0" smtClean="0"/>
              <a:t>India </a:t>
            </a:r>
            <a:r>
              <a:rPr lang="en-US" dirty="0" smtClean="0"/>
              <a:t>for </a:t>
            </a:r>
            <a:r>
              <a:rPr lang="en-US" dirty="0" smtClean="0"/>
              <a:t>the period January </a:t>
            </a:r>
            <a:r>
              <a:rPr lang="en-US" dirty="0" smtClean="0"/>
              <a:t>2011 </a:t>
            </a:r>
            <a:r>
              <a:rPr lang="en-US" dirty="0" smtClean="0"/>
              <a:t>to June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Used </a:t>
            </a:r>
            <a:r>
              <a:rPr lang="en-US" dirty="0"/>
              <a:t>Holt-Winters Exponential Smoothening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Foreign </a:t>
            </a:r>
            <a:r>
              <a:rPr lang="en-US" dirty="0"/>
              <a:t>tourist arrivals</a:t>
            </a:r>
            <a:r>
              <a:rPr lang="en-US" dirty="0" smtClean="0"/>
              <a:t> data collected </a:t>
            </a:r>
            <a:r>
              <a:rPr lang="en-US" dirty="0"/>
              <a:t>from Ministry of Tourism </a:t>
            </a:r>
            <a:r>
              <a:rPr lang="en-US" dirty="0" smtClean="0"/>
              <a:t>Reports for </a:t>
            </a:r>
            <a:r>
              <a:rPr lang="en-US" dirty="0"/>
              <a:t>the period January </a:t>
            </a:r>
            <a:r>
              <a:rPr lang="en-US" dirty="0" smtClean="0"/>
              <a:t>2001 </a:t>
            </a:r>
            <a:r>
              <a:rPr lang="en-US" dirty="0"/>
              <a:t>to June 2013</a:t>
            </a:r>
          </a:p>
          <a:p>
            <a:r>
              <a:rPr lang="en-US" dirty="0" smtClean="0"/>
              <a:t>Plotted the forecasted values and compared them with actual recorded values</a:t>
            </a:r>
            <a:endParaRPr lang="en-US" dirty="0"/>
          </a:p>
          <a:p>
            <a:r>
              <a:rPr lang="en-US" dirty="0"/>
              <a:t>Implemented in R statistical programming language using </a:t>
            </a:r>
            <a:r>
              <a:rPr lang="en-US" dirty="0" smtClean="0"/>
              <a:t>“</a:t>
            </a:r>
            <a:r>
              <a:rPr lang="en-US" dirty="0"/>
              <a:t>forecast” </a:t>
            </a:r>
            <a:r>
              <a:rPr lang="en-US" dirty="0" smtClean="0"/>
              <a:t>package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1877"/>
            <a:ext cx="4582421" cy="46751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Dataset was created in “comma separated values” (csv) format by compiling data from successive “India Tourism Statistics” reports released by Ministry of Tourism, Government of India</a:t>
            </a:r>
          </a:p>
          <a:p>
            <a:r>
              <a:rPr lang="en-US" dirty="0" smtClean="0"/>
              <a:t>The reports have month-wise foreign tourist arrival data from January 2001 to June 2013 (150 months)</a:t>
            </a:r>
            <a:endParaRPr lang="en-US" dirty="0"/>
          </a:p>
          <a:p>
            <a:r>
              <a:rPr lang="en-US" dirty="0" smtClean="0"/>
              <a:t>Reports can </a:t>
            </a:r>
            <a:r>
              <a:rPr lang="en-US" dirty="0"/>
              <a:t>be found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tourism.gov.in/TourismDivision/AboutDivision.aspx?Name=Market%20Research%20and%20Statistics</a:t>
            </a:r>
            <a:endParaRPr lang="en-US" dirty="0" smtClean="0"/>
          </a:p>
          <a:p>
            <a:r>
              <a:rPr lang="en-US" dirty="0"/>
              <a:t>CSV file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drive.google.com/file/d/0Bxm3hHSmNFk1VS1DRkVwMFJMTFE/edit?usp=sharing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91" y="1591877"/>
            <a:ext cx="36099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06" y="635616"/>
            <a:ext cx="8443391" cy="51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Holt-Winters Exponential Smoothening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7269"/>
            <a:ext cx="6269876" cy="5320371"/>
          </a:xfrm>
        </p:spPr>
        <p:txBody>
          <a:bodyPr>
            <a:normAutofit/>
          </a:bodyPr>
          <a:lstStyle/>
          <a:p>
            <a:r>
              <a:rPr lang="en-IN" dirty="0"/>
              <a:t>E</a:t>
            </a:r>
            <a:r>
              <a:rPr lang="en-IN" dirty="0" smtClean="0"/>
              <a:t>xponential </a:t>
            </a:r>
            <a:r>
              <a:rPr lang="en-IN" dirty="0"/>
              <a:t>smoothing </a:t>
            </a:r>
            <a:r>
              <a:rPr lang="en-IN" dirty="0" smtClean="0"/>
              <a:t>methods give forecasts that </a:t>
            </a:r>
            <a:r>
              <a:rPr lang="en-IN" dirty="0"/>
              <a:t>are weighted averages of past observations, with the weights decaying exponentially as the observations get </a:t>
            </a:r>
            <a:r>
              <a:rPr lang="en-IN" dirty="0" smtClean="0"/>
              <a:t>older</a:t>
            </a:r>
          </a:p>
          <a:p>
            <a:r>
              <a:rPr lang="en-NZ" dirty="0" smtClean="0"/>
              <a:t>The </a:t>
            </a:r>
            <a:r>
              <a:rPr lang="en-NZ" dirty="0"/>
              <a:t>Holt-Winters model uses a modified form of exponential smoothing. It applies three exponential smoothing formulae to the </a:t>
            </a:r>
            <a:r>
              <a:rPr lang="en-NZ" dirty="0" smtClean="0"/>
              <a:t>series</a:t>
            </a:r>
            <a:r>
              <a:rPr lang="en-NZ" dirty="0"/>
              <a:t> </a:t>
            </a:r>
            <a:r>
              <a:rPr lang="en-NZ" dirty="0" smtClean="0"/>
              <a:t>:</a:t>
            </a:r>
            <a:endParaRPr lang="en-N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Firstly</a:t>
            </a:r>
            <a:r>
              <a:rPr lang="en-NZ" dirty="0"/>
              <a:t>, the level (or mean) is smoothed to give a local average value for the </a:t>
            </a:r>
            <a:r>
              <a:rPr lang="en-NZ" dirty="0" smtClean="0"/>
              <a:t>series</a:t>
            </a: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Secondly </a:t>
            </a:r>
            <a:r>
              <a:rPr lang="en-NZ" dirty="0"/>
              <a:t>the trend is smoothed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Lastly each seasonal sub-series is smoothed separately to give a seasonal estimate for each of the seasons</a:t>
            </a:r>
            <a:endParaRPr lang="en-IN" dirty="0"/>
          </a:p>
          <a:p>
            <a:r>
              <a:rPr lang="en-NZ" dirty="0" smtClean="0"/>
              <a:t>If the time series shows a constant seasonal component, the Holt-Winters Additive model is used. However, if the seasonal component shows variability, we use the Holt-Winters Multiplicative model</a:t>
            </a: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361"/>
          <a:stretch/>
        </p:blipFill>
        <p:spPr>
          <a:xfrm>
            <a:off x="6894242" y="1792593"/>
            <a:ext cx="2640051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112" y="3858377"/>
            <a:ext cx="1837164" cy="1426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7695" y="5434340"/>
            <a:ext cx="2187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Holt-Winters Multiplicative Model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42111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7269"/>
            <a:ext cx="8031768" cy="5320371"/>
          </a:xfrm>
        </p:spPr>
        <p:txBody>
          <a:bodyPr>
            <a:normAutofit/>
          </a:bodyPr>
          <a:lstStyle/>
          <a:p>
            <a:r>
              <a:rPr lang="en-US" dirty="0" smtClean="0"/>
              <a:t>Load the data into the R Environment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ts</a:t>
            </a:r>
            <a:r>
              <a:rPr lang="en-US" dirty="0" smtClean="0"/>
              <a:t>” function to create time-series objects: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fta_ts</a:t>
            </a:r>
            <a:r>
              <a:rPr lang="en-US" dirty="0" smtClean="0"/>
              <a:t>” with entire 150 monthly foreign tourist arrival figures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 smtClean="0"/>
              <a:t>fta_ts_train</a:t>
            </a:r>
            <a:r>
              <a:rPr lang="en-US" dirty="0" smtClean="0"/>
              <a:t>” </a:t>
            </a:r>
            <a:r>
              <a:rPr lang="en-US" dirty="0"/>
              <a:t>with </a:t>
            </a:r>
            <a:r>
              <a:rPr lang="en-US" dirty="0" smtClean="0"/>
              <a:t>first 120 figures i.e. January 2001 to December 2010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 smtClean="0"/>
              <a:t>fta_ts_test</a:t>
            </a:r>
            <a:r>
              <a:rPr lang="en-US" dirty="0" smtClean="0"/>
              <a:t>” with last 30 figures </a:t>
            </a:r>
            <a:r>
              <a:rPr lang="en-US" dirty="0"/>
              <a:t>i.e. January </a:t>
            </a:r>
            <a:r>
              <a:rPr lang="en-US" dirty="0" smtClean="0"/>
              <a:t>2011 </a:t>
            </a:r>
            <a:r>
              <a:rPr lang="en-US" dirty="0"/>
              <a:t>to </a:t>
            </a:r>
            <a:r>
              <a:rPr lang="en-US" dirty="0" smtClean="0"/>
              <a:t>June 2013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HoltWinters</a:t>
            </a:r>
            <a:r>
              <a:rPr lang="en-US" dirty="0" smtClean="0"/>
              <a:t>” function with “</a:t>
            </a:r>
            <a:r>
              <a:rPr lang="en-US" dirty="0" err="1" smtClean="0"/>
              <a:t>fta_ts_train</a:t>
            </a:r>
            <a:r>
              <a:rPr lang="en-US" dirty="0" smtClean="0"/>
              <a:t>” as the input data and seasonal = “</a:t>
            </a:r>
            <a:r>
              <a:rPr lang="en-US" dirty="0" err="1" smtClean="0"/>
              <a:t>mult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Use “forecast” function to forecast the next 30 months </a:t>
            </a:r>
            <a:r>
              <a:rPr lang="en-US" dirty="0"/>
              <a:t>foreign tourist arrival </a:t>
            </a:r>
            <a:r>
              <a:rPr lang="en-US" dirty="0" smtClean="0"/>
              <a:t>figures i.e. </a:t>
            </a:r>
            <a:r>
              <a:rPr lang="en-US" dirty="0"/>
              <a:t>January 2011 to June 2013</a:t>
            </a:r>
          </a:p>
          <a:p>
            <a:r>
              <a:rPr lang="en-US" dirty="0" smtClean="0"/>
              <a:t>Calculate the accuracy of the forecasted values and actual recorded values (</a:t>
            </a:r>
            <a:r>
              <a:rPr lang="en-US" dirty="0" err="1"/>
              <a:t>fta_ts_test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 the actual and forecasted values</a:t>
            </a:r>
            <a:endParaRPr lang="en-US" dirty="0"/>
          </a:p>
          <a:p>
            <a:endParaRPr lang="en-US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0299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67" r="1555" b="9822"/>
          <a:stretch/>
        </p:blipFill>
        <p:spPr>
          <a:xfrm>
            <a:off x="847653" y="396240"/>
            <a:ext cx="7682889" cy="409291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3" y="5474825"/>
            <a:ext cx="8837057" cy="128281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green line represents the actual data.</a:t>
            </a:r>
            <a:r>
              <a:rPr lang="en-US" dirty="0" smtClean="0"/>
              <a:t>The blue line represents predicted values for the last 30 months (i.e. from January 2011 to June 2013)</a:t>
            </a:r>
          </a:p>
          <a:p>
            <a:r>
              <a:rPr lang="en-US" dirty="0" smtClean="0"/>
              <a:t>The darker inner shaded area represents 80% confidence level. The outer lighter shaded area represents 95% confidence level</a:t>
            </a:r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19436" y="176849"/>
            <a:ext cx="313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Holt-Winters Forecast Result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70" y="4722589"/>
            <a:ext cx="6582846" cy="5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“India Tourism Statistics”, Ministry of Tourism, Government </a:t>
            </a:r>
            <a:r>
              <a:rPr lang="en-US" dirty="0"/>
              <a:t>of India.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tourism.gov.in/TourismDivision/AboutDivision.aspx?Name=Market%20Research%20and%20Statistics</a:t>
            </a:r>
            <a:endParaRPr lang="en-IN" dirty="0" smtClean="0"/>
          </a:p>
          <a:p>
            <a:r>
              <a:rPr lang="en-IN" dirty="0" smtClean="0"/>
              <a:t>“</a:t>
            </a:r>
            <a:r>
              <a:rPr lang="en-IN" dirty="0"/>
              <a:t>R: A language and environment for statistical computing”, R Development Core Team (2014), R Foundation for Statistical Computing, Vienna, Austria. </a:t>
            </a: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www.R-project.org</a:t>
            </a:r>
            <a:endParaRPr lang="en-IN" dirty="0" smtClean="0"/>
          </a:p>
          <a:p>
            <a:r>
              <a:rPr lang="en-IN" dirty="0" smtClean="0"/>
              <a:t>“Forecasting</a:t>
            </a:r>
            <a:r>
              <a:rPr lang="en-IN" dirty="0"/>
              <a:t>: Principles and </a:t>
            </a:r>
            <a:r>
              <a:rPr lang="en-IN" dirty="0" smtClean="0"/>
              <a:t>Practice”, </a:t>
            </a:r>
            <a:r>
              <a:rPr lang="en-IN" dirty="0"/>
              <a:t>Hyndman </a:t>
            </a:r>
            <a:r>
              <a:rPr lang="en-IN" dirty="0" smtClean="0"/>
              <a:t>&amp; </a:t>
            </a:r>
            <a:r>
              <a:rPr lang="en-IN" dirty="0" err="1" smtClean="0"/>
              <a:t>Athanasopoulos</a:t>
            </a:r>
            <a:r>
              <a:rPr lang="en-IN" dirty="0" smtClean="0"/>
              <a:t>, </a:t>
            </a:r>
            <a:r>
              <a:rPr lang="en-IN" dirty="0" err="1" smtClean="0"/>
              <a:t>OTexts</a:t>
            </a:r>
            <a:r>
              <a:rPr lang="en-IN" dirty="0" smtClean="0"/>
              <a:t> Publishing.  </a:t>
            </a:r>
            <a:r>
              <a:rPr lang="en-IN" dirty="0" smtClean="0">
                <a:hlinkClick r:id="rId4"/>
              </a:rPr>
              <a:t>http</a:t>
            </a:r>
            <a:r>
              <a:rPr lang="en-IN" dirty="0">
                <a:hlinkClick r:id="rId4"/>
              </a:rPr>
              <a:t>://robjhyndman.com/fpp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IN" dirty="0"/>
              <a:t>“Machine Learning with R”, Brett Lantz, </a:t>
            </a:r>
            <a:r>
              <a:rPr lang="en-IN" dirty="0" err="1"/>
              <a:t>Packt</a:t>
            </a:r>
            <a:r>
              <a:rPr lang="en-IN" dirty="0"/>
              <a:t> Publishing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525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oony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0A374"/>
      </a:accent1>
      <a:accent2>
        <a:srgbClr val="EA7666"/>
      </a:accent2>
      <a:accent3>
        <a:srgbClr val="62170C"/>
      </a:accent3>
      <a:accent4>
        <a:srgbClr val="73320B"/>
      </a:accent4>
      <a:accent5>
        <a:srgbClr val="932313"/>
      </a:accent5>
      <a:accent6>
        <a:srgbClr val="AD4C11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451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Holt-Winters forecast of Foreign Tourist Arrivals</vt:lpstr>
      <vt:lpstr>Overview</vt:lpstr>
      <vt:lpstr>Data</vt:lpstr>
      <vt:lpstr>PowerPoint Presentation</vt:lpstr>
      <vt:lpstr>Holt-Winters Exponential Smoothening</vt:lpstr>
      <vt:lpstr>Program Flow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23</cp:revision>
  <dcterms:created xsi:type="dcterms:W3CDTF">2014-05-10T19:41:43Z</dcterms:created>
  <dcterms:modified xsi:type="dcterms:W3CDTF">2014-05-11T23:30:12Z</dcterms:modified>
</cp:coreProperties>
</file>