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21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2.png" ContentType="image/png"/>
  <Override PartName="/ppt/media/image19.jpeg" ContentType="image/jpeg"/>
  <Override PartName="/ppt/media/image20.png" ContentType="image/png"/>
  <Override PartName="/ppt/media/image23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01F747A-89DF-4B42-80C4-8EA6894777C7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8C52692-FC1A-4481-BDFD-5E37CC9423E8}" type="slidenum">
              <a:rPr b="0" lang="en-IN" sz="1200" spc="-1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B227C802-7733-4E11-B5D3-D5821DD365C0}" type="slidenum">
              <a:rPr b="0" lang="en-IN" sz="1200" spc="-1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5A4CAF4-B67C-47D4-BC9F-71F4F3744CAF}" type="slidenum">
              <a:rPr b="0" lang="en-IN" sz="1200" spc="-1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4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www.entityframeworktutorial.net/code-first/what-is-code-first.aspx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ntityframeworktutorial.net/entityframework6/introduction.aspx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-1338840" y="0"/>
            <a:ext cx="8813520" cy="21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latin typeface="Calibri"/>
                <a:ea typeface="SimSun"/>
              </a:rPr>
              <a:t>     </a:t>
            </a:r>
            <a:r>
              <a:rPr b="0" lang="en-IN" sz="3200" spc="-1" strike="noStrike">
                <a:solidFill>
                  <a:srgbClr val="ffffff"/>
                </a:solidFill>
                <a:latin typeface="Calibri"/>
                <a:ea typeface="SimSun"/>
              </a:rPr>
              <a:t>ASP .Net core- Entity Framework with 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Calibri"/>
                <a:ea typeface="SimSun"/>
              </a:rPr>
              <a:t>PostgreSQL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76320" y="941040"/>
            <a:ext cx="8991000" cy="583488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28960" y="235440"/>
            <a:ext cx="85003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SimSun"/>
              </a:rPr>
              <a:t>Install EF Core (PostgreSQL) using Package Manager Console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84" name="Picture 5" descr=""/>
          <p:cNvPicPr/>
          <p:nvPr/>
        </p:nvPicPr>
        <p:blipFill>
          <a:blip r:embed="rId1"/>
          <a:stretch/>
        </p:blipFill>
        <p:spPr>
          <a:xfrm>
            <a:off x="42120" y="1366200"/>
            <a:ext cx="5423040" cy="3580560"/>
          </a:xfrm>
          <a:prstGeom prst="rect">
            <a:avLst/>
          </a:prstGeom>
          <a:ln>
            <a:noFill/>
          </a:ln>
        </p:spPr>
      </p:pic>
      <p:pic>
        <p:nvPicPr>
          <p:cNvPr id="185" name="Picture 7" descr=""/>
          <p:cNvPicPr/>
          <p:nvPr/>
        </p:nvPicPr>
        <p:blipFill>
          <a:blip r:embed="rId2"/>
          <a:stretch/>
        </p:blipFill>
        <p:spPr>
          <a:xfrm>
            <a:off x="2935080" y="4280760"/>
            <a:ext cx="6179760" cy="199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28960" y="235440"/>
            <a:ext cx="85003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SimSun"/>
              </a:rPr>
              <a:t>Install EF Core (PostgreSQL) using Nuget Packages for Solution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87" name="Picture 5" descr=""/>
          <p:cNvPicPr/>
          <p:nvPr/>
        </p:nvPicPr>
        <p:blipFill>
          <a:blip r:embed="rId1"/>
          <a:stretch/>
        </p:blipFill>
        <p:spPr>
          <a:xfrm>
            <a:off x="0" y="3426480"/>
            <a:ext cx="7270920" cy="3389760"/>
          </a:xfrm>
          <a:prstGeom prst="rect">
            <a:avLst/>
          </a:prstGeom>
          <a:ln>
            <a:noFill/>
          </a:ln>
        </p:spPr>
      </p:pic>
      <p:pic>
        <p:nvPicPr>
          <p:cNvPr id="188" name="Picture 6" descr=""/>
          <p:cNvPicPr/>
          <p:nvPr/>
        </p:nvPicPr>
        <p:blipFill>
          <a:blip r:embed="rId2"/>
          <a:stretch/>
        </p:blipFill>
        <p:spPr>
          <a:xfrm>
            <a:off x="4085640" y="821880"/>
            <a:ext cx="5000040" cy="31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83320" y="409680"/>
            <a:ext cx="85003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SimSun"/>
              </a:rPr>
              <a:t>Structure Of Scaffold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44800" y="1412280"/>
            <a:ext cx="8816760" cy="53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c436b"/>
                </a:solidFill>
                <a:latin typeface="Arial"/>
                <a:ea typeface="Verdana"/>
              </a:rPr>
              <a:t>Scaffold-DbContext [-Connection] [-Provider] [-OutputDir] [-Context] [-Schemas]   [-Tables] [-DataAnnotations] [-Force] [-Project] [-StartupProject] [CommonParameters]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1" marL="102888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c436b"/>
                </a:solidFill>
                <a:latin typeface="Arial"/>
                <a:ea typeface="Verdana"/>
              </a:rPr>
              <a:t>Connection – used to provide connection string </a:t>
            </a:r>
            <a:endParaRPr b="0" lang="en-IN" sz="1600" spc="-1" strike="noStrike">
              <a:latin typeface="Arial"/>
            </a:endParaRPr>
          </a:p>
          <a:p>
            <a:pPr marL="743040"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lvl="1" marL="102888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c436b"/>
                </a:solidFill>
                <a:latin typeface="Arial"/>
                <a:ea typeface="Verdana"/>
              </a:rPr>
              <a:t>Provider – used to provide the Provider info </a:t>
            </a:r>
            <a:endParaRPr b="0" lang="en-IN" sz="1600" spc="-1" strike="noStrike">
              <a:latin typeface="Arial"/>
            </a:endParaRPr>
          </a:p>
          <a:p>
            <a:pPr marL="743040"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lvl="1" marL="102888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c436b"/>
                </a:solidFill>
                <a:latin typeface="Arial"/>
                <a:ea typeface="Verdana"/>
              </a:rPr>
              <a:t>OutputDir – Generate model in specific folder </a:t>
            </a:r>
            <a:endParaRPr b="0" lang="en-IN" sz="1600" spc="-1" strike="noStrike">
              <a:latin typeface="Arial"/>
            </a:endParaRPr>
          </a:p>
          <a:p>
            <a:pPr marL="743040"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lvl="1" marL="102888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c436b"/>
                </a:solidFill>
                <a:latin typeface="Arial"/>
                <a:ea typeface="Verdana"/>
              </a:rPr>
              <a:t>Context - provide name of our database context </a:t>
            </a:r>
            <a:endParaRPr b="0" lang="en-IN" sz="1600" spc="-1" strike="noStrike">
              <a:latin typeface="Arial"/>
            </a:endParaRPr>
          </a:p>
          <a:p>
            <a:pPr marL="743040"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lvl="1" marL="102888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c436b"/>
                </a:solidFill>
                <a:latin typeface="Arial"/>
                <a:ea typeface="Verdana"/>
              </a:rPr>
              <a:t>contextDir - Generate dbcontext in specific folder </a:t>
            </a:r>
            <a:endParaRPr b="0" lang="en-IN" sz="1600" spc="-1" strike="noStrike">
              <a:latin typeface="Arial"/>
            </a:endParaRPr>
          </a:p>
          <a:p>
            <a:pPr marL="743040"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lvl="1" marL="102888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c436b"/>
                </a:solidFill>
                <a:latin typeface="Arial"/>
                <a:ea typeface="Verdana"/>
              </a:rPr>
              <a:t>tables – generate models for specific tables </a:t>
            </a:r>
            <a:endParaRPr b="0" lang="en-IN" sz="1600" spc="-1" strike="noStrike">
              <a:latin typeface="Arial"/>
            </a:endParaRPr>
          </a:p>
          <a:p>
            <a:pPr marL="743040"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lvl="1" marL="102888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c436b"/>
                </a:solidFill>
                <a:latin typeface="Arial"/>
                <a:ea typeface="Verdana"/>
              </a:rPr>
              <a:t>DataAnnotations – Generate models with data annotations </a:t>
            </a:r>
            <a:endParaRPr b="0" lang="en-IN" sz="1600" spc="-1" strike="noStrike">
              <a:latin typeface="Arial"/>
            </a:endParaRPr>
          </a:p>
          <a:p>
            <a:pPr marL="743040"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lvl="1" marL="102888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c436b"/>
                </a:solidFill>
                <a:latin typeface="Arial"/>
                <a:ea typeface="Verdana"/>
              </a:rPr>
              <a:t>Force – forcedly updating the existing files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13640" y="46080"/>
            <a:ext cx="822888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Example for Scaffold Command 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1012320"/>
            <a:ext cx="8228880" cy="53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Adding Connection String in Command</a:t>
            </a:r>
            <a:endParaRPr b="0" lang="en-IN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Scaffold-DbContext "User ID = postgres;Password=Tatva@123;Server=localhost;Port=5432;Database=EmployeeManagement;Integrated Security=true;Pooling=true;" Npgsql.EntityFrameworkCore.PostgreSQL -OutputDir "Models" –context "ApplicationDbContext" –contextDir "Data" -f;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ourier New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Adding Connection String in Appsetting and using in command</a:t>
            </a:r>
            <a:endParaRPr b="0" lang="en-IN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,monospace"/>
              <a:buChar char="o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Scaffold-DbContext –connection name=DefaultConnection Npgsql.EntityFrameworkCore.PostgreSQL -OutputDir Models –context ApplicationDBContext –contextDir Data -f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02840" y="10044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SimSun"/>
              </a:rPr>
              <a:t>CRUD Operations With EF Core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64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Create Operation: 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609480" y="2187000"/>
            <a:ext cx="8076600" cy="287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7000" y="481320"/>
            <a:ext cx="822888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CRUD Operations With EF Core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02840" y="102312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Read Operation: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98" name="Picture 10" descr=""/>
          <p:cNvPicPr/>
          <p:nvPr/>
        </p:nvPicPr>
        <p:blipFill>
          <a:blip r:embed="rId1"/>
          <a:stretch/>
        </p:blipFill>
        <p:spPr>
          <a:xfrm>
            <a:off x="448920" y="1362600"/>
            <a:ext cx="7417800" cy="543816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07000" y="481320"/>
            <a:ext cx="822888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CRUD Operations With EF Core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02840" y="102312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Update Operation: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1" name="Picture 7" descr=""/>
          <p:cNvPicPr/>
          <p:nvPr/>
        </p:nvPicPr>
        <p:blipFill>
          <a:blip r:embed="rId1"/>
          <a:stretch/>
        </p:blipFill>
        <p:spPr>
          <a:xfrm>
            <a:off x="207000" y="1434960"/>
            <a:ext cx="8827560" cy="530460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07000" y="481320"/>
            <a:ext cx="822888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CRUD Operations With EF Core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02840" y="102312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Delete Operation: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4" name="Picture 8" descr=""/>
          <p:cNvPicPr/>
          <p:nvPr/>
        </p:nvPicPr>
        <p:blipFill>
          <a:blip r:embed="rId1"/>
          <a:stretch/>
        </p:blipFill>
        <p:spPr>
          <a:xfrm>
            <a:off x="1096200" y="1707840"/>
            <a:ext cx="6254640" cy="362700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828800" y="2819520"/>
            <a:ext cx="525708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2700360" y="3060720"/>
            <a:ext cx="4137840" cy="2150280"/>
          </a:xfrm>
          <a:custGeom>
            <a:avLst/>
            <a:gdLst/>
            <a:ahLst/>
            <a:rect l="0" t="0" r="r" b="b"/>
            <a:pathLst>
              <a:path w="11496" h="7943">
                <a:moveTo>
                  <a:pt x="0" y="1371"/>
                </a:moveTo>
                <a:cubicBezTo>
                  <a:pt x="3831" y="0"/>
                  <a:pt x="7663" y="2742"/>
                  <a:pt x="11495" y="1371"/>
                </a:cubicBezTo>
                <a:moveTo>
                  <a:pt x="0" y="6570"/>
                </a:moveTo>
                <a:cubicBezTo>
                  <a:pt x="3831" y="5199"/>
                  <a:pt x="7663" y="7942"/>
                  <a:pt x="11495" y="6570"/>
                </a:cubicBez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>
            <a:prstTxWarp prst="textWave1"/>
          </a:bodyPr>
          <a:p>
            <a:pPr algn="ctr">
              <a:lnSpc>
                <a:spcPct val="100000"/>
              </a:lnSpc>
            </a:pPr>
            <a:r>
              <a:rPr b="0" lang="en-IN" sz="1200" spc="-72" strike="noStrike">
                <a:solidFill>
                  <a:srgbClr val="1e4649"/>
                </a:solidFill>
                <a:latin typeface="Times New Roman"/>
                <a:ea typeface="SimSun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4479840" y="2967120"/>
            <a:ext cx="18360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0" y="0"/>
            <a:ext cx="91072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latin typeface="Calibri"/>
                <a:ea typeface="SimSun"/>
              </a:rPr>
              <a:t>Thank You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372960" y="1652760"/>
            <a:ext cx="838116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601"/>
              </a:spcBef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76320" y="2414520"/>
            <a:ext cx="8991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9c9c9c"/>
                </a:solidFill>
                <a:latin typeface="Calibri"/>
                <a:ea typeface="SimSun"/>
              </a:rPr>
              <a:t>THANK YOU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76320" y="3866760"/>
            <a:ext cx="8991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9c9c9c"/>
                </a:solidFill>
                <a:latin typeface="Calibri"/>
                <a:ea typeface="SimSun"/>
              </a:rPr>
              <a:t>ANY QUESTIONS ?</a:t>
            </a:r>
            <a:endParaRPr b="0" lang="en-IN" sz="36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83320" y="409680"/>
            <a:ext cx="85003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SimSun"/>
              </a:rPr>
              <a:t>Entity Framework Introduction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90440" y="1564920"/>
            <a:ext cx="8816760" cy="31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800" spc="-1" strike="noStrike">
                <a:solidFill>
                  <a:srgbClr val="0c436b"/>
                </a:solidFill>
                <a:latin typeface="Segoe UI"/>
                <a:ea typeface="SimSun"/>
              </a:rPr>
              <a:t>Entity Framework (EF) is an object-relational mapper that enables .NET developers to work with relational data using domain-specific objects. It eliminates the need for most of the data-access code that developers usually need to write.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800" spc="-1" strike="noStrike">
                <a:solidFill>
                  <a:srgbClr val="0c436b"/>
                </a:solidFill>
                <a:latin typeface="Arial"/>
                <a:ea typeface="SimSun"/>
              </a:rPr>
              <a:t>The relational database schema is mapped to an object model</a:t>
            </a:r>
            <a:endParaRPr b="0" lang="en-IN" sz="1800" spc="-1" strike="noStrike">
              <a:latin typeface="Arial"/>
            </a:endParaRPr>
          </a:p>
          <a:p>
            <a:pPr lvl="1" marL="102888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c436b"/>
                </a:solidFill>
                <a:latin typeface="Arial"/>
                <a:ea typeface="SimSun"/>
              </a:rPr>
              <a:t>Visual Studio provides built-in tools for generating Entity Framework data models</a:t>
            </a:r>
            <a:endParaRPr b="0" lang="en-IN" sz="1800" spc="-1" strike="noStrike">
              <a:latin typeface="Arial"/>
            </a:endParaRPr>
          </a:p>
          <a:p>
            <a:pPr lvl="2" marL="1428840" indent="-2278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c436b"/>
                </a:solidFill>
                <a:latin typeface="Arial"/>
                <a:ea typeface="SimSun"/>
              </a:rPr>
              <a:t>Data mappings consist of C# classes, XML and attributes</a:t>
            </a:r>
            <a:endParaRPr b="0" lang="en-IN" sz="1800" spc="-1" strike="noStrike">
              <a:latin typeface="Arial"/>
            </a:endParaRPr>
          </a:p>
          <a:p>
            <a:pPr marL="1200240"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1" marL="102888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c436b"/>
                </a:solidFill>
                <a:latin typeface="Arial"/>
                <a:ea typeface="SimSun"/>
              </a:rPr>
              <a:t>EF provides a powerful data manipulation API</a:t>
            </a:r>
            <a:endParaRPr b="0" lang="en-IN" sz="1800" spc="-1" strike="noStrike">
              <a:latin typeface="Arial"/>
            </a:endParaRPr>
          </a:p>
          <a:p>
            <a:pPr lvl="2" marL="1428840" indent="-2278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c436b"/>
                </a:solidFill>
                <a:latin typeface="Arial"/>
                <a:ea typeface="SimSun"/>
              </a:rPr>
              <a:t>CRUD operations and complex querying with LINQ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72520" y="169920"/>
            <a:ext cx="850032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SimSun"/>
              </a:rPr>
              <a:t>Development Approaches with Entity Framework Core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90440" y="1564920"/>
            <a:ext cx="8816760" cy="20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c436b"/>
                </a:solidFill>
                <a:latin typeface="Segoe UI"/>
                <a:ea typeface="Verdana"/>
              </a:rPr>
              <a:t>There are two different approaches you can use while developing your application using Entity Framework: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c436b"/>
                </a:solidFill>
                <a:latin typeface="Segoe UI"/>
                <a:ea typeface="Verdana"/>
              </a:rPr>
              <a:t>1. Code-First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c436b"/>
                </a:solidFill>
                <a:latin typeface="Segoe UI"/>
                <a:ea typeface="Verdana"/>
              </a:rPr>
              <a:t>2. Database-First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83320" y="409680"/>
            <a:ext cx="85003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SimSun"/>
              </a:rPr>
              <a:t>Code-First Approach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90440" y="1564920"/>
            <a:ext cx="8816760" cy="22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800" spc="-1" strike="noStrike">
                <a:solidFill>
                  <a:srgbClr val="0c436b"/>
                </a:solidFill>
                <a:latin typeface="Segoe UI"/>
                <a:ea typeface="Verdana"/>
              </a:rPr>
              <a:t>Use this approach when you do not have an existing database for your application. In the code-first approach, you start writing your entities (domain classes) and context class first and then create the database from these classes using migration commands.</a:t>
            </a:r>
            <a:endParaRPr b="0" lang="en-IN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800" spc="-1" strike="noStrike">
                <a:solidFill>
                  <a:srgbClr val="0c436b"/>
                </a:solidFill>
                <a:latin typeface="Segoe UI"/>
                <a:ea typeface="Verdana"/>
              </a:rPr>
              <a:t>Developers who follow the Domain-Driven Design (DDD) principles, prefer to begin with coding their domain classes first and then generate the database required to persist their data.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69" name="Picture 5" descr=""/>
          <p:cNvPicPr/>
          <p:nvPr/>
        </p:nvPicPr>
        <p:blipFill>
          <a:blip r:embed="rId1"/>
          <a:stretch/>
        </p:blipFill>
        <p:spPr>
          <a:xfrm>
            <a:off x="1386000" y="3701160"/>
            <a:ext cx="6415200" cy="178452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5181480" y="5894640"/>
            <a:ext cx="3920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c436b"/>
                </a:solidFill>
                <a:latin typeface="Arial"/>
                <a:ea typeface="SimSun"/>
              </a:rPr>
              <a:t>Learn more about this click here: </a:t>
            </a:r>
            <a:r>
              <a:rPr b="1" lang="en-IN" sz="1200" spc="-1" strike="noStrike" u="sng">
                <a:solidFill>
                  <a:srgbClr val="ccccff"/>
                </a:solidFill>
                <a:uFillTx/>
                <a:latin typeface="Arial"/>
                <a:ea typeface="SimSun"/>
                <a:hlinkClick r:id="rId2"/>
              </a:rPr>
              <a:t>code-first approch</a:t>
            </a:r>
            <a:br/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83320" y="409680"/>
            <a:ext cx="85003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SimSun"/>
              </a:rPr>
              <a:t>Database-First Approach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90440" y="1564920"/>
            <a:ext cx="8816760" cy="11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c436b"/>
                </a:solidFill>
                <a:latin typeface="Segoe UI"/>
                <a:ea typeface="Verdana"/>
              </a:rPr>
              <a:t>In the database-first development approach, you generate the context and entities for the existing database using Scaffold.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735440" y="5894640"/>
            <a:ext cx="43671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c436b"/>
                </a:solidFill>
                <a:latin typeface="Arial"/>
                <a:ea typeface="SimSun"/>
              </a:rPr>
              <a:t>Learn more about this click here: </a:t>
            </a:r>
            <a:r>
              <a:rPr b="1" lang="en-IN" sz="1200" spc="-1" strike="noStrike" u="sng">
                <a:solidFill>
                  <a:srgbClr val="ccccff"/>
                </a:solidFill>
                <a:uFillTx/>
                <a:latin typeface="Arial"/>
                <a:ea typeface="SimSun"/>
                <a:hlinkClick r:id="rId1"/>
              </a:rPr>
              <a:t>database-first approch</a:t>
            </a:r>
            <a:br/>
            <a:endParaRPr b="0" lang="en-IN" sz="1200" spc="-1" strike="noStrike">
              <a:latin typeface="Arial"/>
            </a:endParaRPr>
          </a:p>
        </p:txBody>
      </p:sp>
      <p:pic>
        <p:nvPicPr>
          <p:cNvPr id="174" name="Picture 11" descr=""/>
          <p:cNvPicPr/>
          <p:nvPr/>
        </p:nvPicPr>
        <p:blipFill>
          <a:blip r:embed="rId2"/>
          <a:stretch/>
        </p:blipFill>
        <p:spPr>
          <a:xfrm>
            <a:off x="1328760" y="2643120"/>
            <a:ext cx="6485760" cy="157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83320" y="409680"/>
            <a:ext cx="85003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SimSun"/>
              </a:rPr>
              <a:t>Packages Required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90440" y="1564920"/>
            <a:ext cx="8816760" cy="20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c436b"/>
                </a:solidFill>
                <a:latin typeface="Arial"/>
                <a:ea typeface="Verdana"/>
              </a:rPr>
              <a:t>Npgsql.EntityFrameworkCore.PostgreSQL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c436b"/>
                </a:solidFill>
                <a:latin typeface="Arial"/>
                <a:ea typeface="Verdana"/>
              </a:rPr>
              <a:t>Microsoft.EntityFrameworkCore.Design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c436b"/>
                </a:solidFill>
                <a:latin typeface="Arial"/>
                <a:ea typeface="Verdana"/>
              </a:rPr>
              <a:t>Microsoft.EntityFrameworkCore.Tools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07000" y="355320"/>
            <a:ext cx="85003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SimSun"/>
              </a:rPr>
              <a:t>DbContext in EF Core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926640" y="1441800"/>
            <a:ext cx="7290000" cy="459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83320" y="409680"/>
            <a:ext cx="85003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SimSun"/>
              </a:rPr>
              <a:t>Setting Up the ASP.NET Core Project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80" name="Picture 1" descr=""/>
          <p:cNvPicPr/>
          <p:nvPr/>
        </p:nvPicPr>
        <p:blipFill>
          <a:blip r:embed="rId1"/>
          <a:stretch/>
        </p:blipFill>
        <p:spPr>
          <a:xfrm>
            <a:off x="119880" y="1361160"/>
            <a:ext cx="8903880" cy="475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" descr=""/>
          <p:cNvPicPr/>
          <p:nvPr/>
        </p:nvPicPr>
        <p:blipFill>
          <a:blip r:embed="rId1"/>
          <a:stretch/>
        </p:blipFill>
        <p:spPr>
          <a:xfrm>
            <a:off x="130680" y="938160"/>
            <a:ext cx="8947440" cy="586260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2005-05-22T08:55:10Z</dcterms:created>
  <dc:creator>Administrator</dc:creator>
  <dc:description/>
  <dc:language>en-IN</dc:language>
  <cp:lastModifiedBy/>
  <cp:lastPrinted>1601-01-01T00:00:00Z</cp:lastPrinted>
  <dcterms:modified xsi:type="dcterms:W3CDTF">2024-02-04T13:45:17Z</dcterms:modified>
  <cp:revision>11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2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19</vt:i4>
  </property>
</Properties>
</file>