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232C3-4A54-4308-B94D-04CBEC71AF65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7B039-A17E-4ADC-8FA0-448FDF1FB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604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7B039-A17E-4ADC-8FA0-448FDF1FBD2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299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7B039-A17E-4ADC-8FA0-448FDF1FBD2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063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7B039-A17E-4ADC-8FA0-448FDF1FBD2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24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8927-28BA-42DB-92AC-08ACD3ABE83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8B0A-9E88-4C90-836E-BA2ECA318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33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8927-28BA-42DB-92AC-08ACD3ABE83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8B0A-9E88-4C90-836E-BA2ECA318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70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8927-28BA-42DB-92AC-08ACD3ABE83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8B0A-9E88-4C90-836E-BA2ECA318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10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8927-28BA-42DB-92AC-08ACD3ABE83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8B0A-9E88-4C90-836E-BA2ECA318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90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8927-28BA-42DB-92AC-08ACD3ABE83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8B0A-9E88-4C90-836E-BA2ECA318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80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8927-28BA-42DB-92AC-08ACD3ABE83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8B0A-9E88-4C90-836E-BA2ECA318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31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8927-28BA-42DB-92AC-08ACD3ABE83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8B0A-9E88-4C90-836E-BA2ECA318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75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8927-28BA-42DB-92AC-08ACD3ABE83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8B0A-9E88-4C90-836E-BA2ECA318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88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8927-28BA-42DB-92AC-08ACD3ABE83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8B0A-9E88-4C90-836E-BA2ECA318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92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8927-28BA-42DB-92AC-08ACD3ABE83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8B0A-9E88-4C90-836E-BA2ECA318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37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8927-28BA-42DB-92AC-08ACD3ABE83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8B0A-9E88-4C90-836E-BA2ECA318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59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18927-28BA-42DB-92AC-08ACD3ABE83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A8B0A-9E88-4C90-836E-BA2ECA318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74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17430" y="1018281"/>
            <a:ext cx="3056708" cy="1548227"/>
          </a:xfrm>
        </p:spPr>
        <p:txBody>
          <a:bodyPr>
            <a:noAutofit/>
          </a:bodyPr>
          <a:lstStyle/>
          <a:p>
            <a:pPr algn="l"/>
            <a:r>
              <a:rPr lang="en-IN" sz="2000" i="1" dirty="0" smtClean="0"/>
              <a:t>1</a:t>
            </a:r>
            <a:r>
              <a:rPr lang="en-IN" sz="2000" dirty="0" smtClean="0"/>
              <a:t>. Predicting Stocks could include many variables and could get really complicated.</a:t>
            </a:r>
          </a:p>
          <a:p>
            <a:pPr algn="l"/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2" y="666382"/>
            <a:ext cx="8164284" cy="47418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2593" y="117711"/>
            <a:ext cx="99538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 smtClean="0"/>
              <a:t>World of Stock Market: </a:t>
            </a:r>
            <a:r>
              <a:rPr lang="en-IN" sz="2200" dirty="0"/>
              <a:t>MACD, RSI, Currency Value, Intercountry Trade Policy Changes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2" y="5408201"/>
            <a:ext cx="2233749" cy="13573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51410" y="5789448"/>
            <a:ext cx="7219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Blindfolded Monkey Beats Humans With Stock Picks – </a:t>
            </a:r>
          </a:p>
          <a:p>
            <a:r>
              <a:rPr lang="en-US" sz="2000" i="1" dirty="0" smtClean="0"/>
              <a:t>By Alfred </a:t>
            </a:r>
            <a:r>
              <a:rPr lang="en-US" sz="2000" i="1" dirty="0" err="1" smtClean="0"/>
              <a:t>Kueppers</a:t>
            </a:r>
            <a:r>
              <a:rPr lang="en-US" sz="2000" i="1" dirty="0" smtClean="0"/>
              <a:t>, The Wall Street Journal.</a:t>
            </a:r>
          </a:p>
          <a:p>
            <a:endParaRPr lang="en-I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817430" y="2409642"/>
            <a:ext cx="305670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i="1" dirty="0" smtClean="0"/>
              <a:t>2. </a:t>
            </a:r>
            <a:r>
              <a:rPr lang="en-US" sz="1900" dirty="0" smtClean="0"/>
              <a:t>As </a:t>
            </a:r>
            <a:r>
              <a:rPr lang="en-US" sz="1900" dirty="0"/>
              <a:t>much as 90% of people lose money in stock markets, including both new and seasoned investors</a:t>
            </a:r>
            <a:r>
              <a:rPr lang="en-US" sz="1900" dirty="0" smtClean="0"/>
              <a:t>.</a:t>
            </a:r>
            <a:br>
              <a:rPr lang="en-US" sz="1900" dirty="0" smtClean="0"/>
            </a:br>
            <a:r>
              <a:rPr lang="en-US" sz="1900" dirty="0" smtClean="0"/>
              <a:t>-</a:t>
            </a:r>
            <a:r>
              <a:rPr lang="en-US" sz="1900" i="1" dirty="0" smtClean="0"/>
              <a:t>researchandranking.com</a:t>
            </a:r>
            <a:endParaRPr lang="en-IN" sz="1900" i="1" dirty="0"/>
          </a:p>
        </p:txBody>
      </p:sp>
    </p:spTree>
    <p:extLst>
      <p:ext uri="{BB962C8B-B14F-4D97-AF65-F5344CB8AC3E}">
        <p14:creationId xmlns:p14="http://schemas.microsoft.com/office/powerpoint/2010/main" val="251507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697" y="561601"/>
            <a:ext cx="38012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2020: The COVID-19 Crash </a:t>
            </a:r>
          </a:p>
          <a:p>
            <a:r>
              <a:rPr lang="en-US" dirty="0"/>
              <a:t>Market loss: 34% </a:t>
            </a:r>
            <a:endParaRPr lang="en-IN" dirty="0" smtClean="0"/>
          </a:p>
          <a:p>
            <a:endParaRPr lang="en-US" b="1" dirty="0" smtClean="0"/>
          </a:p>
          <a:p>
            <a:r>
              <a:rPr lang="en-US" b="1" dirty="0" smtClean="0"/>
              <a:t>2008</a:t>
            </a:r>
            <a:r>
              <a:rPr lang="en-US" b="1" dirty="0"/>
              <a:t>: The Subprime Mortgage Crisis</a:t>
            </a:r>
          </a:p>
          <a:p>
            <a:r>
              <a:rPr lang="en-US" dirty="0"/>
              <a:t>S&amp;P 500 loss: 57</a:t>
            </a:r>
            <a:r>
              <a:rPr lang="en-US" dirty="0" smtClean="0"/>
              <a:t>%</a:t>
            </a:r>
            <a:endParaRPr lang="en-IN" dirty="0" smtClean="0"/>
          </a:p>
          <a:p>
            <a:endParaRPr lang="en-US" b="1" dirty="0" smtClean="0"/>
          </a:p>
          <a:p>
            <a:r>
              <a:rPr lang="en-US" b="1" dirty="0" smtClean="0"/>
              <a:t>2000</a:t>
            </a:r>
            <a:r>
              <a:rPr lang="en-US" b="1" dirty="0"/>
              <a:t>: The Dotcom Bubble</a:t>
            </a:r>
          </a:p>
          <a:p>
            <a:r>
              <a:rPr lang="en-US" dirty="0"/>
              <a:t>Nasdaq loss: 77% </a:t>
            </a:r>
            <a:endParaRPr lang="en-IN" dirty="0" smtClean="0"/>
          </a:p>
          <a:p>
            <a:endParaRPr lang="en-US" b="1" dirty="0" smtClean="0"/>
          </a:p>
          <a:p>
            <a:r>
              <a:rPr lang="en-US" b="1" dirty="0" smtClean="0"/>
              <a:t>1973</a:t>
            </a:r>
            <a:r>
              <a:rPr lang="en-US" b="1" dirty="0"/>
              <a:t>: The Oil Crisis and Economic Recession</a:t>
            </a:r>
          </a:p>
          <a:p>
            <a:r>
              <a:rPr lang="en-US" dirty="0"/>
              <a:t>Market loss: 48% </a:t>
            </a:r>
            <a:endParaRPr lang="en-IN" dirty="0" smtClean="0"/>
          </a:p>
          <a:p>
            <a:r>
              <a:rPr lang="en-IN" dirty="0" smtClean="0"/>
              <a:t> </a:t>
            </a:r>
          </a:p>
          <a:p>
            <a:r>
              <a:rPr lang="en-US" b="1" dirty="0"/>
              <a:t>1929: The Worst Crash in History</a:t>
            </a:r>
          </a:p>
          <a:p>
            <a:r>
              <a:rPr lang="en-US" dirty="0"/>
              <a:t>Dow loss: 89% 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348" y="666206"/>
            <a:ext cx="7248525" cy="42715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2697" y="5499462"/>
            <a:ext cx="11157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S&amp;P returns from 1929 &amp; Power of compounding:</a:t>
            </a:r>
            <a:r>
              <a:rPr lang="en-IN" dirty="0" smtClean="0"/>
              <a:t> </a:t>
            </a:r>
            <a:r>
              <a:rPr lang="en-US" dirty="0"/>
              <a:t>If you invested $100 in the S&amp;P 500 at the beginning of 1929, you would have about $472,968.28 at the end of 2022, assuming you reinvested all dividends.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257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131" y="248194"/>
            <a:ext cx="11665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 smtClean="0"/>
              <a:t>Question</a:t>
            </a:r>
            <a:r>
              <a:rPr lang="en-IN" sz="2200" dirty="0" smtClean="0"/>
              <a:t>: Why beat market? when you can win with it!</a:t>
            </a:r>
            <a:endParaRPr lang="en-IN" sz="2200" dirty="0"/>
          </a:p>
        </p:txBody>
      </p:sp>
      <p:sp>
        <p:nvSpPr>
          <p:cNvPr id="3" name="Content Placeholder 6"/>
          <p:cNvSpPr txBox="1">
            <a:spLocks/>
          </p:cNvSpPr>
          <p:nvPr/>
        </p:nvSpPr>
        <p:spPr>
          <a:xfrm>
            <a:off x="288471" y="2834641"/>
            <a:ext cx="10515600" cy="15806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smtClean="0"/>
              <a:t>ARIMA</a:t>
            </a:r>
          </a:p>
          <a:p>
            <a:r>
              <a:rPr lang="en-IN" sz="2000" smtClean="0"/>
              <a:t>Random Forest</a:t>
            </a:r>
          </a:p>
          <a:p>
            <a:r>
              <a:rPr lang="en-IN" sz="2000" smtClean="0"/>
              <a:t>LSTM</a:t>
            </a:r>
          </a:p>
          <a:p>
            <a:r>
              <a:rPr lang="en-IN" sz="2000" smtClean="0"/>
              <a:t>Linear Regression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88471" y="2027081"/>
            <a:ext cx="10622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Our Approach</a:t>
            </a:r>
            <a:r>
              <a:rPr lang="en-IN" sz="2000" dirty="0" smtClean="0"/>
              <a:t>: Trying to predict stock price on basis of 4 AI models which are as follows</a:t>
            </a:r>
          </a:p>
          <a:p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88471" y="4614596"/>
            <a:ext cx="1033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Taking into account the model with best accuracy, it would be tested across 40-50 stocks and their profits, losses would be generalised to get an average case of return.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88471" y="5494812"/>
            <a:ext cx="9862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Return could further be compared with a simple SIP investment strategy in S&amp;P500, to conclusively determine what is better.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35131" y="1081372"/>
            <a:ext cx="11090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Fact: </a:t>
            </a:r>
            <a:r>
              <a:rPr lang="en-US" dirty="0" smtClean="0"/>
              <a:t>According </a:t>
            </a:r>
            <a:r>
              <a:rPr lang="en-US" dirty="0"/>
              <a:t>to a 2020 report, over a 15-year period, nearly 90% of actively managed investment funds failed to beat the market</a:t>
            </a:r>
            <a:r>
              <a:rPr lang="en-US" dirty="0" smtClean="0"/>
              <a:t>.  -</a:t>
            </a:r>
            <a:r>
              <a:rPr lang="en-US" i="1" dirty="0" smtClean="0"/>
              <a:t>businessinsider.com</a:t>
            </a:r>
            <a:endParaRPr lang="en-US" i="1" dirty="0"/>
          </a:p>
          <a:p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28309" y="6488668"/>
            <a:ext cx="431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 smtClean="0"/>
              <a:t>--End of the slides--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8403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229</Words>
  <Application>Microsoft Office PowerPoint</Application>
  <PresentationFormat>Widescreen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</dc:creator>
  <cp:lastModifiedBy>Rahul</cp:lastModifiedBy>
  <cp:revision>7</cp:revision>
  <dcterms:created xsi:type="dcterms:W3CDTF">2022-09-30T13:26:40Z</dcterms:created>
  <dcterms:modified xsi:type="dcterms:W3CDTF">2022-09-30T14:24:54Z</dcterms:modified>
</cp:coreProperties>
</file>