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312" r:id="rId4"/>
    <p:sldId id="316" r:id="rId5"/>
    <p:sldId id="261" r:id="rId6"/>
    <p:sldId id="309" r:id="rId7"/>
    <p:sldId id="308" r:id="rId8"/>
    <p:sldId id="267" r:id="rId9"/>
    <p:sldId id="319" r:id="rId10"/>
    <p:sldId id="278" r:id="rId11"/>
    <p:sldId id="279" r:id="rId12"/>
    <p:sldId id="280" r:id="rId13"/>
    <p:sldId id="281" r:id="rId14"/>
    <p:sldId id="282" r:id="rId15"/>
    <p:sldId id="284" r:id="rId16"/>
    <p:sldId id="269" r:id="rId17"/>
    <p:sldId id="270" r:id="rId18"/>
    <p:sldId id="271" r:id="rId19"/>
    <p:sldId id="314" r:id="rId20"/>
    <p:sldId id="310" r:id="rId21"/>
    <p:sldId id="288" r:id="rId22"/>
    <p:sldId id="290" r:id="rId23"/>
    <p:sldId id="301" r:id="rId24"/>
    <p:sldId id="313" r:id="rId25"/>
    <p:sldId id="291" r:id="rId26"/>
    <p:sldId id="292" r:id="rId27"/>
    <p:sldId id="295" r:id="rId28"/>
    <p:sldId id="296" r:id="rId29"/>
    <p:sldId id="305" r:id="rId30"/>
    <p:sldId id="315" r:id="rId31"/>
    <p:sldId id="317" r:id="rId32"/>
    <p:sldId id="31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New%20Microsoft%20Office%20Excel%20Workshee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Documents\Accuraci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Sheet1!$G$2</c:f>
              <c:strCache>
                <c:ptCount val="1"/>
                <c:pt idx="0">
                  <c:v>Diabetes  </c:v>
                </c:pt>
              </c:strCache>
            </c:strRef>
          </c:tx>
          <c:invertIfNegative val="0"/>
          <c:cat>
            <c:strRef>
              <c:f>Sheet1!$F$3:$F$22</c:f>
              <c:strCache>
                <c:ptCount val="19"/>
                <c:pt idx="0">
                  <c:v>KNN  </c:v>
                </c:pt>
                <c:pt idx="1">
                  <c:v>KNN-LDA  </c:v>
                </c:pt>
                <c:pt idx="2">
                  <c:v>KNN-QDA  </c:v>
                </c:pt>
                <c:pt idx="3">
                  <c:v>Condensed KNN</c:v>
                </c:pt>
                <c:pt idx="5">
                  <c:v>Condensed KNN LDA </c:v>
                </c:pt>
                <c:pt idx="6">
                  <c:v>Condensed KNN QDA </c:v>
                </c:pt>
                <c:pt idx="7">
                  <c:v>Fuzzy KNN  </c:v>
                </c:pt>
                <c:pt idx="8">
                  <c:v>Fuzzy KNN LDA  </c:v>
                </c:pt>
                <c:pt idx="9">
                  <c:v>Fuzzy KNN QDA  </c:v>
                </c:pt>
                <c:pt idx="10">
                  <c:v>Constrained Fuzzy KNN </c:v>
                </c:pt>
                <c:pt idx="11">
                  <c:v>Constrained Fuzzy KNN LDA</c:v>
                </c:pt>
                <c:pt idx="13">
                  <c:v>Constrained Fuzzy KNN QDA</c:v>
                </c:pt>
                <c:pt idx="15">
                  <c:v>Rough Fuzzy KNN  </c:v>
                </c:pt>
                <c:pt idx="16">
                  <c:v>Rough Fuzzy KKN LDA</c:v>
                </c:pt>
                <c:pt idx="18">
                  <c:v>Rough Fuzzy KNN QDA</c:v>
                </c:pt>
              </c:strCache>
            </c:strRef>
          </c:cat>
          <c:val>
            <c:numRef>
              <c:f>Sheet1!$G$3:$G$22</c:f>
              <c:numCache>
                <c:formatCode>General</c:formatCode>
                <c:ptCount val="20"/>
                <c:pt idx="0">
                  <c:v>76</c:v>
                </c:pt>
                <c:pt idx="1">
                  <c:v>77</c:v>
                </c:pt>
                <c:pt idx="2">
                  <c:v>77</c:v>
                </c:pt>
                <c:pt idx="3">
                  <c:v>76</c:v>
                </c:pt>
                <c:pt idx="5">
                  <c:v>77</c:v>
                </c:pt>
                <c:pt idx="6">
                  <c:v>77</c:v>
                </c:pt>
                <c:pt idx="7">
                  <c:v>76</c:v>
                </c:pt>
                <c:pt idx="8">
                  <c:v>77</c:v>
                </c:pt>
                <c:pt idx="9">
                  <c:v>77</c:v>
                </c:pt>
                <c:pt idx="10">
                  <c:v>74</c:v>
                </c:pt>
                <c:pt idx="11">
                  <c:v>77</c:v>
                </c:pt>
                <c:pt idx="13">
                  <c:v>76</c:v>
                </c:pt>
                <c:pt idx="15">
                  <c:v>76</c:v>
                </c:pt>
                <c:pt idx="16">
                  <c:v>77</c:v>
                </c:pt>
                <c:pt idx="18">
                  <c:v>77</c:v>
                </c:pt>
              </c:numCache>
            </c:numRef>
          </c:val>
          <c:extLst>
            <c:ext xmlns:c16="http://schemas.microsoft.com/office/drawing/2014/chart" uri="{C3380CC4-5D6E-409C-BE32-E72D297353CC}">
              <c16:uniqueId val="{00000000-31C9-4EBA-B667-5B2DB675728E}"/>
            </c:ext>
          </c:extLst>
        </c:ser>
        <c:ser>
          <c:idx val="1"/>
          <c:order val="1"/>
          <c:tx>
            <c:strRef>
              <c:f>Sheet1!$H$2</c:f>
              <c:strCache>
                <c:ptCount val="1"/>
                <c:pt idx="0">
                  <c:v>Cancer  </c:v>
                </c:pt>
              </c:strCache>
            </c:strRef>
          </c:tx>
          <c:invertIfNegative val="0"/>
          <c:cat>
            <c:strRef>
              <c:f>Sheet1!$F$3:$F$22</c:f>
              <c:strCache>
                <c:ptCount val="19"/>
                <c:pt idx="0">
                  <c:v>KNN  </c:v>
                </c:pt>
                <c:pt idx="1">
                  <c:v>KNN-LDA  </c:v>
                </c:pt>
                <c:pt idx="2">
                  <c:v>KNN-QDA  </c:v>
                </c:pt>
                <c:pt idx="3">
                  <c:v>Condensed KNN</c:v>
                </c:pt>
                <c:pt idx="5">
                  <c:v>Condensed KNN LDA </c:v>
                </c:pt>
                <c:pt idx="6">
                  <c:v>Condensed KNN QDA </c:v>
                </c:pt>
                <c:pt idx="7">
                  <c:v>Fuzzy KNN  </c:v>
                </c:pt>
                <c:pt idx="8">
                  <c:v>Fuzzy KNN LDA  </c:v>
                </c:pt>
                <c:pt idx="9">
                  <c:v>Fuzzy KNN QDA  </c:v>
                </c:pt>
                <c:pt idx="10">
                  <c:v>Constrained Fuzzy KNN </c:v>
                </c:pt>
                <c:pt idx="11">
                  <c:v>Constrained Fuzzy KNN LDA</c:v>
                </c:pt>
                <c:pt idx="13">
                  <c:v>Constrained Fuzzy KNN QDA</c:v>
                </c:pt>
                <c:pt idx="15">
                  <c:v>Rough Fuzzy KNN  </c:v>
                </c:pt>
                <c:pt idx="16">
                  <c:v>Rough Fuzzy KKN LDA</c:v>
                </c:pt>
                <c:pt idx="18">
                  <c:v>Rough Fuzzy KNN QDA</c:v>
                </c:pt>
              </c:strCache>
            </c:strRef>
          </c:cat>
          <c:val>
            <c:numRef>
              <c:f>Sheet1!$H$3:$H$22</c:f>
              <c:numCache>
                <c:formatCode>General</c:formatCode>
                <c:ptCount val="20"/>
                <c:pt idx="0">
                  <c:v>96</c:v>
                </c:pt>
                <c:pt idx="1">
                  <c:v>97</c:v>
                </c:pt>
                <c:pt idx="2">
                  <c:v>97</c:v>
                </c:pt>
                <c:pt idx="3">
                  <c:v>90</c:v>
                </c:pt>
                <c:pt idx="5">
                  <c:v>92</c:v>
                </c:pt>
                <c:pt idx="6">
                  <c:v>99</c:v>
                </c:pt>
                <c:pt idx="7">
                  <c:v>97</c:v>
                </c:pt>
                <c:pt idx="8">
                  <c:v>99</c:v>
                </c:pt>
                <c:pt idx="9">
                  <c:v>99</c:v>
                </c:pt>
                <c:pt idx="10">
                  <c:v>90</c:v>
                </c:pt>
                <c:pt idx="11">
                  <c:v>92</c:v>
                </c:pt>
                <c:pt idx="13">
                  <c:v>99</c:v>
                </c:pt>
                <c:pt idx="15">
                  <c:v>90</c:v>
                </c:pt>
                <c:pt idx="16">
                  <c:v>92</c:v>
                </c:pt>
                <c:pt idx="18">
                  <c:v>99</c:v>
                </c:pt>
              </c:numCache>
            </c:numRef>
          </c:val>
          <c:extLst>
            <c:ext xmlns:c16="http://schemas.microsoft.com/office/drawing/2014/chart" uri="{C3380CC4-5D6E-409C-BE32-E72D297353CC}">
              <c16:uniqueId val="{00000001-31C9-4EBA-B667-5B2DB675728E}"/>
            </c:ext>
          </c:extLst>
        </c:ser>
        <c:dLbls>
          <c:showLegendKey val="0"/>
          <c:showVal val="0"/>
          <c:showCatName val="0"/>
          <c:showSerName val="0"/>
          <c:showPercent val="0"/>
          <c:showBubbleSize val="0"/>
        </c:dLbls>
        <c:gapWidth val="150"/>
        <c:axId val="100724096"/>
        <c:axId val="62547072"/>
      </c:barChart>
      <c:catAx>
        <c:axId val="100724096"/>
        <c:scaling>
          <c:orientation val="minMax"/>
        </c:scaling>
        <c:delete val="0"/>
        <c:axPos val="b"/>
        <c:numFmt formatCode="General" sourceLinked="0"/>
        <c:majorTickMark val="out"/>
        <c:minorTickMark val="none"/>
        <c:tickLblPos val="nextTo"/>
        <c:crossAx val="62547072"/>
        <c:crosses val="autoZero"/>
        <c:auto val="1"/>
        <c:lblAlgn val="ctr"/>
        <c:lblOffset val="100"/>
        <c:noMultiLvlLbl val="0"/>
      </c:catAx>
      <c:valAx>
        <c:axId val="62547072"/>
        <c:scaling>
          <c:orientation val="minMax"/>
        </c:scaling>
        <c:delete val="0"/>
        <c:axPos val="l"/>
        <c:majorGridlines/>
        <c:numFmt formatCode="General" sourceLinked="1"/>
        <c:majorTickMark val="out"/>
        <c:minorTickMark val="none"/>
        <c:tickLblPos val="nextTo"/>
        <c:crossAx val="100724096"/>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barChart>
        <c:barDir val="col"/>
        <c:grouping val="clustered"/>
        <c:varyColors val="0"/>
        <c:ser>
          <c:idx val="1"/>
          <c:order val="1"/>
          <c:invertIfNegative val="0"/>
          <c:cat>
            <c:multiLvlStrRef>
              <c:f>Sheet1!$A$2:$A$21</c:f>
            </c:multiLvlStrRef>
          </c:cat>
          <c:val>
            <c:numRef>
              <c:f>Sheet1!$B$2:$B$21</c:f>
            </c:numRef>
          </c:val>
          <c:extLst>
            <c:ext xmlns:c16="http://schemas.microsoft.com/office/drawing/2014/chart" uri="{C3380CC4-5D6E-409C-BE32-E72D297353CC}">
              <c16:uniqueId val="{00000000-794C-45DB-899E-B7679598B0D0}"/>
            </c:ext>
          </c:extLst>
        </c:ser>
        <c:ser>
          <c:idx val="0"/>
          <c:order val="0"/>
          <c:tx>
            <c:strRef>
              <c:f>[Accuracies.xlsx]Sheet1!$B$1</c:f>
              <c:strCache>
                <c:ptCount val="1"/>
                <c:pt idx="0">
                  <c:v>Accuracy %</c:v>
                </c:pt>
              </c:strCache>
            </c:strRef>
          </c:tx>
          <c:invertIfNegative val="0"/>
          <c:cat>
            <c:strRef>
              <c:f>[Accuracies.xlsx]Sheet1!$A$2:$A$18</c:f>
              <c:strCache>
                <c:ptCount val="17"/>
                <c:pt idx="0">
                  <c:v>KNN</c:v>
                </c:pt>
                <c:pt idx="1">
                  <c:v>LDA</c:v>
                </c:pt>
                <c:pt idx="2">
                  <c:v>QDA</c:v>
                </c:pt>
                <c:pt idx="3">
                  <c:v>KNN LDA</c:v>
                </c:pt>
                <c:pt idx="4">
                  <c:v>KNN QDA</c:v>
                </c:pt>
                <c:pt idx="5">
                  <c:v>Fuzzy KNN</c:v>
                </c:pt>
                <c:pt idx="6">
                  <c:v>Fuzzy LDA</c:v>
                </c:pt>
                <c:pt idx="7">
                  <c:v>Fuzzy QDA</c:v>
                </c:pt>
                <c:pt idx="8">
                  <c:v>Rough Fuzzy KNN</c:v>
                </c:pt>
                <c:pt idx="9">
                  <c:v>Rough Fuzzy KNN LDA</c:v>
                </c:pt>
                <c:pt idx="10">
                  <c:v>Rough Fuzzy KNN QDA</c:v>
                </c:pt>
                <c:pt idx="11">
                  <c:v>Constrained Fuzzy KNN </c:v>
                </c:pt>
                <c:pt idx="12">
                  <c:v>Constrained Fuzzy KNN LDA</c:v>
                </c:pt>
                <c:pt idx="13">
                  <c:v>Constrained Fuzzy KNN QDA</c:v>
                </c:pt>
                <c:pt idx="14">
                  <c:v>Condensed Fuzzy KNN </c:v>
                </c:pt>
                <c:pt idx="15">
                  <c:v>Condensed Fuzzy KNN LDA</c:v>
                </c:pt>
                <c:pt idx="16">
                  <c:v>Condensed Fuzzy KNN QDA</c:v>
                </c:pt>
              </c:strCache>
            </c:strRef>
          </c:cat>
          <c:val>
            <c:numRef>
              <c:f>[Accuracies.xlsx]Sheet1!$B$2:$B$18</c:f>
              <c:numCache>
                <c:formatCode>General</c:formatCode>
                <c:ptCount val="17"/>
                <c:pt idx="0">
                  <c:v>75</c:v>
                </c:pt>
                <c:pt idx="1">
                  <c:v>75</c:v>
                </c:pt>
                <c:pt idx="2">
                  <c:v>75</c:v>
                </c:pt>
                <c:pt idx="3">
                  <c:v>95.83</c:v>
                </c:pt>
                <c:pt idx="4">
                  <c:v>86.11</c:v>
                </c:pt>
                <c:pt idx="5">
                  <c:v>75</c:v>
                </c:pt>
                <c:pt idx="6">
                  <c:v>94.4</c:v>
                </c:pt>
                <c:pt idx="7">
                  <c:v>94.4</c:v>
                </c:pt>
                <c:pt idx="8">
                  <c:v>75</c:v>
                </c:pt>
                <c:pt idx="9">
                  <c:v>95.83</c:v>
                </c:pt>
                <c:pt idx="10">
                  <c:v>95.83</c:v>
                </c:pt>
                <c:pt idx="11">
                  <c:v>75</c:v>
                </c:pt>
                <c:pt idx="12">
                  <c:v>95.83</c:v>
                </c:pt>
                <c:pt idx="13">
                  <c:v>86.11</c:v>
                </c:pt>
                <c:pt idx="14">
                  <c:v>75</c:v>
                </c:pt>
                <c:pt idx="15">
                  <c:v>94.4</c:v>
                </c:pt>
                <c:pt idx="16">
                  <c:v>94.4</c:v>
                </c:pt>
              </c:numCache>
            </c:numRef>
          </c:val>
          <c:extLst>
            <c:ext xmlns:c16="http://schemas.microsoft.com/office/drawing/2014/chart" uri="{C3380CC4-5D6E-409C-BE32-E72D297353CC}">
              <c16:uniqueId val="{00000001-794C-45DB-899E-B7679598B0D0}"/>
            </c:ext>
          </c:extLst>
        </c:ser>
        <c:dLbls>
          <c:showLegendKey val="0"/>
          <c:showVal val="0"/>
          <c:showCatName val="0"/>
          <c:showSerName val="0"/>
          <c:showPercent val="0"/>
          <c:showBubbleSize val="0"/>
        </c:dLbls>
        <c:gapWidth val="150"/>
        <c:axId val="62567936"/>
        <c:axId val="62569472"/>
      </c:barChart>
      <c:catAx>
        <c:axId val="62567936"/>
        <c:scaling>
          <c:orientation val="minMax"/>
        </c:scaling>
        <c:delete val="0"/>
        <c:axPos val="b"/>
        <c:title>
          <c:tx>
            <c:rich>
              <a:bodyPr/>
              <a:lstStyle/>
              <a:p>
                <a:pPr>
                  <a:defRPr/>
                </a:pPr>
                <a:r>
                  <a:rPr lang="en-US" dirty="0"/>
                  <a:t>Algorithms</a:t>
                </a:r>
              </a:p>
            </c:rich>
          </c:tx>
          <c:overlay val="0"/>
        </c:title>
        <c:numFmt formatCode="General" sourceLinked="0"/>
        <c:majorTickMark val="out"/>
        <c:minorTickMark val="none"/>
        <c:tickLblPos val="nextTo"/>
        <c:crossAx val="62569472"/>
        <c:crosses val="autoZero"/>
        <c:auto val="1"/>
        <c:lblAlgn val="ctr"/>
        <c:lblOffset val="100"/>
        <c:noMultiLvlLbl val="0"/>
      </c:catAx>
      <c:valAx>
        <c:axId val="62569472"/>
        <c:scaling>
          <c:orientation val="minMax"/>
        </c:scaling>
        <c:delete val="0"/>
        <c:axPos val="l"/>
        <c:majorGridlines/>
        <c:title>
          <c:tx>
            <c:rich>
              <a:bodyPr/>
              <a:lstStyle/>
              <a:p>
                <a:pPr>
                  <a:defRPr/>
                </a:pPr>
                <a:r>
                  <a:rPr lang="en-US" dirty="0"/>
                  <a:t>Accuracy %</a:t>
                </a:r>
              </a:p>
            </c:rich>
          </c:tx>
          <c:overlay val="0"/>
        </c:title>
        <c:numFmt formatCode="General" sourceLinked="1"/>
        <c:majorTickMark val="out"/>
        <c:minorTickMark val="none"/>
        <c:tickLblPos val="nextTo"/>
        <c:crossAx val="62567936"/>
        <c:crosses val="autoZero"/>
        <c:crossBetween val="between"/>
      </c:valAx>
    </c:plotArea>
    <c:legend>
      <c:legendPos val="r"/>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5"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6"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Date: </a:t>
            </a:r>
          </a:p>
        </p:txBody>
      </p:sp>
      <p:sp>
        <p:nvSpPr>
          <p:cNvPr id="8" name="Footer Placeholder 4"/>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9" name="Slide Number Placeholder 5"/>
          <p:cNvSpPr>
            <a:spLocks noGrp="1"/>
          </p:cNvSpPr>
          <p:nvPr>
            <p:ph type="sldNum" sz="quarter" idx="12"/>
          </p:nvPr>
        </p:nvSpPr>
        <p:spPr/>
        <p:txBody>
          <a:bodyPr/>
          <a:lstStyle>
            <a:lvl1pPr>
              <a:defRPr/>
            </a:lvl1pPr>
          </a:lstStyle>
          <a:p>
            <a:pPr>
              <a:defRPr/>
            </a:pPr>
            <a:fld id="{79EADB40-C707-4D5D-BAE0-3F0005B694E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5"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6"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r>
              <a:rPr lang="en-US"/>
              <a:t>Date: </a:t>
            </a:r>
          </a:p>
        </p:txBody>
      </p:sp>
      <p:sp>
        <p:nvSpPr>
          <p:cNvPr id="8" name="Footer Placeholder 4"/>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9" name="Slide Number Placeholder 5"/>
          <p:cNvSpPr>
            <a:spLocks noGrp="1"/>
          </p:cNvSpPr>
          <p:nvPr>
            <p:ph type="sldNum" sz="quarter" idx="12"/>
          </p:nvPr>
        </p:nvSpPr>
        <p:spPr/>
        <p:txBody>
          <a:bodyPr/>
          <a:lstStyle>
            <a:lvl1pPr>
              <a:defRPr/>
            </a:lvl1pPr>
          </a:lstStyle>
          <a:p>
            <a:pPr>
              <a:defRPr/>
            </a:pPr>
            <a:fld id="{F7022896-5CEB-452B-B5BF-BB4F2AD66F6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6"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7"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62200"/>
            <a:ext cx="35814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362200"/>
            <a:ext cx="35814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a:lvl1pPr>
          </a:lstStyle>
          <a:p>
            <a:pPr>
              <a:defRPr/>
            </a:pPr>
            <a:r>
              <a:rPr lang="en-US"/>
              <a:t>Date: </a:t>
            </a:r>
          </a:p>
        </p:txBody>
      </p:sp>
      <p:sp>
        <p:nvSpPr>
          <p:cNvPr id="9" name="Footer Placeholder 5"/>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10" name="Slide Number Placeholder 6"/>
          <p:cNvSpPr>
            <a:spLocks noGrp="1"/>
          </p:cNvSpPr>
          <p:nvPr>
            <p:ph type="sldNum" sz="quarter" idx="12"/>
          </p:nvPr>
        </p:nvSpPr>
        <p:spPr/>
        <p:txBody>
          <a:bodyPr/>
          <a:lstStyle>
            <a:lvl1pPr>
              <a:defRPr/>
            </a:lvl1pPr>
          </a:lstStyle>
          <a:p>
            <a:pPr>
              <a:defRPr/>
            </a:pPr>
            <a:fld id="{3BE9FAB4-CB46-440D-A0B5-2443229C68B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8"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9"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6"/>
          <p:cNvSpPr>
            <a:spLocks noGrp="1"/>
          </p:cNvSpPr>
          <p:nvPr>
            <p:ph type="dt" sz="half" idx="10"/>
          </p:nvPr>
        </p:nvSpPr>
        <p:spPr/>
        <p:txBody>
          <a:bodyPr/>
          <a:lstStyle>
            <a:lvl1pPr>
              <a:defRPr/>
            </a:lvl1pPr>
          </a:lstStyle>
          <a:p>
            <a:pPr>
              <a:defRPr/>
            </a:pPr>
            <a:r>
              <a:rPr lang="en-US"/>
              <a:t>Date: </a:t>
            </a:r>
          </a:p>
        </p:txBody>
      </p:sp>
      <p:sp>
        <p:nvSpPr>
          <p:cNvPr id="11" name="Footer Placeholder 7"/>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12" name="Slide Number Placeholder 8"/>
          <p:cNvSpPr>
            <a:spLocks noGrp="1"/>
          </p:cNvSpPr>
          <p:nvPr>
            <p:ph type="sldNum" sz="quarter" idx="12"/>
          </p:nvPr>
        </p:nvSpPr>
        <p:spPr/>
        <p:txBody>
          <a:bodyPr/>
          <a:lstStyle>
            <a:lvl1pPr>
              <a:defRPr/>
            </a:lvl1pPr>
          </a:lstStyle>
          <a:p>
            <a:pPr>
              <a:defRPr/>
            </a:pPr>
            <a:fld id="{630D9491-4985-40A8-BE4C-32C138693D2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4"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5"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p:txBody>
          <a:bodyPr/>
          <a:lstStyle/>
          <a:p>
            <a:r>
              <a:rPr lang="en-US"/>
              <a:t>Click to edit Master title style</a:t>
            </a:r>
          </a:p>
        </p:txBody>
      </p:sp>
      <p:sp>
        <p:nvSpPr>
          <p:cNvPr id="6" name="Date Placeholder 2"/>
          <p:cNvSpPr>
            <a:spLocks noGrp="1"/>
          </p:cNvSpPr>
          <p:nvPr>
            <p:ph type="dt" sz="half" idx="10"/>
          </p:nvPr>
        </p:nvSpPr>
        <p:spPr/>
        <p:txBody>
          <a:bodyPr/>
          <a:lstStyle>
            <a:lvl1pPr>
              <a:defRPr/>
            </a:lvl1pPr>
          </a:lstStyle>
          <a:p>
            <a:pPr>
              <a:defRPr/>
            </a:pPr>
            <a:r>
              <a:rPr lang="en-US"/>
              <a:t>Date: </a:t>
            </a:r>
          </a:p>
        </p:txBody>
      </p:sp>
      <p:sp>
        <p:nvSpPr>
          <p:cNvPr id="7" name="Footer Placeholder 3"/>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8" name="Slide Number Placeholder 4"/>
          <p:cNvSpPr>
            <a:spLocks noGrp="1"/>
          </p:cNvSpPr>
          <p:nvPr>
            <p:ph type="sldNum" sz="quarter" idx="12"/>
          </p:nvPr>
        </p:nvSpPr>
        <p:spPr/>
        <p:txBody>
          <a:bodyPr/>
          <a:lstStyle>
            <a:lvl1pPr>
              <a:defRPr/>
            </a:lvl1pPr>
          </a:lstStyle>
          <a:p>
            <a:pPr>
              <a:defRPr/>
            </a:pPr>
            <a:fld id="{FB9AD334-D213-461E-ADDA-4D9E2F7E801E}"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3"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4"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5" name="Date Placeholder 1"/>
          <p:cNvSpPr>
            <a:spLocks noGrp="1"/>
          </p:cNvSpPr>
          <p:nvPr>
            <p:ph type="dt" sz="half" idx="10"/>
          </p:nvPr>
        </p:nvSpPr>
        <p:spPr/>
        <p:txBody>
          <a:bodyPr/>
          <a:lstStyle>
            <a:lvl1pPr>
              <a:defRPr/>
            </a:lvl1pPr>
          </a:lstStyle>
          <a:p>
            <a:pPr>
              <a:defRPr/>
            </a:pPr>
            <a:r>
              <a:rPr lang="en-US"/>
              <a:t>Date: </a:t>
            </a:r>
          </a:p>
        </p:txBody>
      </p:sp>
      <p:sp>
        <p:nvSpPr>
          <p:cNvPr id="6" name="Footer Placeholder 2"/>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7" name="Slide Number Placeholder 3"/>
          <p:cNvSpPr>
            <a:spLocks noGrp="1"/>
          </p:cNvSpPr>
          <p:nvPr>
            <p:ph type="sldNum" sz="quarter" idx="12"/>
          </p:nvPr>
        </p:nvSpPr>
        <p:spPr/>
        <p:txBody>
          <a:bodyPr/>
          <a:lstStyle>
            <a:lvl1pPr>
              <a:defRPr/>
            </a:lvl1pPr>
          </a:lstStyle>
          <a:p>
            <a:pPr>
              <a:defRPr/>
            </a:pPr>
            <a:fld id="{3A92C354-29E8-4398-8457-51CF267205C5}"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6"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7"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r>
              <a:rPr lang="en-US"/>
              <a:t>Date: </a:t>
            </a:r>
          </a:p>
        </p:txBody>
      </p:sp>
      <p:sp>
        <p:nvSpPr>
          <p:cNvPr id="9" name="Footer Placeholder 5"/>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10" name="Slide Number Placeholder 6"/>
          <p:cNvSpPr>
            <a:spLocks noGrp="1"/>
          </p:cNvSpPr>
          <p:nvPr>
            <p:ph type="sldNum" sz="quarter" idx="12"/>
          </p:nvPr>
        </p:nvSpPr>
        <p:spPr/>
        <p:txBody>
          <a:bodyPr/>
          <a:lstStyle>
            <a:lvl1pPr>
              <a:defRPr/>
            </a:lvl1pPr>
          </a:lstStyle>
          <a:p>
            <a:pPr>
              <a:defRPr/>
            </a:pPr>
            <a:fld id="{8D014B55-65FA-425A-9CFC-DA284C615D40}"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6"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7"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r>
              <a:rPr lang="en-US"/>
              <a:t>Date: </a:t>
            </a:r>
          </a:p>
        </p:txBody>
      </p:sp>
      <p:sp>
        <p:nvSpPr>
          <p:cNvPr id="9" name="Footer Placeholder 5"/>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10" name="Slide Number Placeholder 6"/>
          <p:cNvSpPr>
            <a:spLocks noGrp="1"/>
          </p:cNvSpPr>
          <p:nvPr>
            <p:ph type="sldNum" sz="quarter" idx="12"/>
          </p:nvPr>
        </p:nvSpPr>
        <p:spPr/>
        <p:txBody>
          <a:bodyPr/>
          <a:lstStyle>
            <a:lvl1pPr>
              <a:defRPr/>
            </a:lvl1pPr>
          </a:lstStyle>
          <a:p>
            <a:pPr>
              <a:defRPr/>
            </a:pPr>
            <a:fld id="{BC3877FC-7850-497B-B5D5-95697253861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5"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6"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Date: </a:t>
            </a:r>
          </a:p>
        </p:txBody>
      </p:sp>
      <p:sp>
        <p:nvSpPr>
          <p:cNvPr id="8" name="Footer Placeholder 4"/>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9" name="Slide Number Placeholder 5"/>
          <p:cNvSpPr>
            <a:spLocks noGrp="1"/>
          </p:cNvSpPr>
          <p:nvPr>
            <p:ph type="sldNum" sz="quarter" idx="12"/>
          </p:nvPr>
        </p:nvSpPr>
        <p:spPr/>
        <p:txBody>
          <a:bodyPr/>
          <a:lstStyle>
            <a:lvl1pPr>
              <a:defRPr/>
            </a:lvl1pPr>
          </a:lstStyle>
          <a:p>
            <a:pPr>
              <a:defRPr/>
            </a:pPr>
            <a:fld id="{DED0EDEE-4648-467E-AEAC-301C3D7716C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371600"/>
            <a:ext cx="685800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027" name="Rectangle 3"/>
          <p:cNvSpPr>
            <a:spLocks noGrp="1" noChangeArrowheads="1"/>
          </p:cNvSpPr>
          <p:nvPr>
            <p:ph type="body" idx="1"/>
          </p:nvPr>
        </p:nvSpPr>
        <p:spPr bwMode="auto">
          <a:xfrm>
            <a:off x="914400" y="2362200"/>
            <a:ext cx="7315200" cy="376396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 name="Date Placeholder 3"/>
          <p:cNvSpPr>
            <a:spLocks noGrp="1"/>
          </p:cNvSpPr>
          <p:nvPr>
            <p:ph type="dt" sz="half" idx="2"/>
          </p:nvPr>
        </p:nvSpPr>
        <p:spPr bwMode="auto">
          <a:xfrm>
            <a:off x="381000" y="64579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r>
              <a:rPr lang="en-US"/>
              <a:t>Date: </a:t>
            </a:r>
          </a:p>
        </p:txBody>
      </p:sp>
      <p:sp>
        <p:nvSpPr>
          <p:cNvPr id="11" name="Footer Placeholder 4"/>
          <p:cNvSpPr>
            <a:spLocks noGrp="1"/>
          </p:cNvSpPr>
          <p:nvPr>
            <p:ph type="ftr" sz="quarter" idx="3"/>
          </p:nvPr>
        </p:nvSpPr>
        <p:spPr bwMode="auto">
          <a:xfrm>
            <a:off x="5791200" y="6457950"/>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r>
              <a:rPr lang="en-US"/>
              <a:t>Group No: </a:t>
            </a:r>
          </a:p>
        </p:txBody>
      </p:sp>
      <p:sp>
        <p:nvSpPr>
          <p:cNvPr id="12" name="Slide Number Placeholder 5"/>
          <p:cNvSpPr>
            <a:spLocks noGrp="1"/>
          </p:cNvSpPr>
          <p:nvPr>
            <p:ph type="sldNum" sz="quarter" idx="4"/>
          </p:nvPr>
        </p:nvSpPr>
        <p:spPr bwMode="auto">
          <a:xfrm>
            <a:off x="7010400" y="381000"/>
            <a:ext cx="1600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7BAA67D-35CE-473B-B163-7512B7F10D7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ctr" rtl="0" eaLnBrk="0" fontAlgn="base" hangingPunct="0">
        <a:spcBef>
          <a:spcPct val="0"/>
        </a:spcBef>
        <a:spcAft>
          <a:spcPct val="0"/>
        </a:spcAft>
        <a:defRPr sz="2800">
          <a:solidFill>
            <a:schemeClr val="tx2"/>
          </a:solidFill>
          <a:latin typeface="Arial" charset="0"/>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Georgia" pitchFamily="18" charset="0"/>
        </a:defRPr>
      </a:lvl6pPr>
      <a:lvl7pPr marL="914400" algn="ctr" rtl="0" fontAlgn="base">
        <a:spcBef>
          <a:spcPct val="0"/>
        </a:spcBef>
        <a:spcAft>
          <a:spcPct val="0"/>
        </a:spcAft>
        <a:defRPr sz="2800">
          <a:solidFill>
            <a:schemeClr val="tx2"/>
          </a:solidFill>
          <a:latin typeface="Georgia" pitchFamily="18" charset="0"/>
        </a:defRPr>
      </a:lvl7pPr>
      <a:lvl8pPr marL="1371600" algn="ctr" rtl="0" fontAlgn="base">
        <a:spcBef>
          <a:spcPct val="0"/>
        </a:spcBef>
        <a:spcAft>
          <a:spcPct val="0"/>
        </a:spcAft>
        <a:defRPr sz="2800">
          <a:solidFill>
            <a:schemeClr val="tx2"/>
          </a:solidFill>
          <a:latin typeface="Georgia" pitchFamily="18" charset="0"/>
        </a:defRPr>
      </a:lvl8pPr>
      <a:lvl9pPr marL="1828800" algn="ctr" rtl="0" fontAlgn="base">
        <a:spcBef>
          <a:spcPct val="0"/>
        </a:spcBef>
        <a:spcAft>
          <a:spcPct val="0"/>
        </a:spcAft>
        <a:defRPr sz="2800">
          <a:solidFill>
            <a:schemeClr val="tx2"/>
          </a:solidFill>
          <a:latin typeface="Georgia" pitchFamily="18" charset="0"/>
        </a:defRPr>
      </a:lvl9pPr>
    </p:titleStyle>
    <p:bodyStyle>
      <a:lvl1pPr marL="342900" indent="-342900" algn="l" rtl="0" eaLnBrk="0" fontAlgn="base" hangingPunct="0">
        <a:spcBef>
          <a:spcPct val="20000"/>
        </a:spcBef>
        <a:spcAft>
          <a:spcPct val="0"/>
        </a:spcAft>
        <a:buChar char="•"/>
        <a:defRPr sz="20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16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hyperlink" Target="https://www.scopus.com/authid/detail.uri?origin=AuthorProfile&amp;authorId=55550221300&amp;zone=" TargetMode="External"/><Relationship Id="rId13" Type="http://schemas.openxmlformats.org/officeDocument/2006/relationships/hyperlink" Target="https://www.scopus.com/sourceid/19700201516?origin=resultslist" TargetMode="External"/><Relationship Id="rId3" Type="http://schemas.openxmlformats.org/officeDocument/2006/relationships/hyperlink" Target="https://www.scopus.com/authid/detail.uri?origin=AuthorProfile&amp;authorId=57200758321&amp;zone=" TargetMode="External"/><Relationship Id="rId7" Type="http://schemas.openxmlformats.org/officeDocument/2006/relationships/hyperlink" Target="https://www.scopus.com/sourceid/5100152904?origin=resultslist" TargetMode="External"/><Relationship Id="rId12" Type="http://schemas.openxmlformats.org/officeDocument/2006/relationships/hyperlink" Target="https://www.scopus.com/record/display.uri?eid=2-s2.0-85018200307&amp;origin=resultslist&amp;sort=plf-f&amp;src=s&amp;sid=331a6d7b2c4ef6a4445e39d2c8882fc8&amp;sot=autdocs&amp;sdt=autdocs&amp;sl=18&amp;s=AU-ID(57073945200)&amp;relpos=5&amp;citeCnt=0&amp;searchTerm=" TargetMode="External"/><Relationship Id="rId2" Type="http://schemas.openxmlformats.org/officeDocument/2006/relationships/hyperlink" Target="https://www.scopus.com/authid/detail.uri?origin=AuthorProfile&amp;authorId=57073967900&amp;zone=" TargetMode="External"/><Relationship Id="rId1" Type="http://schemas.openxmlformats.org/officeDocument/2006/relationships/slideLayout" Target="../slideLayouts/slideLayout12.xml"/><Relationship Id="rId6" Type="http://schemas.openxmlformats.org/officeDocument/2006/relationships/hyperlink" Target="https://www.scopus.com/record/display.uri?eid=2-s2.0-85042366847&amp;origin=resultslist&amp;sort=plf-f&amp;src=s&amp;sid=331a6d7b2c4ef6a4445e39d2c8882fc8&amp;sot=autdocs&amp;sdt=autdocs&amp;sl=18&amp;s=AU-ID(57073945200)&amp;relpos=1&amp;citeCnt=0&amp;searchTerm=" TargetMode="External"/><Relationship Id="rId11" Type="http://schemas.openxmlformats.org/officeDocument/2006/relationships/hyperlink" Target="https://www.scopus.com/record/display.uri?eid=2-s2.0-85042670065&amp;origin=resultslist&amp;sort=plf-f&amp;src=s&amp;sid=331a6d7b2c4ef6a4445e39d2c8882fc8&amp;sot=autdocs&amp;sdt=autdocs&amp;sl=18&amp;s=AU-ID(57073945200)&amp;relpos=2&amp;citeCnt=0&amp;searchTerm=" TargetMode="External"/><Relationship Id="rId5" Type="http://schemas.openxmlformats.org/officeDocument/2006/relationships/hyperlink" Target="https://www.scopus.com/authid/detail.uri?origin=AuthorProfile&amp;authorId=57073945200&amp;zone=" TargetMode="External"/><Relationship Id="rId10" Type="http://schemas.openxmlformats.org/officeDocument/2006/relationships/hyperlink" Target="https://www.scopus.com/authid/detail.uri?origin=AuthorProfile&amp;authorId=57200942612&amp;zone=" TargetMode="External"/><Relationship Id="rId4" Type="http://schemas.openxmlformats.org/officeDocument/2006/relationships/hyperlink" Target="https://www.scopus.com/authid/detail.uri?origin=AuthorProfile&amp;authorId=57200758620&amp;zone=" TargetMode="External"/><Relationship Id="rId9" Type="http://schemas.openxmlformats.org/officeDocument/2006/relationships/hyperlink" Target="https://www.scopus.com/authid/detail.uri?origin=AuthorProfile&amp;authorId=57200944631&amp;zone=" TargetMode="External"/><Relationship Id="rId14" Type="http://schemas.openxmlformats.org/officeDocument/2006/relationships/hyperlink" Target="https://www.scopus.com/record/display.uri?eid=2-s2.0-85018207178&amp;origin=resultslist&amp;sort=plf-f&amp;src=s&amp;sid=331a6d7b2c4ef6a4445e39d2c8882fc8&amp;sot=autdocs&amp;sdt=autdocs&amp;sl=18&amp;s=AU-ID(57073945200)&amp;relpos=4&amp;citeCnt=0&amp;searchTer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620962"/>
            <a:ext cx="6858000" cy="808038"/>
          </a:xfrm>
        </p:spPr>
        <p:txBody>
          <a:bodyPr>
            <a:normAutofit fontScale="90000"/>
          </a:bodyPr>
          <a:lstStyle/>
          <a:p>
            <a:r>
              <a:rPr lang="en-US" dirty="0"/>
              <a:t>APPLICATION OF DISCRIMINANT ANALYSIS FOR PREDICTING MEDICAL DIAGNOSIS IN DECISION SUPPORT SYSTEM</a:t>
            </a:r>
            <a:endParaRPr lang="en-IN" dirty="0"/>
          </a:p>
        </p:txBody>
      </p:sp>
      <p:sp>
        <p:nvSpPr>
          <p:cNvPr id="3" name="Subtitle 2"/>
          <p:cNvSpPr>
            <a:spLocks noGrp="1"/>
          </p:cNvSpPr>
          <p:nvPr>
            <p:ph idx="1"/>
          </p:nvPr>
        </p:nvSpPr>
        <p:spPr>
          <a:xfrm>
            <a:off x="2209800" y="4419600"/>
            <a:ext cx="4724400" cy="1706563"/>
          </a:xfrm>
        </p:spPr>
        <p:txBody>
          <a:bodyPr/>
          <a:lstStyle/>
          <a:p>
            <a:r>
              <a:rPr lang="en-US" dirty="0">
                <a:solidFill>
                  <a:schemeClr val="tx1"/>
                </a:solidFill>
              </a:rPr>
              <a:t>GUIDE: Dr. R. </a:t>
            </a:r>
            <a:r>
              <a:rPr lang="en-US" dirty="0" err="1">
                <a:solidFill>
                  <a:schemeClr val="tx1"/>
                </a:solidFill>
              </a:rPr>
              <a:t>Subhash</a:t>
            </a:r>
            <a:r>
              <a:rPr lang="en-US" dirty="0">
                <a:solidFill>
                  <a:schemeClr val="tx1"/>
                </a:solidFill>
              </a:rPr>
              <a:t> </a:t>
            </a:r>
            <a:r>
              <a:rPr lang="en-US" dirty="0" err="1">
                <a:solidFill>
                  <a:schemeClr val="tx1"/>
                </a:solidFill>
              </a:rPr>
              <a:t>Moorty</a:t>
            </a:r>
            <a:endParaRPr lang="en-US" dirty="0">
              <a:solidFill>
                <a:schemeClr val="tx1"/>
              </a:solidFill>
            </a:endParaRPr>
          </a:p>
          <a:p>
            <a:r>
              <a:rPr lang="en-US" dirty="0"/>
              <a:t>CO-GUIDE: Dr. O. S. </a:t>
            </a:r>
            <a:r>
              <a:rPr lang="en-US" dirty="0" err="1"/>
              <a:t>Deepa</a:t>
            </a:r>
            <a:r>
              <a:rPr lang="en-US" dirty="0"/>
              <a:t> </a:t>
            </a:r>
            <a:r>
              <a:rPr lang="en-US" dirty="0" err="1"/>
              <a:t>Gopakumar</a:t>
            </a:r>
            <a:endParaRPr lang="en-IN"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315200" cy="4678363"/>
          </a:xfrm>
        </p:spPr>
        <p:txBody>
          <a:bodyPr>
            <a:normAutofit/>
          </a:bodyPr>
          <a:lstStyle/>
          <a:p>
            <a:pPr lvl="0"/>
            <a:r>
              <a:rPr lang="en-IN" dirty="0"/>
              <a:t>For each class, calculate the value </a:t>
            </a:r>
            <a:r>
              <a:rPr lang="en-IN" b="1" i="1" dirty="0"/>
              <a:t>Ʃ(no of rows in each matrix*Covariance Matrix)/(distance of each training data set from the testing data set)</a:t>
            </a:r>
            <a:r>
              <a:rPr lang="en-IN" dirty="0"/>
              <a:t>. These values are considered as </a:t>
            </a:r>
            <a:r>
              <a:rPr lang="en-IN" b="1" i="1" dirty="0"/>
              <a:t>X</a:t>
            </a:r>
            <a:r>
              <a:rPr lang="en-US" b="1" i="1" dirty="0"/>
              <a:t>C1,XC2,…,</a:t>
            </a:r>
            <a:r>
              <a:rPr lang="en-US" b="1" i="1" dirty="0" err="1"/>
              <a:t>XCn</a:t>
            </a:r>
            <a:r>
              <a:rPr lang="en-IN" dirty="0"/>
              <a:t>.  </a:t>
            </a:r>
          </a:p>
          <a:p>
            <a:pPr lvl="0"/>
            <a:r>
              <a:rPr lang="en-IN" dirty="0"/>
              <a:t>Let </a:t>
            </a:r>
            <a:r>
              <a:rPr lang="en-IN" b="1" i="1" dirty="0"/>
              <a:t>Ʃ1/(distance of each training data set from the testing data set)</a:t>
            </a:r>
            <a:r>
              <a:rPr lang="en-IN" dirty="0"/>
              <a:t>.  For each class, calculate the value </a:t>
            </a:r>
            <a:r>
              <a:rPr lang="en-IN" b="1" i="1" dirty="0"/>
              <a:t>Z=X/Y</a:t>
            </a:r>
            <a:r>
              <a:rPr lang="en-IN" dirty="0"/>
              <a:t>. Let these values be </a:t>
            </a:r>
            <a:r>
              <a:rPr lang="en-IN" b="1" i="1" dirty="0"/>
              <a:t>Z</a:t>
            </a:r>
            <a:r>
              <a:rPr lang="en-US" b="1" i="1" dirty="0"/>
              <a:t>C1,ZC2,…,</a:t>
            </a:r>
            <a:r>
              <a:rPr lang="en-US" b="1" i="1" dirty="0" err="1"/>
              <a:t>ZCn</a:t>
            </a:r>
            <a:r>
              <a:rPr lang="en-IN" dirty="0"/>
              <a:t>.</a:t>
            </a:r>
          </a:p>
          <a:p>
            <a:r>
              <a:rPr lang="en-IN" dirty="0"/>
              <a:t>Assign the class with the highest </a:t>
            </a:r>
            <a:r>
              <a:rPr lang="en-US" b="1" i="1" dirty="0"/>
              <a:t>Z</a:t>
            </a:r>
            <a:r>
              <a:rPr lang="en-IN" dirty="0"/>
              <a:t>-value to the testing data set. </a:t>
            </a:r>
          </a:p>
          <a:p>
            <a:r>
              <a:rPr lang="en-IN" dirty="0"/>
              <a:t>If two of the classes both share the highest </a:t>
            </a:r>
            <a:r>
              <a:rPr lang="en-US" b="1" i="1" dirty="0"/>
              <a:t>Z</a:t>
            </a:r>
            <a:r>
              <a:rPr lang="en-IN" dirty="0"/>
              <a:t>-value, then find the closest of the </a:t>
            </a:r>
            <a:r>
              <a:rPr lang="en-IN" b="1" i="1" dirty="0"/>
              <a:t>k</a:t>
            </a:r>
            <a:r>
              <a:rPr lang="en-IN" dirty="0"/>
              <a:t> neighbours belonging to one of these two classes and assign that class to the testing data set.  </a:t>
            </a:r>
          </a:p>
          <a:p>
            <a:pPr lvl="0"/>
            <a:endParaRPr lang="en-IN" dirty="0"/>
          </a:p>
          <a:p>
            <a:endParaRPr lang="en-US" dirty="0"/>
          </a:p>
          <a:p>
            <a:endParaRPr lang="en-I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FUZZY KNN-LDA ALGORITHM</a:t>
            </a:r>
          </a:p>
        </p:txBody>
      </p:sp>
      <p:sp>
        <p:nvSpPr>
          <p:cNvPr id="3" name="Content Placeholder 2"/>
          <p:cNvSpPr>
            <a:spLocks noGrp="1"/>
          </p:cNvSpPr>
          <p:nvPr>
            <p:ph idx="1"/>
          </p:nvPr>
        </p:nvSpPr>
        <p:spPr>
          <a:xfrm>
            <a:off x="914400" y="2133600"/>
            <a:ext cx="7315200" cy="3992563"/>
          </a:xfrm>
        </p:spPr>
        <p:txBody>
          <a:bodyPr>
            <a:normAutofit fontScale="77500" lnSpcReduction="20000"/>
          </a:bodyPr>
          <a:lstStyle/>
          <a:p>
            <a:r>
              <a:rPr lang="en-IN" dirty="0"/>
              <a:t>Take </a:t>
            </a:r>
            <a:r>
              <a:rPr lang="en-US" b="1" i="1" dirty="0"/>
              <a:t>m</a:t>
            </a:r>
            <a:r>
              <a:rPr lang="en-IN" dirty="0"/>
              <a:t> sample vectors with </a:t>
            </a:r>
            <a:r>
              <a:rPr lang="en-US" b="1" i="1" dirty="0"/>
              <a:t>n</a:t>
            </a:r>
            <a:r>
              <a:rPr lang="en-IN" dirty="0"/>
              <a:t> parameters, say, </a:t>
            </a:r>
            <a:r>
              <a:rPr lang="en-US" b="1" i="1" dirty="0"/>
              <a:t>x1,x2,…,</a:t>
            </a:r>
            <a:r>
              <a:rPr lang="en-US" b="1" i="1" dirty="0" err="1"/>
              <a:t>xn</a:t>
            </a:r>
            <a:r>
              <a:rPr lang="en-IN" dirty="0"/>
              <a:t> which can be assigned to any one of  different classes, say, </a:t>
            </a:r>
            <a:r>
              <a:rPr lang="en-US" b="1" i="1" dirty="0"/>
              <a:t>c1,c2,…,</a:t>
            </a:r>
            <a:r>
              <a:rPr lang="en-US" b="1" i="1" dirty="0" err="1"/>
              <a:t>cn</a:t>
            </a:r>
            <a:r>
              <a:rPr lang="en-IN" dirty="0"/>
              <a:t>. These are considered as training data sets. </a:t>
            </a:r>
          </a:p>
          <a:p>
            <a:r>
              <a:rPr lang="en-IN" dirty="0"/>
              <a:t>Take another sample vector, say </a:t>
            </a:r>
            <a:r>
              <a:rPr lang="en-IN" b="1" i="1" dirty="0"/>
              <a:t>k</a:t>
            </a:r>
            <a:r>
              <a:rPr lang="en-IN" dirty="0"/>
              <a:t>, with the same </a:t>
            </a:r>
            <a:r>
              <a:rPr lang="en-US" b="1" i="1" dirty="0"/>
              <a:t>n </a:t>
            </a:r>
            <a:r>
              <a:rPr lang="en-IN" dirty="0"/>
              <a:t>parameters. We shall call this a testing data set. </a:t>
            </a:r>
          </a:p>
          <a:p>
            <a:pPr lvl="0"/>
            <a:r>
              <a:rPr lang="en-IN" dirty="0"/>
              <a:t>For each of training and testing data the distance is calculated  by taking the sum of the squares of the distance between each parameter of the training and  testing data, i.e., given two vectors </a:t>
            </a:r>
            <a:r>
              <a:rPr lang="en-US" b="1" i="1" dirty="0"/>
              <a:t>x1,x2,…,</a:t>
            </a:r>
            <a:r>
              <a:rPr lang="en-US" b="1" i="1" dirty="0" err="1"/>
              <a:t>xn</a:t>
            </a:r>
            <a:r>
              <a:rPr lang="en-IN" dirty="0"/>
              <a:t> and </a:t>
            </a:r>
            <a:r>
              <a:rPr lang="en-US" b="1" i="1" dirty="0"/>
              <a:t>y1,y2,…,</a:t>
            </a:r>
            <a:r>
              <a:rPr lang="en-US" b="1" i="1" dirty="0" err="1"/>
              <a:t>yn</a:t>
            </a:r>
            <a:r>
              <a:rPr lang="en-IN" dirty="0"/>
              <a:t>.The distance is given by </a:t>
            </a:r>
            <a:r>
              <a:rPr lang="en-US" b="1" i="1" dirty="0"/>
              <a:t>(x1-y1)2+(x2-y2)2+…+(</a:t>
            </a:r>
            <a:r>
              <a:rPr lang="en-US" b="1" i="1" dirty="0" err="1"/>
              <a:t>xn-yn</a:t>
            </a:r>
            <a:r>
              <a:rPr lang="en-US" b="1" i="1" dirty="0"/>
              <a:t>)2</a:t>
            </a:r>
            <a:r>
              <a:rPr lang="en-US" dirty="0"/>
              <a:t>.</a:t>
            </a:r>
            <a:r>
              <a:rPr lang="en-IN" dirty="0"/>
              <a:t>  </a:t>
            </a:r>
          </a:p>
          <a:p>
            <a:r>
              <a:rPr lang="en-IN" dirty="0"/>
              <a:t>Take the </a:t>
            </a:r>
            <a:r>
              <a:rPr lang="en-US" b="1" i="1" dirty="0"/>
              <a:t>k</a:t>
            </a:r>
            <a:r>
              <a:rPr lang="en-IN" dirty="0"/>
              <a:t> training data sets with the least values of distance from the training data set.</a:t>
            </a:r>
          </a:p>
          <a:p>
            <a:pPr lvl="0"/>
            <a:r>
              <a:rPr lang="en-IN" dirty="0"/>
              <a:t>From the </a:t>
            </a:r>
            <a:r>
              <a:rPr lang="en-US" b="1" i="1" dirty="0"/>
              <a:t>k</a:t>
            </a:r>
            <a:r>
              <a:rPr lang="en-IN" dirty="0"/>
              <a:t> training data sets obtained above, count how many of these belong to each class.  </a:t>
            </a:r>
          </a:p>
          <a:p>
            <a:r>
              <a:rPr lang="en-IN" dirty="0"/>
              <a:t>For each class, store the belonging training data sets in a matrix, where each row of the matrix is a training data set. Call these as class matrices, say </a:t>
            </a:r>
            <a:r>
              <a:rPr lang="en-IN" b="1" i="1" dirty="0"/>
              <a:t>C1</a:t>
            </a:r>
            <a:r>
              <a:rPr lang="en-IN" dirty="0"/>
              <a:t> and </a:t>
            </a:r>
            <a:r>
              <a:rPr lang="en-IN" b="1" i="1" dirty="0"/>
              <a:t>C2</a:t>
            </a:r>
            <a:r>
              <a:rPr lang="en-IN" dirty="0"/>
              <a:t>.</a:t>
            </a:r>
          </a:p>
          <a:p>
            <a:pPr lvl="0"/>
            <a:r>
              <a:rPr lang="en-IN" dirty="0"/>
              <a:t>Calculate the average data set for the training data set in each matrix, say </a:t>
            </a:r>
            <a:r>
              <a:rPr lang="en-IN" b="1" i="1" dirty="0"/>
              <a:t>avgC1</a:t>
            </a:r>
            <a:r>
              <a:rPr lang="en-IN" dirty="0"/>
              <a:t> and </a:t>
            </a:r>
            <a:r>
              <a:rPr lang="en-IN" b="1" i="1" dirty="0"/>
              <a:t>avgC2</a:t>
            </a:r>
            <a:r>
              <a:rPr lang="en-IN" dirty="0"/>
              <a:t> for the distance vectors in both matrices, say </a:t>
            </a:r>
            <a:r>
              <a:rPr lang="en-IN" b="1" i="1" dirty="0"/>
              <a:t>avg</a:t>
            </a:r>
            <a:r>
              <a:rPr lang="en-IN" dirty="0"/>
              <a:t>.  </a:t>
            </a:r>
          </a:p>
          <a:p>
            <a:pPr lvl="0"/>
            <a:endParaRPr lang="en-IN" dirty="0"/>
          </a:p>
          <a:p>
            <a:endParaRPr lang="en-IN" dirty="0"/>
          </a:p>
          <a:p>
            <a:endParaRPr lang="en-IN" dirty="0"/>
          </a:p>
          <a:p>
            <a:endParaRPr lang="en-IN" dirty="0"/>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315200" cy="4678363"/>
          </a:xfrm>
        </p:spPr>
        <p:txBody>
          <a:bodyPr>
            <a:normAutofit fontScale="77500" lnSpcReduction="20000"/>
          </a:bodyPr>
          <a:lstStyle/>
          <a:p>
            <a:pPr lvl="0"/>
            <a:endParaRPr lang="en-IN" dirty="0"/>
          </a:p>
          <a:p>
            <a:pPr lvl="0"/>
            <a:r>
              <a:rPr lang="en-IN" dirty="0"/>
              <a:t>Multiply the distance vectors of each of the distance matrices of each class by their membership in that class. We shall call these matrices as </a:t>
            </a:r>
            <a:r>
              <a:rPr lang="en-IN" b="1" i="1" dirty="0"/>
              <a:t>d1</a:t>
            </a:r>
            <a:r>
              <a:rPr lang="en-IN" dirty="0"/>
              <a:t> and </a:t>
            </a:r>
            <a:r>
              <a:rPr lang="en-IN" b="1" i="1" dirty="0"/>
              <a:t>d2</a:t>
            </a:r>
            <a:r>
              <a:rPr lang="en-IN" dirty="0"/>
              <a:t>.</a:t>
            </a:r>
          </a:p>
          <a:p>
            <a:r>
              <a:rPr lang="en-IN" dirty="0"/>
              <a:t>For each of the class matrices, create new matrices, say </a:t>
            </a:r>
            <a:r>
              <a:rPr lang="en-IN" b="1" i="1" dirty="0"/>
              <a:t>C01</a:t>
            </a:r>
            <a:r>
              <a:rPr lang="en-IN" dirty="0"/>
              <a:t> and </a:t>
            </a:r>
            <a:r>
              <a:rPr lang="en-IN" b="1" i="1" dirty="0"/>
              <a:t>C02</a:t>
            </a:r>
            <a:r>
              <a:rPr lang="en-IN" dirty="0"/>
              <a:t>, which are obtained by calculating the distance vector between each row of the class matrices and the average vector, </a:t>
            </a:r>
            <a:r>
              <a:rPr lang="en-IN" b="1" i="1" dirty="0"/>
              <a:t>avg</a:t>
            </a:r>
            <a:r>
              <a:rPr lang="en-IN" dirty="0"/>
              <a:t>.  </a:t>
            </a:r>
          </a:p>
          <a:p>
            <a:pPr lvl="0"/>
            <a:r>
              <a:rPr lang="en-IN" dirty="0"/>
              <a:t>For each class we can calculate the covariance matrix using the formula </a:t>
            </a:r>
            <a:r>
              <a:rPr lang="en-IN" b="1" i="1" dirty="0"/>
              <a:t>(G*G’)/(number of rows in G) </a:t>
            </a:r>
            <a:r>
              <a:rPr lang="en-IN" dirty="0"/>
              <a:t>for any given matrix </a:t>
            </a:r>
            <a:r>
              <a:rPr lang="en-IN" b="1" i="1" dirty="0"/>
              <a:t>G</a:t>
            </a:r>
            <a:r>
              <a:rPr lang="en-IN" dirty="0"/>
              <a:t>. In this case, we shall apply the formula to the matrices </a:t>
            </a:r>
            <a:r>
              <a:rPr lang="en-IN" b="1" i="1" dirty="0"/>
              <a:t>C01</a:t>
            </a:r>
            <a:r>
              <a:rPr lang="en-IN" dirty="0"/>
              <a:t> and </a:t>
            </a:r>
            <a:r>
              <a:rPr lang="en-IN" b="1" i="1" dirty="0"/>
              <a:t>C02</a:t>
            </a:r>
            <a:r>
              <a:rPr lang="en-IN" dirty="0"/>
              <a:t> and call the resulting covariance matrices </a:t>
            </a:r>
            <a:r>
              <a:rPr lang="en-IN" b="1" i="1" dirty="0"/>
              <a:t>CovC1</a:t>
            </a:r>
            <a:r>
              <a:rPr lang="en-IN" dirty="0"/>
              <a:t> and </a:t>
            </a:r>
            <a:r>
              <a:rPr lang="en-IN" b="1" i="1" dirty="0"/>
              <a:t>CovC2</a:t>
            </a:r>
            <a:r>
              <a:rPr lang="en-IN" dirty="0"/>
              <a:t>.  </a:t>
            </a:r>
          </a:p>
          <a:p>
            <a:pPr lvl="0"/>
            <a:r>
              <a:rPr lang="en-IN" dirty="0"/>
              <a:t>Calculate the pooled covariance matrix, say </a:t>
            </a:r>
            <a:r>
              <a:rPr lang="en-IN" b="1" i="1" dirty="0" err="1"/>
              <a:t>Cov</a:t>
            </a:r>
            <a:r>
              <a:rPr lang="en-IN" dirty="0"/>
              <a:t>, which is given by the formula </a:t>
            </a:r>
            <a:r>
              <a:rPr lang="en-IN" b="1" i="1" dirty="0"/>
              <a:t>Ʃ(no of rows in each distance matrix*Covariance Matrix)/(no of rows in each distance matrix)</a:t>
            </a:r>
            <a:r>
              <a:rPr lang="en-IN" dirty="0"/>
              <a:t>. Apply this formula to distance matrices </a:t>
            </a:r>
            <a:r>
              <a:rPr lang="en-IN" b="1" i="1" dirty="0"/>
              <a:t>d1 </a:t>
            </a:r>
            <a:r>
              <a:rPr lang="en-IN" dirty="0"/>
              <a:t>and </a:t>
            </a:r>
            <a:r>
              <a:rPr lang="en-IN" b="1" i="1" dirty="0"/>
              <a:t>d2</a:t>
            </a:r>
            <a:r>
              <a:rPr lang="en-IN" dirty="0"/>
              <a:t> and covariance matrices </a:t>
            </a:r>
            <a:r>
              <a:rPr lang="en-IN" b="1" i="1" dirty="0"/>
              <a:t>CovC1</a:t>
            </a:r>
            <a:r>
              <a:rPr lang="en-IN" dirty="0"/>
              <a:t> and </a:t>
            </a:r>
            <a:r>
              <a:rPr lang="en-IN" b="1" i="1" dirty="0"/>
              <a:t>CovC2</a:t>
            </a:r>
            <a:r>
              <a:rPr lang="en-IN" dirty="0"/>
              <a:t>.</a:t>
            </a:r>
          </a:p>
          <a:p>
            <a:pPr lvl="0"/>
            <a:r>
              <a:rPr lang="en-IN" dirty="0"/>
              <a:t>Calculate the linear model coefficient vector, which is in this case, </a:t>
            </a:r>
            <a:r>
              <a:rPr lang="el-GR" b="1" i="1" dirty="0"/>
              <a:t>β</a:t>
            </a:r>
            <a:r>
              <a:rPr lang="en-US" b="1" i="1" dirty="0"/>
              <a:t>=(</a:t>
            </a:r>
            <a:r>
              <a:rPr lang="en-IN" b="1" i="1" dirty="0"/>
              <a:t>avgC1-avgC2)/(</a:t>
            </a:r>
            <a:r>
              <a:rPr lang="en-IN" b="1" i="1" dirty="0" err="1"/>
              <a:t>Cov</a:t>
            </a:r>
            <a:r>
              <a:rPr lang="en-IN" b="1" i="1" dirty="0"/>
              <a:t>)</a:t>
            </a:r>
            <a:r>
              <a:rPr lang="en-IN" dirty="0"/>
              <a:t>.</a:t>
            </a:r>
          </a:p>
          <a:p>
            <a:pPr lvl="0"/>
            <a:r>
              <a:rPr lang="en-IN" dirty="0"/>
              <a:t>Let </a:t>
            </a:r>
            <a:r>
              <a:rPr lang="en-IN" b="1" i="1" dirty="0"/>
              <a:t>X=(K-((avgC1-avgC2)/2))</a:t>
            </a:r>
            <a:r>
              <a:rPr lang="el-GR" b="1" i="1" dirty="0"/>
              <a:t> β</a:t>
            </a:r>
            <a:r>
              <a:rPr lang="en-US" b="1" i="1" dirty="0"/>
              <a:t>’</a:t>
            </a:r>
            <a:r>
              <a:rPr lang="en-IN" dirty="0"/>
              <a:t> and </a:t>
            </a:r>
            <a:r>
              <a:rPr lang="en-IN" b="1" i="1" dirty="0"/>
              <a:t>Y=-log((number of rows in C1)/(number of rows in C2))</a:t>
            </a:r>
            <a:r>
              <a:rPr lang="en-IN" dirty="0"/>
              <a:t>.</a:t>
            </a:r>
          </a:p>
          <a:p>
            <a:r>
              <a:rPr lang="en-IN" dirty="0"/>
              <a:t>If </a:t>
            </a:r>
            <a:r>
              <a:rPr lang="en-IN" b="1" i="1" dirty="0"/>
              <a:t>X&gt;Y</a:t>
            </a:r>
            <a:r>
              <a:rPr lang="en-IN" dirty="0"/>
              <a:t>, then assign the class </a:t>
            </a:r>
            <a:r>
              <a:rPr lang="en-IN" b="1" i="1" dirty="0"/>
              <a:t>c1</a:t>
            </a:r>
            <a:r>
              <a:rPr lang="en-IN" dirty="0"/>
              <a:t> to the testing data set. Otherwise, assign the class </a:t>
            </a:r>
            <a:r>
              <a:rPr lang="en-IN" b="1" i="1" dirty="0"/>
              <a:t>c2</a:t>
            </a:r>
            <a:r>
              <a:rPr lang="en-IN" dirty="0"/>
              <a:t>.  </a:t>
            </a:r>
          </a:p>
          <a:p>
            <a:pPr lvl="0"/>
            <a:endParaRPr lang="en-IN" b="1" i="1" dirty="0"/>
          </a:p>
          <a:p>
            <a:endParaRPr lang="en-IN" dirty="0"/>
          </a:p>
          <a:p>
            <a:pPr lvl="0"/>
            <a:endParaRPr lang="en-IN" dirty="0"/>
          </a:p>
          <a:p>
            <a:pPr lvl="0"/>
            <a:endParaRPr lang="en-IN" dirty="0"/>
          </a:p>
          <a:p>
            <a:pPr lvl="0"/>
            <a:endParaRPr lang="en-IN" dirty="0"/>
          </a:p>
          <a:p>
            <a:endParaRPr lang="en-IN" dirty="0"/>
          </a:p>
          <a:p>
            <a:endParaRPr lang="en-IN" dirty="0"/>
          </a:p>
          <a:p>
            <a:endParaRPr lang="en-IN" dirty="0"/>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FUZZY KNN-QDA ALGORITHM</a:t>
            </a:r>
          </a:p>
        </p:txBody>
      </p:sp>
      <p:sp>
        <p:nvSpPr>
          <p:cNvPr id="3" name="Content Placeholder 2"/>
          <p:cNvSpPr>
            <a:spLocks noGrp="1"/>
          </p:cNvSpPr>
          <p:nvPr>
            <p:ph idx="1"/>
          </p:nvPr>
        </p:nvSpPr>
        <p:spPr/>
        <p:txBody>
          <a:bodyPr>
            <a:normAutofit fontScale="62500" lnSpcReduction="20000"/>
          </a:bodyPr>
          <a:lstStyle/>
          <a:p>
            <a:r>
              <a:rPr lang="en-IN" dirty="0"/>
              <a:t>Take </a:t>
            </a:r>
            <a:r>
              <a:rPr lang="en-US" b="1" i="1" dirty="0"/>
              <a:t>m</a:t>
            </a:r>
            <a:r>
              <a:rPr lang="en-IN" dirty="0"/>
              <a:t> sample vectors with </a:t>
            </a:r>
            <a:r>
              <a:rPr lang="en-US" b="1" i="1" dirty="0"/>
              <a:t>n</a:t>
            </a:r>
            <a:r>
              <a:rPr lang="en-IN" dirty="0"/>
              <a:t> parameters, say, </a:t>
            </a:r>
            <a:r>
              <a:rPr lang="en-US" b="1" i="1" dirty="0"/>
              <a:t>x1,x2,…,</a:t>
            </a:r>
            <a:r>
              <a:rPr lang="en-US" b="1" i="1" dirty="0" err="1"/>
              <a:t>xn</a:t>
            </a:r>
            <a:r>
              <a:rPr lang="en-IN" dirty="0"/>
              <a:t> which can be assigned to any one of  different classes, say, </a:t>
            </a:r>
            <a:r>
              <a:rPr lang="en-US" b="1" i="1" dirty="0"/>
              <a:t>c1,c2,…,</a:t>
            </a:r>
            <a:r>
              <a:rPr lang="en-US" b="1" i="1" dirty="0" err="1"/>
              <a:t>cn</a:t>
            </a:r>
            <a:r>
              <a:rPr lang="en-IN" dirty="0"/>
              <a:t>. These are considered as training data sets. </a:t>
            </a:r>
          </a:p>
          <a:p>
            <a:r>
              <a:rPr lang="en-IN" dirty="0"/>
              <a:t>Take another sample vector, say </a:t>
            </a:r>
            <a:r>
              <a:rPr lang="en-IN" b="1" i="1" dirty="0"/>
              <a:t>k</a:t>
            </a:r>
            <a:r>
              <a:rPr lang="en-IN" dirty="0"/>
              <a:t>, with the same </a:t>
            </a:r>
            <a:r>
              <a:rPr lang="en-US" b="1" i="1" dirty="0"/>
              <a:t>n </a:t>
            </a:r>
            <a:r>
              <a:rPr lang="en-IN" dirty="0"/>
              <a:t>parameters. We shall call this a testing data set. </a:t>
            </a:r>
          </a:p>
          <a:p>
            <a:pPr lvl="0"/>
            <a:r>
              <a:rPr lang="en-IN" dirty="0"/>
              <a:t>For each of training and testing data the distance is calculated  by taking the sum of the squares of the distance between each parameter of the training and  testing data, i.e., given two vectors </a:t>
            </a:r>
            <a:r>
              <a:rPr lang="en-US" b="1" i="1" dirty="0"/>
              <a:t>x1,x2,…,</a:t>
            </a:r>
            <a:r>
              <a:rPr lang="en-US" b="1" i="1" dirty="0" err="1"/>
              <a:t>xn</a:t>
            </a:r>
            <a:r>
              <a:rPr lang="en-IN" dirty="0"/>
              <a:t> and </a:t>
            </a:r>
            <a:r>
              <a:rPr lang="en-US" b="1" i="1" dirty="0"/>
              <a:t>y1,y2,…,</a:t>
            </a:r>
            <a:r>
              <a:rPr lang="en-US" b="1" i="1" dirty="0" err="1"/>
              <a:t>yn</a:t>
            </a:r>
            <a:r>
              <a:rPr lang="en-IN" dirty="0"/>
              <a:t>.The distance is given by </a:t>
            </a:r>
            <a:r>
              <a:rPr lang="en-US" b="1" i="1" dirty="0"/>
              <a:t>(x1-y1)2+(x2-y2)2+…+(</a:t>
            </a:r>
            <a:r>
              <a:rPr lang="en-US" b="1" i="1" dirty="0" err="1"/>
              <a:t>xn-yn</a:t>
            </a:r>
            <a:r>
              <a:rPr lang="en-US" b="1" i="1" dirty="0"/>
              <a:t>)2</a:t>
            </a:r>
            <a:r>
              <a:rPr lang="en-US" dirty="0"/>
              <a:t>.</a:t>
            </a:r>
            <a:r>
              <a:rPr lang="en-IN" dirty="0"/>
              <a:t>  </a:t>
            </a:r>
          </a:p>
          <a:p>
            <a:r>
              <a:rPr lang="en-IN" dirty="0"/>
              <a:t>Take the </a:t>
            </a:r>
            <a:r>
              <a:rPr lang="en-US" b="1" i="1" dirty="0"/>
              <a:t>k</a:t>
            </a:r>
            <a:r>
              <a:rPr lang="en-IN" dirty="0"/>
              <a:t> training data sets with the least values of distance from the training data set.</a:t>
            </a:r>
          </a:p>
          <a:p>
            <a:pPr lvl="0"/>
            <a:r>
              <a:rPr lang="en-IN" dirty="0"/>
              <a:t>From the </a:t>
            </a:r>
            <a:r>
              <a:rPr lang="en-US" b="1" i="1" dirty="0"/>
              <a:t>k</a:t>
            </a:r>
            <a:r>
              <a:rPr lang="en-IN" dirty="0"/>
              <a:t> training data sets obtained above, count how many of these belong to each class.  </a:t>
            </a:r>
          </a:p>
          <a:p>
            <a:r>
              <a:rPr lang="en-IN" dirty="0"/>
              <a:t>For each class, store the belonging training data sets in a matrix, where each row of the matrix is a training data set. Call these as class matrices, say </a:t>
            </a:r>
            <a:r>
              <a:rPr lang="en-IN" b="1" i="1" dirty="0"/>
              <a:t>C1,C2,…,</a:t>
            </a:r>
            <a:r>
              <a:rPr lang="en-IN" b="1" i="1" dirty="0" err="1"/>
              <a:t>Cn</a:t>
            </a:r>
            <a:r>
              <a:rPr lang="en-IN" dirty="0"/>
              <a:t>.</a:t>
            </a:r>
          </a:p>
          <a:p>
            <a:pPr lvl="0"/>
            <a:r>
              <a:rPr lang="en-IN" dirty="0"/>
              <a:t>Calculate the average data set for the training data set in each matrix, say </a:t>
            </a:r>
            <a:r>
              <a:rPr lang="en-IN" b="1" i="1" dirty="0"/>
              <a:t>avgC1, avgC2,…,</a:t>
            </a:r>
            <a:r>
              <a:rPr lang="en-IN" b="1" i="1" dirty="0" err="1"/>
              <a:t>avgCn</a:t>
            </a:r>
            <a:r>
              <a:rPr lang="en-IN" dirty="0"/>
              <a:t> for the distance vectors in both matrices, say </a:t>
            </a:r>
            <a:r>
              <a:rPr lang="en-IN" b="1" i="1" dirty="0"/>
              <a:t>avg</a:t>
            </a:r>
            <a:r>
              <a:rPr lang="en-IN" dirty="0"/>
              <a:t>.  </a:t>
            </a:r>
          </a:p>
          <a:p>
            <a:pPr lvl="0"/>
            <a:r>
              <a:rPr lang="en-IN" dirty="0"/>
              <a:t>Multiply the distance vectors of each of the distance matrices of each class by their membership in that class. We shall call these matrices as </a:t>
            </a:r>
            <a:r>
              <a:rPr lang="en-IN" b="1" i="1" dirty="0"/>
              <a:t>d1,d2,…,dn</a:t>
            </a:r>
            <a:r>
              <a:rPr lang="en-IN" dirty="0"/>
              <a:t>.</a:t>
            </a:r>
          </a:p>
          <a:p>
            <a:r>
              <a:rPr lang="en-IN" dirty="0"/>
              <a:t>For each of the class matrices, create new matrices, say </a:t>
            </a:r>
            <a:r>
              <a:rPr lang="en-IN" b="1" i="1" dirty="0"/>
              <a:t>C01,C02</a:t>
            </a:r>
            <a:r>
              <a:rPr lang="en-IN" dirty="0"/>
              <a:t>,</a:t>
            </a:r>
            <a:r>
              <a:rPr lang="en-IN" b="1" i="1" dirty="0"/>
              <a:t>…,C0n</a:t>
            </a:r>
            <a:r>
              <a:rPr lang="en-IN" dirty="0"/>
              <a:t> which are obtained by calculating the distance vector between each row of the class matrices and the average vector, </a:t>
            </a:r>
            <a:r>
              <a:rPr lang="en-IN" b="1" i="1" dirty="0"/>
              <a:t>avg</a:t>
            </a:r>
            <a:r>
              <a:rPr lang="en-IN" dirty="0"/>
              <a:t>.</a:t>
            </a:r>
          </a:p>
          <a:p>
            <a:pPr lvl="0"/>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371600"/>
            <a:ext cx="7315200" cy="4754563"/>
          </a:xfrm>
        </p:spPr>
        <p:txBody>
          <a:bodyPr>
            <a:normAutofit fontScale="92500" lnSpcReduction="20000"/>
          </a:bodyPr>
          <a:lstStyle/>
          <a:p>
            <a:pPr lvl="0"/>
            <a:r>
              <a:rPr lang="en-IN" dirty="0"/>
              <a:t>For each class we can calculate the covariance matrix using the formula </a:t>
            </a:r>
            <a:r>
              <a:rPr lang="en-IN" b="1" i="1" dirty="0"/>
              <a:t>(G*G’)/(number of rows in G) </a:t>
            </a:r>
            <a:r>
              <a:rPr lang="en-IN" dirty="0"/>
              <a:t>for any given matrix </a:t>
            </a:r>
            <a:r>
              <a:rPr lang="en-IN" b="1" i="1" dirty="0"/>
              <a:t>G</a:t>
            </a:r>
            <a:r>
              <a:rPr lang="en-IN" dirty="0"/>
              <a:t>. In this case, we shall apply the formula to the matrices </a:t>
            </a:r>
            <a:r>
              <a:rPr lang="en-IN" b="1" i="1" dirty="0"/>
              <a:t>C01,C02,…,C0n</a:t>
            </a:r>
            <a:r>
              <a:rPr lang="en-IN" dirty="0"/>
              <a:t> and call the resulting covariance matrices </a:t>
            </a:r>
            <a:r>
              <a:rPr lang="en-IN" b="1" i="1" dirty="0"/>
              <a:t>CovC1,CovC2,…,</a:t>
            </a:r>
            <a:r>
              <a:rPr lang="en-IN" b="1" i="1" dirty="0" err="1"/>
              <a:t>CovCn</a:t>
            </a:r>
            <a:r>
              <a:rPr lang="en-IN" dirty="0"/>
              <a:t>.  </a:t>
            </a:r>
          </a:p>
          <a:p>
            <a:r>
              <a:rPr lang="en-IN" dirty="0"/>
              <a:t>Calculate the pooled covariance matrix, say </a:t>
            </a:r>
            <a:r>
              <a:rPr lang="en-IN" b="1" i="1" dirty="0" err="1"/>
              <a:t>Cov</a:t>
            </a:r>
            <a:r>
              <a:rPr lang="en-IN" dirty="0"/>
              <a:t>, which is given by the formula </a:t>
            </a:r>
            <a:r>
              <a:rPr lang="en-IN" b="1" i="1" dirty="0"/>
              <a:t>Ʃ(no of rows in each distance matrix*Covariance Matrix)/(no of rows in each distance matrix)</a:t>
            </a:r>
            <a:r>
              <a:rPr lang="en-IN" dirty="0"/>
              <a:t>.</a:t>
            </a:r>
          </a:p>
          <a:p>
            <a:r>
              <a:rPr lang="en-IN" dirty="0"/>
              <a:t>Apply this formula to distance matrices </a:t>
            </a:r>
            <a:r>
              <a:rPr lang="en-IN" b="1" i="1" dirty="0"/>
              <a:t>d1,d2,…,</a:t>
            </a:r>
            <a:r>
              <a:rPr lang="en-IN" b="1" i="1" dirty="0" err="1"/>
              <a:t>dn</a:t>
            </a:r>
            <a:r>
              <a:rPr lang="en-IN" dirty="0"/>
              <a:t> and covariance matrices </a:t>
            </a:r>
            <a:r>
              <a:rPr lang="en-IN" b="1" i="1" dirty="0"/>
              <a:t>CovC1,CovC2,…,</a:t>
            </a:r>
            <a:r>
              <a:rPr lang="en-IN" b="1" i="1" dirty="0" err="1"/>
              <a:t>CovCn</a:t>
            </a:r>
            <a:r>
              <a:rPr lang="en-IN" dirty="0"/>
              <a:t>.</a:t>
            </a:r>
          </a:p>
          <a:p>
            <a:pPr lvl="0"/>
            <a:r>
              <a:rPr lang="en-IN" dirty="0"/>
              <a:t>For  each  class,  calculate  </a:t>
            </a:r>
            <a:r>
              <a:rPr lang="en-IN" b="1" i="1" dirty="0"/>
              <a:t>ZC1=(-0.5*((1-(avgC1/CovC1))*(-avgC1)’-log(</a:t>
            </a:r>
            <a:r>
              <a:rPr lang="en-IN" b="1" i="1" dirty="0" err="1"/>
              <a:t>det</a:t>
            </a:r>
            <a:r>
              <a:rPr lang="en-IN" b="1" i="1" dirty="0"/>
              <a:t>(CovC1)))+log((number of rows in the distance matrix of (C1/k))</a:t>
            </a:r>
          </a:p>
          <a:p>
            <a:r>
              <a:rPr lang="en-IN" dirty="0"/>
              <a:t>Apply this same formula to classes </a:t>
            </a:r>
            <a:r>
              <a:rPr lang="en-US" b="1" i="1" dirty="0"/>
              <a:t>c1,c2,…,</a:t>
            </a:r>
            <a:r>
              <a:rPr lang="en-US" b="1" i="1" dirty="0" err="1"/>
              <a:t>cn</a:t>
            </a:r>
            <a:r>
              <a:rPr lang="en-IN" dirty="0"/>
              <a:t>.  </a:t>
            </a:r>
          </a:p>
          <a:p>
            <a:pPr lvl="0"/>
            <a:r>
              <a:rPr lang="en-IN" dirty="0"/>
              <a:t>Compare the values calculated in step 11.  </a:t>
            </a:r>
          </a:p>
          <a:p>
            <a:pPr lvl="0"/>
            <a:r>
              <a:rPr lang="en-IN" dirty="0"/>
              <a:t>Assign the testing data set with the class having the greatest value calculated in step 11.  </a:t>
            </a:r>
          </a:p>
          <a:p>
            <a:endParaRPr lang="en-IN" dirty="0"/>
          </a:p>
          <a:p>
            <a:pPr lvl="0"/>
            <a:endParaRPr lang="en-IN" dirty="0"/>
          </a:p>
          <a:p>
            <a:endParaRPr lang="en-IN"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ROUGH KNN ALGORITHM</a:t>
            </a:r>
          </a:p>
        </p:txBody>
      </p:sp>
      <p:sp>
        <p:nvSpPr>
          <p:cNvPr id="3" name="Content Placeholder 2"/>
          <p:cNvSpPr>
            <a:spLocks noGrp="1"/>
          </p:cNvSpPr>
          <p:nvPr>
            <p:ph idx="1"/>
          </p:nvPr>
        </p:nvSpPr>
        <p:spPr/>
        <p:txBody>
          <a:bodyPr>
            <a:normAutofit/>
          </a:bodyPr>
          <a:lstStyle/>
          <a:p>
            <a:r>
              <a:rPr lang="en-IN" dirty="0"/>
              <a:t>This algorithm is based on calculating ownership of each class towards the testing data set. </a:t>
            </a:r>
          </a:p>
          <a:p>
            <a:r>
              <a:rPr lang="en-IN" dirty="0"/>
              <a:t>The class with the highest ownership towards the testing data set is assigned to the testing data set.</a:t>
            </a:r>
          </a:p>
          <a:p>
            <a:r>
              <a:rPr lang="en-US" dirty="0"/>
              <a:t>We can perform two variants of this algorithm – </a:t>
            </a:r>
            <a:r>
              <a:rPr lang="en-US" b="1" dirty="0"/>
              <a:t>Rough KNN LDA</a:t>
            </a:r>
            <a:r>
              <a:rPr lang="en-US" dirty="0"/>
              <a:t> Algorithm and </a:t>
            </a:r>
            <a:r>
              <a:rPr lang="en-US" b="1" dirty="0"/>
              <a:t>Rough KNN QDA </a:t>
            </a:r>
            <a:r>
              <a:rPr lang="en-US" dirty="0"/>
              <a:t>Algorithm.</a:t>
            </a:r>
          </a:p>
          <a:p>
            <a:r>
              <a:rPr lang="en-US" dirty="0"/>
              <a:t>These algorithms are quite similar to Fuzzy LDA and Fuzzy QDA algorithms respectively.</a:t>
            </a:r>
          </a:p>
          <a:p>
            <a:r>
              <a:rPr lang="en-IN" dirty="0"/>
              <a:t>The only difference is that we use weighted distances for calculating the X and Y values at the end of each algorithm instead of the ordinary distances. </a:t>
            </a:r>
          </a:p>
          <a:p>
            <a:endParaRPr lang="en-US" dirty="0"/>
          </a:p>
          <a:p>
            <a:endParaRPr lang="en-US" dirty="0"/>
          </a:p>
          <a:p>
            <a:endParaRPr lang="en-US"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CONDENSED KNN ALGORITHM</a:t>
            </a:r>
          </a:p>
        </p:txBody>
      </p:sp>
      <p:sp>
        <p:nvSpPr>
          <p:cNvPr id="3" name="Content Placeholder 2"/>
          <p:cNvSpPr>
            <a:spLocks noGrp="1"/>
          </p:cNvSpPr>
          <p:nvPr>
            <p:ph idx="1"/>
          </p:nvPr>
        </p:nvSpPr>
        <p:spPr/>
        <p:txBody>
          <a:bodyPr>
            <a:normAutofit lnSpcReduction="10000"/>
          </a:bodyPr>
          <a:lstStyle/>
          <a:p>
            <a:r>
              <a:rPr lang="en-IN" dirty="0"/>
              <a:t>This algorithm involves the use of a combination of K-means algorithm along with KNN algorithm.</a:t>
            </a:r>
          </a:p>
          <a:p>
            <a:r>
              <a:rPr lang="en-IN" dirty="0"/>
              <a:t>In K-means algorithm, we arrange the data into clusters and remove the outliers in each cluster.</a:t>
            </a:r>
          </a:p>
          <a:p>
            <a:r>
              <a:rPr lang="en-IN" dirty="0"/>
              <a:t>Then, we perform the KNN algorithm on the remaining data sets.</a:t>
            </a:r>
          </a:p>
          <a:p>
            <a:r>
              <a:rPr lang="en-US" dirty="0"/>
              <a:t>We can perform two variants of this algorithm – </a:t>
            </a:r>
            <a:r>
              <a:rPr lang="en-US" b="1" dirty="0"/>
              <a:t>Condensed</a:t>
            </a:r>
            <a:r>
              <a:rPr lang="en-US" dirty="0"/>
              <a:t> </a:t>
            </a:r>
            <a:r>
              <a:rPr lang="en-US" b="1" dirty="0"/>
              <a:t>KNN LDA</a:t>
            </a:r>
            <a:r>
              <a:rPr lang="en-US" dirty="0"/>
              <a:t> Algorithm and </a:t>
            </a:r>
            <a:r>
              <a:rPr lang="en-US" b="1" dirty="0"/>
              <a:t>Condensed</a:t>
            </a:r>
            <a:r>
              <a:rPr lang="en-US" dirty="0"/>
              <a:t> </a:t>
            </a:r>
            <a:r>
              <a:rPr lang="en-US" b="1" dirty="0"/>
              <a:t>KNN QDA </a:t>
            </a:r>
            <a:r>
              <a:rPr lang="en-US" dirty="0"/>
              <a:t>Algorithm.</a:t>
            </a:r>
          </a:p>
          <a:p>
            <a:r>
              <a:rPr lang="en-US" dirty="0"/>
              <a:t>These algorithms are quite similar to Condensed KNN.</a:t>
            </a:r>
          </a:p>
          <a:p>
            <a:r>
              <a:rPr lang="en-US" dirty="0"/>
              <a:t>The only difference is that after removing the resulting outliers from K-means process, we perform the KNN LDA and KNN QDA algorithms on the remaining data.</a:t>
            </a:r>
            <a:endParaRPr lang="en-IN" dirty="0"/>
          </a:p>
          <a:p>
            <a:pP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CONSTRAINED KNN ALGORITHM</a:t>
            </a:r>
          </a:p>
        </p:txBody>
      </p:sp>
      <p:sp>
        <p:nvSpPr>
          <p:cNvPr id="3" name="Content Placeholder 2"/>
          <p:cNvSpPr>
            <a:spLocks noGrp="1"/>
          </p:cNvSpPr>
          <p:nvPr>
            <p:ph idx="1"/>
          </p:nvPr>
        </p:nvSpPr>
        <p:spPr/>
        <p:txBody>
          <a:bodyPr>
            <a:normAutofit fontScale="85000" lnSpcReduction="10000"/>
          </a:bodyPr>
          <a:lstStyle/>
          <a:p>
            <a:r>
              <a:rPr lang="en-IN" dirty="0"/>
              <a:t>This algorithm is based on the principle of assigning partial membership in a class to a testing data set.</a:t>
            </a:r>
          </a:p>
          <a:p>
            <a:r>
              <a:rPr lang="en-IN" dirty="0"/>
              <a:t>membership of a testing data set can take on any real values in the interval [0,1]. </a:t>
            </a:r>
          </a:p>
          <a:p>
            <a:r>
              <a:rPr lang="en-US" dirty="0"/>
              <a:t>We choose k-nearest neighbours that satisfy certain conditions.</a:t>
            </a:r>
            <a:endParaRPr lang="en-IN" dirty="0"/>
          </a:p>
          <a:p>
            <a:r>
              <a:rPr lang="en-US" dirty="0"/>
              <a:t>We can perform two variants of this algorithm – </a:t>
            </a:r>
            <a:r>
              <a:rPr lang="en-US" b="1" dirty="0"/>
              <a:t>Constrained</a:t>
            </a:r>
            <a:r>
              <a:rPr lang="en-US" dirty="0"/>
              <a:t> </a:t>
            </a:r>
            <a:r>
              <a:rPr lang="en-US" b="1" dirty="0"/>
              <a:t>KNN LDA</a:t>
            </a:r>
            <a:r>
              <a:rPr lang="en-US" dirty="0"/>
              <a:t> Algorithm and </a:t>
            </a:r>
            <a:r>
              <a:rPr lang="en-US" b="1" dirty="0"/>
              <a:t>Constrained</a:t>
            </a:r>
            <a:r>
              <a:rPr lang="en-US" dirty="0"/>
              <a:t> </a:t>
            </a:r>
            <a:r>
              <a:rPr lang="en-US" b="1" dirty="0"/>
              <a:t>KNN QDA </a:t>
            </a:r>
            <a:r>
              <a:rPr lang="en-US" dirty="0"/>
              <a:t>Algorithm.</a:t>
            </a:r>
          </a:p>
          <a:p>
            <a:r>
              <a:rPr lang="en-US" b="1" dirty="0"/>
              <a:t>Constrained KNN LDA </a:t>
            </a:r>
            <a:r>
              <a:rPr lang="en-US" dirty="0"/>
              <a:t>is similar to Condensed KNN LDA algorithm, the only difference being that in this case, we have partial memberships in each class.</a:t>
            </a:r>
          </a:p>
          <a:p>
            <a:r>
              <a:rPr lang="en-US" b="1" dirty="0"/>
              <a:t>Constrained KNN QDA </a:t>
            </a:r>
            <a:r>
              <a:rPr lang="en-IN" dirty="0"/>
              <a:t>is the same as Fuzzy QDA except that at the end we take the percentage of the X and Y values at the end of the algorithm and represent this as the membership of the testing data set in each class</a:t>
            </a:r>
            <a:endParaRPr lang="en-US" b="1"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SETS USED</a:t>
            </a:r>
          </a:p>
        </p:txBody>
      </p:sp>
      <p:sp>
        <p:nvSpPr>
          <p:cNvPr id="3" name="Content Placeholder 2"/>
          <p:cNvSpPr>
            <a:spLocks noGrp="1"/>
          </p:cNvSpPr>
          <p:nvPr>
            <p:ph idx="1"/>
          </p:nvPr>
        </p:nvSpPr>
        <p:spPr/>
        <p:txBody>
          <a:bodyPr>
            <a:normAutofit/>
          </a:bodyPr>
          <a:lstStyle/>
          <a:p>
            <a:r>
              <a:rPr lang="en-IN" sz="2800" dirty="0"/>
              <a:t>Diabetes Data set</a:t>
            </a:r>
          </a:p>
          <a:p>
            <a:r>
              <a:rPr lang="en-US" sz="2800" dirty="0"/>
              <a:t>Cancer Data set</a:t>
            </a:r>
          </a:p>
          <a:p>
            <a:r>
              <a:rPr lang="en-US" sz="2800" dirty="0"/>
              <a:t>Herbal Plants Data set</a:t>
            </a:r>
            <a:endParaRPr lang="en-I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DIABETES AND CANCER DATA SETS</a:t>
            </a:r>
            <a:endParaRPr lang="en-IN" dirty="0"/>
          </a:p>
        </p:txBody>
      </p:sp>
      <p:sp>
        <p:nvSpPr>
          <p:cNvPr id="3" name="Content Placeholder 2"/>
          <p:cNvSpPr>
            <a:spLocks noGrp="1"/>
          </p:cNvSpPr>
          <p:nvPr>
            <p:ph idx="1"/>
          </p:nvPr>
        </p:nvSpPr>
        <p:spPr>
          <a:xfrm>
            <a:off x="914400" y="2286000"/>
            <a:ext cx="7315200" cy="3840163"/>
          </a:xfrm>
        </p:spPr>
        <p:txBody>
          <a:bodyPr>
            <a:normAutofit fontScale="92500" lnSpcReduction="10000"/>
          </a:bodyPr>
          <a:lstStyle/>
          <a:p>
            <a:r>
              <a:rPr lang="en-US" dirty="0"/>
              <a:t>We took a cancer and diabetes data set from the UCI  repository.</a:t>
            </a:r>
          </a:p>
          <a:p>
            <a:r>
              <a:rPr lang="en-US" dirty="0"/>
              <a:t>The diabetes dataset has 20 attributes and cancer data set has 9 attributes. </a:t>
            </a:r>
          </a:p>
          <a:p>
            <a:r>
              <a:rPr lang="en-US" dirty="0"/>
              <a:t>The 15 different classification algorithms are carried out and various performance measures are calculated. </a:t>
            </a:r>
          </a:p>
          <a:p>
            <a:r>
              <a:rPr lang="en-US" dirty="0"/>
              <a:t>In this paper, the result is validated with 10-fold cross-validation technique. </a:t>
            </a:r>
          </a:p>
          <a:p>
            <a:r>
              <a:rPr lang="en-US" dirty="0"/>
              <a:t>The diabetes and cancer dataset data set is randomly divided into 10 partitions and one partition is considered as testing dataset and others are considered as training dataset. </a:t>
            </a:r>
          </a:p>
          <a:p>
            <a:r>
              <a:rPr lang="en-US" dirty="0"/>
              <a:t>The 15 algorithms are implemented on both testing and training dataset and the accuracy is noted.</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idx="1"/>
          </p:nvPr>
        </p:nvSpPr>
        <p:spPr>
          <a:xfrm>
            <a:off x="914400" y="2057400"/>
            <a:ext cx="7315200" cy="4068763"/>
          </a:xfrm>
        </p:spPr>
        <p:txBody>
          <a:bodyPr>
            <a:normAutofit fontScale="85000" lnSpcReduction="20000"/>
          </a:bodyPr>
          <a:lstStyle/>
          <a:p>
            <a:r>
              <a:rPr lang="en-IN" dirty="0" err="1"/>
              <a:t>Halil</a:t>
            </a:r>
            <a:r>
              <a:rPr lang="en-IN" dirty="0"/>
              <a:t> </a:t>
            </a:r>
            <a:r>
              <a:rPr lang="en-IN" dirty="0" err="1"/>
              <a:t>Yigit</a:t>
            </a:r>
            <a:r>
              <a:rPr lang="en-IN" dirty="0"/>
              <a:t> had worked on ABC- based distance–weighted </a:t>
            </a:r>
            <a:r>
              <a:rPr lang="en-IN" dirty="0" err="1"/>
              <a:t>kNN</a:t>
            </a:r>
            <a:r>
              <a:rPr lang="en-IN" dirty="0"/>
              <a:t> algorithm [7].</a:t>
            </a:r>
          </a:p>
          <a:p>
            <a:r>
              <a:rPr lang="en-IN" dirty="0" err="1"/>
              <a:t>Xuejun</a:t>
            </a:r>
            <a:r>
              <a:rPr lang="en-IN" dirty="0"/>
              <a:t> Ma, et.al [13] studied on a variant of K nearest neighbour </a:t>
            </a:r>
            <a:r>
              <a:rPr lang="en-IN" dirty="0" err="1"/>
              <a:t>quantile</a:t>
            </a:r>
            <a:r>
              <a:rPr lang="en-IN" dirty="0"/>
              <a:t> regression.</a:t>
            </a:r>
          </a:p>
          <a:p>
            <a:r>
              <a:rPr lang="en-IN" dirty="0"/>
              <a:t>Some of the related works based on KNN and </a:t>
            </a:r>
            <a:r>
              <a:rPr lang="en-IN" dirty="0" err="1"/>
              <a:t>Discriminant</a:t>
            </a:r>
            <a:r>
              <a:rPr lang="en-IN" dirty="0"/>
              <a:t> Analysis can be found in [1, 8, 9, 10, 11, 12].  </a:t>
            </a:r>
          </a:p>
          <a:p>
            <a:r>
              <a:rPr lang="en-IN" dirty="0"/>
              <a:t>The working of this project is based on the study of molecular descriptors for Drug/Non-Drug compounds extracted from medicinal plants. The molecular descriptors of these chemical compounds are identified by Dr. O. S. </a:t>
            </a:r>
            <a:r>
              <a:rPr lang="en-IN" dirty="0" err="1"/>
              <a:t>Deepa</a:t>
            </a:r>
            <a:r>
              <a:rPr lang="en-IN" dirty="0"/>
              <a:t> </a:t>
            </a:r>
            <a:r>
              <a:rPr lang="en-IN" dirty="0" err="1"/>
              <a:t>Gopakumar</a:t>
            </a:r>
            <a:r>
              <a:rPr lang="en-IN" dirty="0"/>
              <a:t> and </a:t>
            </a:r>
            <a:r>
              <a:rPr lang="en-IN" dirty="0" err="1"/>
              <a:t>Ani</a:t>
            </a:r>
            <a:r>
              <a:rPr lang="en-IN" dirty="0"/>
              <a:t> R. They have studied a lot on the classification of the compounds extracted from the medicinal plants [2, 3, 4, 5, 6].</a:t>
            </a:r>
          </a:p>
          <a:p>
            <a:r>
              <a:rPr lang="en-IN" dirty="0"/>
              <a:t>Descriptions of the same can be found in [15, 16].</a:t>
            </a:r>
          </a:p>
          <a:p>
            <a:r>
              <a:rPr lang="en-IN" dirty="0"/>
              <a:t>The machine learning approaches like classification of these compounds to drug compounds and non drug compounds are done by </a:t>
            </a:r>
            <a:r>
              <a:rPr lang="en-IN" dirty="0" err="1"/>
              <a:t>Kormaz</a:t>
            </a:r>
            <a:r>
              <a:rPr lang="en-IN" dirty="0"/>
              <a:t>, </a:t>
            </a:r>
            <a:r>
              <a:rPr lang="en-IN" dirty="0" err="1"/>
              <a:t>Selcuk</a:t>
            </a:r>
            <a:r>
              <a:rPr lang="en-IN" dirty="0"/>
              <a:t>, </a:t>
            </a:r>
            <a:r>
              <a:rPr lang="en-IN" dirty="0" err="1"/>
              <a:t>Gokmen</a:t>
            </a:r>
            <a:r>
              <a:rPr lang="en-IN" dirty="0"/>
              <a:t> </a:t>
            </a:r>
            <a:r>
              <a:rPr lang="en-IN" dirty="0" err="1"/>
              <a:t>Zararsiz</a:t>
            </a:r>
            <a:r>
              <a:rPr lang="en-IN" dirty="0"/>
              <a:t>, and </a:t>
            </a:r>
            <a:r>
              <a:rPr lang="en-IN" dirty="0" err="1"/>
              <a:t>Dincer</a:t>
            </a:r>
            <a:r>
              <a:rPr lang="en-IN" dirty="0"/>
              <a:t> </a:t>
            </a:r>
            <a:r>
              <a:rPr lang="en-IN" dirty="0" err="1"/>
              <a:t>Goksusluk</a:t>
            </a:r>
            <a:r>
              <a:rPr lang="en-IN" dirty="0"/>
              <a:t> [14].</a:t>
            </a:r>
          </a:p>
          <a:p>
            <a:r>
              <a:rPr lang="en-IN" dirty="0"/>
              <a:t>Descriptions of machine learning approaches are also found in [17].</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609600"/>
          </a:xfrm>
        </p:spPr>
        <p:txBody>
          <a:bodyPr>
            <a:normAutofit fontScale="90000"/>
          </a:bodyPr>
          <a:lstStyle/>
          <a:p>
            <a:r>
              <a:rPr lang="en-US" dirty="0"/>
              <a:t>ACCURACIES FOR CANCER AND DIABETES DATA SET</a:t>
            </a:r>
            <a:endParaRPr lang="en-IN" dirty="0"/>
          </a:p>
        </p:txBody>
      </p:sp>
      <p:graphicFrame>
        <p:nvGraphicFramePr>
          <p:cNvPr id="5" name="Content Placeholder 4"/>
          <p:cNvGraphicFramePr>
            <a:graphicFrameLocks noGrp="1"/>
          </p:cNvGraphicFramePr>
          <p:nvPr>
            <p:ph idx="1"/>
          </p:nvPr>
        </p:nvGraphicFramePr>
        <p:xfrm>
          <a:off x="495300" y="1905000"/>
          <a:ext cx="8153400" cy="3687436"/>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630680">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1630680">
                  <a:extLst>
                    <a:ext uri="{9D8B030D-6E8A-4147-A177-3AD203B41FA5}">
                      <a16:colId xmlns:a16="http://schemas.microsoft.com/office/drawing/2014/main" val="20003"/>
                    </a:ext>
                  </a:extLst>
                </a:gridCol>
                <a:gridCol w="1630680">
                  <a:extLst>
                    <a:ext uri="{9D8B030D-6E8A-4147-A177-3AD203B41FA5}">
                      <a16:colId xmlns:a16="http://schemas.microsoft.com/office/drawing/2014/main" val="20004"/>
                    </a:ext>
                  </a:extLst>
                </a:gridCol>
              </a:tblGrid>
              <a:tr h="361236">
                <a:tc>
                  <a:txBody>
                    <a:bodyPr/>
                    <a:lstStyle/>
                    <a:p>
                      <a:pPr marL="1270" algn="ctr">
                        <a:lnSpc>
                          <a:spcPct val="107000"/>
                        </a:lnSpc>
                        <a:spcAft>
                          <a:spcPts val="0"/>
                        </a:spcAft>
                      </a:pPr>
                      <a:r>
                        <a:rPr lang="en-US" sz="1200" dirty="0">
                          <a:solidFill>
                            <a:schemeClr val="tx1"/>
                          </a:solidFill>
                          <a:latin typeface="Times New Roman"/>
                          <a:ea typeface="Times New Roman"/>
                          <a:cs typeface="Times New Roman"/>
                        </a:rPr>
                        <a:t>Algorithm</a:t>
                      </a:r>
                    </a:p>
                  </a:txBody>
                  <a:tcPr marL="68580" marR="0" marT="9525" marB="0"/>
                </a:tc>
                <a:tc>
                  <a:txBody>
                    <a:bodyPr/>
                    <a:lstStyle/>
                    <a:p>
                      <a:pPr algn="ctr">
                        <a:lnSpc>
                          <a:spcPct val="107000"/>
                        </a:lnSpc>
                        <a:spcAft>
                          <a:spcPts val="0"/>
                        </a:spcAft>
                      </a:pPr>
                      <a:r>
                        <a:rPr lang="en-US" sz="1200" dirty="0">
                          <a:solidFill>
                            <a:schemeClr val="tx1"/>
                          </a:solidFill>
                          <a:latin typeface="Times New Roman"/>
                          <a:ea typeface="Times New Roman"/>
                          <a:cs typeface="Times New Roman"/>
                        </a:rPr>
                        <a:t>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solidFill>
                            <a:schemeClr val="tx1"/>
                          </a:solidFill>
                          <a:latin typeface="Times New Roman"/>
                          <a:ea typeface="Times New Roman"/>
                          <a:cs typeface="Times New Roman"/>
                        </a:rPr>
                        <a:t>Incorrectly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solidFill>
                            <a:schemeClr val="tx1"/>
                          </a:solidFill>
                          <a:latin typeface="Times New Roman"/>
                          <a:ea typeface="Times New Roman"/>
                          <a:cs typeface="Times New Roman"/>
                        </a:rPr>
                        <a:t>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solidFill>
                            <a:schemeClr val="tx1"/>
                          </a:solidFill>
                          <a:latin typeface="Times New Roman"/>
                          <a:ea typeface="Times New Roman"/>
                          <a:cs typeface="Times New Roman"/>
                        </a:rPr>
                        <a:t>Incorrectly classified instances</a:t>
                      </a:r>
                      <a:endParaRPr lang="en-IN" sz="1100" dirty="0">
                        <a:solidFill>
                          <a:schemeClr val="tx1"/>
                        </a:solidFill>
                        <a:latin typeface="Calibri"/>
                        <a:ea typeface="Times New Roman"/>
                        <a:cs typeface="Times New Roman"/>
                      </a:endParaRPr>
                    </a:p>
                  </a:txBody>
                  <a:tcPr marL="68580" marR="0" marT="9525" marB="0"/>
                </a:tc>
                <a:extLst>
                  <a:ext uri="{0D108BD9-81ED-4DB2-BD59-A6C34878D82A}">
                    <a16:rowId xmlns:a16="http://schemas.microsoft.com/office/drawing/2014/main" val="10000"/>
                  </a:ext>
                </a:extLst>
              </a:tr>
              <a:tr h="189439">
                <a:tc>
                  <a:txBody>
                    <a:bodyPr/>
                    <a:lstStyle/>
                    <a:p>
                      <a:pPr marL="1270" algn="ctr">
                        <a:lnSpc>
                          <a:spcPct val="107000"/>
                        </a:lnSpc>
                        <a:spcAft>
                          <a:spcPts val="0"/>
                        </a:spcAft>
                      </a:pPr>
                      <a:endParaRPr lang="en-US" sz="1200" dirty="0">
                        <a:latin typeface="Times New Roman"/>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Diabetes</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Diabetes</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Cancer</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Cancer</a:t>
                      </a:r>
                      <a:endParaRPr lang="en-IN" sz="1100">
                        <a:latin typeface="Calibri"/>
                        <a:ea typeface="Times New Roman"/>
                        <a:cs typeface="Times New Roman"/>
                      </a:endParaRPr>
                    </a:p>
                  </a:txBody>
                  <a:tcPr marL="68580" marR="0" marT="9525" marB="0"/>
                </a:tc>
                <a:extLst>
                  <a:ext uri="{0D108BD9-81ED-4DB2-BD59-A6C34878D82A}">
                    <a16:rowId xmlns:a16="http://schemas.microsoft.com/office/drawing/2014/main" val="10001"/>
                  </a:ext>
                </a:extLst>
              </a:tr>
              <a:tr h="180589">
                <a:tc>
                  <a:txBody>
                    <a:bodyPr/>
                    <a:lstStyle/>
                    <a:p>
                      <a:pPr marL="1270" algn="ctr">
                        <a:lnSpc>
                          <a:spcPct val="107000"/>
                        </a:lnSpc>
                        <a:spcAft>
                          <a:spcPts val="0"/>
                        </a:spcAft>
                      </a:pPr>
                      <a:r>
                        <a:rPr lang="en-US" sz="1200">
                          <a:latin typeface="Times New Roman"/>
                          <a:ea typeface="Times New Roman"/>
                          <a:cs typeface="Times New Roman"/>
                        </a:rPr>
                        <a:t>KNN</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76</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24</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96</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4</a:t>
                      </a:r>
                      <a:endParaRPr lang="en-IN" sz="1100">
                        <a:latin typeface="Calibri"/>
                        <a:ea typeface="Times New Roman"/>
                        <a:cs typeface="Times New Roman"/>
                      </a:endParaRPr>
                    </a:p>
                  </a:txBody>
                  <a:tcPr marL="68580" marR="0" marT="9525" marB="0"/>
                </a:tc>
                <a:extLst>
                  <a:ext uri="{0D108BD9-81ED-4DB2-BD59-A6C34878D82A}">
                    <a16:rowId xmlns:a16="http://schemas.microsoft.com/office/drawing/2014/main" val="10002"/>
                  </a:ext>
                </a:extLst>
              </a:tr>
              <a:tr h="180589">
                <a:tc>
                  <a:txBody>
                    <a:bodyPr/>
                    <a:lstStyle/>
                    <a:p>
                      <a:pPr marL="1270" algn="ctr">
                        <a:lnSpc>
                          <a:spcPct val="107000"/>
                        </a:lnSpc>
                        <a:spcAft>
                          <a:spcPts val="0"/>
                        </a:spcAft>
                      </a:pPr>
                      <a:r>
                        <a:rPr lang="en-US" sz="1200">
                          <a:latin typeface="Times New Roman"/>
                          <a:ea typeface="Times New Roman"/>
                          <a:cs typeface="Times New Roman"/>
                        </a:rPr>
                        <a:t>KNN-LDA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a:t>
                      </a:r>
                      <a:endParaRPr lang="en-IN" sz="1100">
                        <a:latin typeface="Calibri"/>
                        <a:ea typeface="Times New Roman"/>
                        <a:cs typeface="Times New Roman"/>
                      </a:endParaRPr>
                    </a:p>
                  </a:txBody>
                  <a:tcPr marL="68580" marR="0" marT="9525" marB="0"/>
                </a:tc>
                <a:extLst>
                  <a:ext uri="{0D108BD9-81ED-4DB2-BD59-A6C34878D82A}">
                    <a16:rowId xmlns:a16="http://schemas.microsoft.com/office/drawing/2014/main" val="10003"/>
                  </a:ext>
                </a:extLst>
              </a:tr>
              <a:tr h="180589">
                <a:tc>
                  <a:txBody>
                    <a:bodyPr/>
                    <a:lstStyle/>
                    <a:p>
                      <a:pPr marL="1270" algn="ctr">
                        <a:lnSpc>
                          <a:spcPct val="107000"/>
                        </a:lnSpc>
                        <a:spcAft>
                          <a:spcPts val="0"/>
                        </a:spcAft>
                      </a:pPr>
                      <a:r>
                        <a:rPr lang="en-US" sz="1200">
                          <a:latin typeface="Times New Roman"/>
                          <a:ea typeface="Times New Roman"/>
                          <a:cs typeface="Times New Roman"/>
                        </a:rPr>
                        <a:t>KNN-QDA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a:t>
                      </a:r>
                      <a:endParaRPr lang="en-IN" sz="1100">
                        <a:latin typeface="Calibri"/>
                        <a:ea typeface="Times New Roman"/>
                        <a:cs typeface="Times New Roman"/>
                      </a:endParaRPr>
                    </a:p>
                  </a:txBody>
                  <a:tcPr marL="68580" marR="0" marT="9525" marB="0"/>
                </a:tc>
                <a:extLst>
                  <a:ext uri="{0D108BD9-81ED-4DB2-BD59-A6C34878D82A}">
                    <a16:rowId xmlns:a16="http://schemas.microsoft.com/office/drawing/2014/main" val="10004"/>
                  </a:ext>
                </a:extLst>
              </a:tr>
              <a:tr h="361236">
                <a:tc>
                  <a:txBody>
                    <a:bodyPr/>
                    <a:lstStyle/>
                    <a:p>
                      <a:pPr marL="1270" algn="ctr">
                        <a:lnSpc>
                          <a:spcPct val="107000"/>
                        </a:lnSpc>
                        <a:spcAft>
                          <a:spcPts val="0"/>
                        </a:spcAft>
                      </a:pPr>
                      <a:r>
                        <a:rPr lang="en-US" sz="1200">
                          <a:latin typeface="Times New Roman"/>
                          <a:ea typeface="Times New Roman"/>
                          <a:cs typeface="Times New Roman"/>
                        </a:rPr>
                        <a:t>Condensed</a:t>
                      </a:r>
                      <a:endParaRPr lang="en-IN" sz="1100">
                        <a:latin typeface="Calibri"/>
                        <a:ea typeface="Times New Roman"/>
                        <a:cs typeface="Times New Roman"/>
                      </a:endParaRPr>
                    </a:p>
                    <a:p>
                      <a:pPr marL="1270" algn="ctr">
                        <a:lnSpc>
                          <a:spcPct val="107000"/>
                        </a:lnSpc>
                        <a:spcAft>
                          <a:spcPts val="0"/>
                        </a:spcAft>
                      </a:pPr>
                      <a:r>
                        <a:rPr lang="en-US" sz="1200">
                          <a:latin typeface="Times New Roman"/>
                          <a:ea typeface="Times New Roman"/>
                          <a:cs typeface="Times New Roman"/>
                        </a:rPr>
                        <a:t>KNN</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76</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24</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90</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10</a:t>
                      </a:r>
                      <a:endParaRPr lang="en-IN" sz="1100">
                        <a:latin typeface="Calibri"/>
                        <a:ea typeface="Times New Roman"/>
                        <a:cs typeface="Times New Roman"/>
                      </a:endParaRPr>
                    </a:p>
                  </a:txBody>
                  <a:tcPr marL="68580" marR="0" marT="9525" marB="0"/>
                </a:tc>
                <a:extLst>
                  <a:ext uri="{0D108BD9-81ED-4DB2-BD59-A6C34878D82A}">
                    <a16:rowId xmlns:a16="http://schemas.microsoft.com/office/drawing/2014/main" val="10005"/>
                  </a:ext>
                </a:extLst>
              </a:tr>
              <a:tr h="180589">
                <a:tc>
                  <a:txBody>
                    <a:bodyPr/>
                    <a:lstStyle/>
                    <a:p>
                      <a:pPr marL="1270" algn="ctr">
                        <a:lnSpc>
                          <a:spcPct val="107000"/>
                        </a:lnSpc>
                        <a:spcAft>
                          <a:spcPts val="0"/>
                        </a:spcAft>
                      </a:pPr>
                      <a:r>
                        <a:rPr lang="en-US" sz="1200">
                          <a:latin typeface="Times New Roman"/>
                          <a:ea typeface="Times New Roman"/>
                          <a:cs typeface="Times New Roman"/>
                        </a:rPr>
                        <a:t>Condensed KNN LDA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77</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23</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92</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8</a:t>
                      </a:r>
                      <a:endParaRPr lang="en-IN" sz="1100" dirty="0">
                        <a:latin typeface="Calibri"/>
                        <a:ea typeface="Times New Roman"/>
                        <a:cs typeface="Times New Roman"/>
                      </a:endParaRPr>
                    </a:p>
                  </a:txBody>
                  <a:tcPr marL="68580" marR="0" marT="9525" marB="0"/>
                </a:tc>
                <a:extLst>
                  <a:ext uri="{0D108BD9-81ED-4DB2-BD59-A6C34878D82A}">
                    <a16:rowId xmlns:a16="http://schemas.microsoft.com/office/drawing/2014/main" val="10006"/>
                  </a:ext>
                </a:extLst>
              </a:tr>
              <a:tr h="180589">
                <a:tc>
                  <a:txBody>
                    <a:bodyPr/>
                    <a:lstStyle/>
                    <a:p>
                      <a:pPr marL="1270" algn="ctr">
                        <a:lnSpc>
                          <a:spcPct val="107000"/>
                        </a:lnSpc>
                        <a:spcAft>
                          <a:spcPts val="0"/>
                        </a:spcAft>
                      </a:pPr>
                      <a:r>
                        <a:rPr lang="en-US" sz="1200" dirty="0">
                          <a:latin typeface="Times New Roman"/>
                          <a:ea typeface="Times New Roman"/>
                          <a:cs typeface="Times New Roman"/>
                        </a:rPr>
                        <a:t>Condensed KNN QDA</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77</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99</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1</a:t>
                      </a:r>
                      <a:endParaRPr lang="en-IN" sz="1100" dirty="0">
                        <a:latin typeface="Calibri"/>
                        <a:ea typeface="Times New Roman"/>
                        <a:cs typeface="Times New Roman"/>
                      </a:endParaRPr>
                    </a:p>
                  </a:txBody>
                  <a:tcPr marL="68580" marR="0" marT="9525" marB="0"/>
                </a:tc>
                <a:extLst>
                  <a:ext uri="{0D108BD9-81ED-4DB2-BD59-A6C34878D82A}">
                    <a16:rowId xmlns:a16="http://schemas.microsoft.com/office/drawing/2014/main" val="10007"/>
                  </a:ext>
                </a:extLst>
              </a:tr>
              <a:tr h="180589">
                <a:tc>
                  <a:txBody>
                    <a:bodyPr/>
                    <a:lstStyle/>
                    <a:p>
                      <a:pPr marL="1270" algn="ctr">
                        <a:lnSpc>
                          <a:spcPct val="107000"/>
                        </a:lnSpc>
                        <a:spcAft>
                          <a:spcPts val="0"/>
                        </a:spcAft>
                      </a:pPr>
                      <a:r>
                        <a:rPr lang="en-US" sz="1200" dirty="0">
                          <a:latin typeface="Times New Roman"/>
                          <a:ea typeface="Times New Roman"/>
                          <a:cs typeface="Times New Roman"/>
                        </a:rPr>
                        <a:t>Fuzzy KNN</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76</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3</a:t>
                      </a:r>
                      <a:endParaRPr lang="en-IN" sz="1100">
                        <a:latin typeface="Calibri"/>
                        <a:ea typeface="Times New Roman"/>
                        <a:cs typeface="Times New Roman"/>
                      </a:endParaRPr>
                    </a:p>
                  </a:txBody>
                  <a:tcPr marL="68580" marR="0" marT="9525" marB="0"/>
                </a:tc>
                <a:extLst>
                  <a:ext uri="{0D108BD9-81ED-4DB2-BD59-A6C34878D82A}">
                    <a16:rowId xmlns:a16="http://schemas.microsoft.com/office/drawing/2014/main" val="10008"/>
                  </a:ext>
                </a:extLst>
              </a:tr>
              <a:tr h="180589">
                <a:tc>
                  <a:txBody>
                    <a:bodyPr/>
                    <a:lstStyle/>
                    <a:p>
                      <a:pPr marL="1270" algn="ctr">
                        <a:lnSpc>
                          <a:spcPct val="107000"/>
                        </a:lnSpc>
                        <a:spcAft>
                          <a:spcPts val="0"/>
                        </a:spcAft>
                      </a:pPr>
                      <a:r>
                        <a:rPr lang="en-US" sz="1200">
                          <a:latin typeface="Times New Roman"/>
                          <a:ea typeface="Times New Roman"/>
                          <a:cs typeface="Times New Roman"/>
                        </a:rPr>
                        <a:t>Fuzzy KNN LDA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77</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23</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99</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1</a:t>
                      </a:r>
                      <a:endParaRPr lang="en-IN" sz="1100">
                        <a:latin typeface="Calibri"/>
                        <a:ea typeface="Times New Roman"/>
                        <a:cs typeface="Times New Roman"/>
                      </a:endParaRPr>
                    </a:p>
                  </a:txBody>
                  <a:tcPr marL="68580" marR="0" marT="9525" marB="0"/>
                </a:tc>
                <a:extLst>
                  <a:ext uri="{0D108BD9-81ED-4DB2-BD59-A6C34878D82A}">
                    <a16:rowId xmlns:a16="http://schemas.microsoft.com/office/drawing/2014/main" val="10009"/>
                  </a:ext>
                </a:extLst>
              </a:tr>
              <a:tr h="180589">
                <a:tc>
                  <a:txBody>
                    <a:bodyPr/>
                    <a:lstStyle/>
                    <a:p>
                      <a:pPr marL="1270" algn="ctr">
                        <a:lnSpc>
                          <a:spcPct val="107000"/>
                        </a:lnSpc>
                        <a:spcAft>
                          <a:spcPts val="0"/>
                        </a:spcAft>
                      </a:pPr>
                      <a:r>
                        <a:rPr lang="en-US" sz="1200">
                          <a:latin typeface="Times New Roman"/>
                          <a:ea typeface="Times New Roman"/>
                          <a:cs typeface="Times New Roman"/>
                        </a:rPr>
                        <a:t>Fuzzy KNN QDA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23</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99</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1</a:t>
                      </a:r>
                      <a:endParaRPr lang="en-IN" sz="1100">
                        <a:latin typeface="Calibri"/>
                        <a:ea typeface="Times New Roman"/>
                        <a:cs typeface="Times New Roman"/>
                      </a:endParaRPr>
                    </a:p>
                  </a:txBody>
                  <a:tcPr marL="68580" marR="0" marT="9525" marB="0"/>
                </a:tc>
                <a:extLst>
                  <a:ext uri="{0D108BD9-81ED-4DB2-BD59-A6C34878D82A}">
                    <a16:rowId xmlns:a16="http://schemas.microsoft.com/office/drawing/2014/main" val="10010"/>
                  </a:ext>
                </a:extLst>
              </a:tr>
              <a:tr h="361236">
                <a:tc>
                  <a:txBody>
                    <a:bodyPr/>
                    <a:lstStyle/>
                    <a:p>
                      <a:pPr marL="1270" algn="ctr">
                        <a:lnSpc>
                          <a:spcPct val="107000"/>
                        </a:lnSpc>
                        <a:spcAft>
                          <a:spcPts val="0"/>
                        </a:spcAft>
                      </a:pPr>
                      <a:r>
                        <a:rPr lang="en-US" sz="1200">
                          <a:latin typeface="Times New Roman"/>
                          <a:ea typeface="Times New Roman"/>
                          <a:cs typeface="Times New Roman"/>
                        </a:rPr>
                        <a:t>Constrained Fuzzy KNN</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74</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24</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90</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10</a:t>
                      </a:r>
                      <a:endParaRPr lang="en-IN" sz="1100" dirty="0">
                        <a:latin typeface="Calibri"/>
                        <a:ea typeface="Times New Roman"/>
                        <a:cs typeface="Times New Roman"/>
                      </a:endParaRPr>
                    </a:p>
                  </a:txBody>
                  <a:tcPr marL="68580" marR="0" marT="9525" marB="0"/>
                </a:tc>
                <a:extLst>
                  <a:ext uri="{0D108BD9-81ED-4DB2-BD59-A6C34878D82A}">
                    <a16:rowId xmlns:a16="http://schemas.microsoft.com/office/drawing/2014/main" val="10011"/>
                  </a:ext>
                </a:extLst>
              </a:tr>
              <a:tr h="361236">
                <a:tc>
                  <a:txBody>
                    <a:bodyPr/>
                    <a:lstStyle/>
                    <a:p>
                      <a:pPr marL="1270" algn="ctr">
                        <a:lnSpc>
                          <a:spcPct val="107000"/>
                        </a:lnSpc>
                        <a:spcAft>
                          <a:spcPts val="0"/>
                        </a:spcAft>
                      </a:pPr>
                      <a:r>
                        <a:rPr lang="en-US" sz="1200">
                          <a:latin typeface="Times New Roman"/>
                          <a:ea typeface="Times New Roman"/>
                          <a:cs typeface="Times New Roman"/>
                        </a:rPr>
                        <a:t>Constrained</a:t>
                      </a:r>
                      <a:endParaRPr lang="en-IN" sz="1100">
                        <a:latin typeface="Calibri"/>
                        <a:ea typeface="Times New Roman"/>
                        <a:cs typeface="Times New Roman"/>
                      </a:endParaRPr>
                    </a:p>
                    <a:p>
                      <a:pPr marL="1270" algn="ctr">
                        <a:lnSpc>
                          <a:spcPct val="107000"/>
                        </a:lnSpc>
                        <a:spcAft>
                          <a:spcPts val="0"/>
                        </a:spcAft>
                      </a:pPr>
                      <a:r>
                        <a:rPr lang="en-US" sz="1200">
                          <a:latin typeface="Times New Roman"/>
                          <a:ea typeface="Times New Roman"/>
                          <a:cs typeface="Times New Roman"/>
                        </a:rPr>
                        <a:t>Fuzzy KNN LDA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92</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8</a:t>
                      </a:r>
                      <a:endParaRPr lang="en-IN" sz="1100" dirty="0">
                        <a:latin typeface="Calibri"/>
                        <a:ea typeface="Times New Roman"/>
                        <a:cs typeface="Times New Roman"/>
                      </a:endParaRPr>
                    </a:p>
                  </a:txBody>
                  <a:tcPr marL="68580" marR="0" marT="9525" marB="0"/>
                </a:tc>
                <a:extLst>
                  <a:ext uri="{0D108BD9-81ED-4DB2-BD59-A6C34878D82A}">
                    <a16:rowId xmlns:a16="http://schemas.microsoft.com/office/drawing/2014/main" val="10012"/>
                  </a:ext>
                </a:extLst>
              </a:tr>
              <a:tr h="361236">
                <a:tc>
                  <a:txBody>
                    <a:bodyPr/>
                    <a:lstStyle/>
                    <a:p>
                      <a:pPr marL="1270" algn="ctr">
                        <a:lnSpc>
                          <a:spcPct val="107000"/>
                        </a:lnSpc>
                        <a:spcAft>
                          <a:spcPts val="0"/>
                        </a:spcAft>
                      </a:pPr>
                      <a:r>
                        <a:rPr lang="en-US" sz="1200">
                          <a:latin typeface="Times New Roman"/>
                          <a:ea typeface="Times New Roman"/>
                          <a:cs typeface="Times New Roman"/>
                        </a:rPr>
                        <a:t>Constrained</a:t>
                      </a:r>
                      <a:endParaRPr lang="en-IN" sz="1100">
                        <a:latin typeface="Calibri"/>
                        <a:ea typeface="Times New Roman"/>
                        <a:cs typeface="Times New Roman"/>
                      </a:endParaRPr>
                    </a:p>
                    <a:p>
                      <a:pPr marL="1270" algn="ctr">
                        <a:lnSpc>
                          <a:spcPct val="107000"/>
                        </a:lnSpc>
                        <a:spcAft>
                          <a:spcPts val="0"/>
                        </a:spcAft>
                      </a:pPr>
                      <a:r>
                        <a:rPr lang="en-US" sz="1200">
                          <a:latin typeface="Times New Roman"/>
                          <a:ea typeface="Times New Roman"/>
                          <a:cs typeface="Times New Roman"/>
                        </a:rPr>
                        <a:t>Fuzzy KNN QDA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76</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24</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99</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1</a:t>
                      </a:r>
                      <a:endParaRPr lang="en-IN" sz="1100" dirty="0">
                        <a:latin typeface="Calibri"/>
                        <a:ea typeface="Times New Roman"/>
                        <a:cs typeface="Times New Roman"/>
                      </a:endParaRPr>
                    </a:p>
                  </a:txBody>
                  <a:tcPr marL="68580" marR="0" marT="9525" marB="0"/>
                </a:tc>
                <a:extLst>
                  <a:ext uri="{0D108BD9-81ED-4DB2-BD59-A6C34878D82A}">
                    <a16:rowId xmlns:a16="http://schemas.microsoft.com/office/drawing/2014/main" val="1001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914400" y="1523998"/>
          <a:ext cx="7315200" cy="4419603"/>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463040">
                  <a:extLst>
                    <a:ext uri="{9D8B030D-6E8A-4147-A177-3AD203B41FA5}">
                      <a16:colId xmlns:a16="http://schemas.microsoft.com/office/drawing/2014/main" val="20002"/>
                    </a:ext>
                  </a:extLst>
                </a:gridCol>
                <a:gridCol w="1463040">
                  <a:extLst>
                    <a:ext uri="{9D8B030D-6E8A-4147-A177-3AD203B41FA5}">
                      <a16:colId xmlns:a16="http://schemas.microsoft.com/office/drawing/2014/main" val="20003"/>
                    </a:ext>
                  </a:extLst>
                </a:gridCol>
                <a:gridCol w="1463040">
                  <a:extLst>
                    <a:ext uri="{9D8B030D-6E8A-4147-A177-3AD203B41FA5}">
                      <a16:colId xmlns:a16="http://schemas.microsoft.com/office/drawing/2014/main" val="20004"/>
                    </a:ext>
                  </a:extLst>
                </a:gridCol>
              </a:tblGrid>
              <a:tr h="911285">
                <a:tc>
                  <a:txBody>
                    <a:bodyPr/>
                    <a:lstStyle/>
                    <a:p>
                      <a:pPr marL="1270" algn="ctr">
                        <a:lnSpc>
                          <a:spcPct val="107000"/>
                        </a:lnSpc>
                        <a:spcAft>
                          <a:spcPts val="0"/>
                        </a:spcAft>
                      </a:pPr>
                      <a:r>
                        <a:rPr lang="en-US" sz="1200" dirty="0">
                          <a:solidFill>
                            <a:schemeClr val="tx1"/>
                          </a:solidFill>
                          <a:latin typeface="Times New Roman"/>
                          <a:ea typeface="Times New Roman"/>
                          <a:cs typeface="Times New Roman"/>
                        </a:rPr>
                        <a:t>Algorithm</a:t>
                      </a:r>
                    </a:p>
                  </a:txBody>
                  <a:tcPr marL="68580" marR="0" marT="9525" marB="0"/>
                </a:tc>
                <a:tc>
                  <a:txBody>
                    <a:bodyPr/>
                    <a:lstStyle/>
                    <a:p>
                      <a:pPr algn="ctr">
                        <a:lnSpc>
                          <a:spcPct val="107000"/>
                        </a:lnSpc>
                        <a:spcAft>
                          <a:spcPts val="0"/>
                        </a:spcAft>
                      </a:pPr>
                      <a:r>
                        <a:rPr lang="en-US" sz="1200" dirty="0">
                          <a:solidFill>
                            <a:schemeClr val="tx1"/>
                          </a:solidFill>
                          <a:latin typeface="Times New Roman"/>
                          <a:ea typeface="Times New Roman"/>
                          <a:cs typeface="Times New Roman"/>
                        </a:rPr>
                        <a:t>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solidFill>
                            <a:schemeClr val="tx1"/>
                          </a:solidFill>
                          <a:latin typeface="Times New Roman"/>
                          <a:ea typeface="Times New Roman"/>
                          <a:cs typeface="Times New Roman"/>
                        </a:rPr>
                        <a:t>Incorrectly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solidFill>
                            <a:schemeClr val="tx1"/>
                          </a:solidFill>
                          <a:latin typeface="Times New Roman"/>
                          <a:ea typeface="Times New Roman"/>
                          <a:cs typeface="Times New Roman"/>
                        </a:rPr>
                        <a:t>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solidFill>
                            <a:schemeClr val="tx1"/>
                          </a:solidFill>
                          <a:latin typeface="Times New Roman"/>
                          <a:ea typeface="Times New Roman"/>
                          <a:cs typeface="Times New Roman"/>
                        </a:rPr>
                        <a:t>Incorrectly classified instances</a:t>
                      </a:r>
                      <a:endParaRPr lang="en-IN" sz="1100" dirty="0">
                        <a:solidFill>
                          <a:schemeClr val="tx1"/>
                        </a:solidFill>
                        <a:latin typeface="Calibri"/>
                        <a:ea typeface="Times New Roman"/>
                        <a:cs typeface="Times New Roman"/>
                      </a:endParaRPr>
                    </a:p>
                  </a:txBody>
                  <a:tcPr marL="68580" marR="0" marT="9525" marB="0"/>
                </a:tc>
                <a:extLst>
                  <a:ext uri="{0D108BD9-81ED-4DB2-BD59-A6C34878D82A}">
                    <a16:rowId xmlns:a16="http://schemas.microsoft.com/office/drawing/2014/main" val="10000"/>
                  </a:ext>
                </a:extLst>
              </a:tr>
              <a:tr h="842874">
                <a:tc>
                  <a:txBody>
                    <a:bodyPr/>
                    <a:lstStyle/>
                    <a:p>
                      <a:pPr marL="1270" algn="ctr">
                        <a:lnSpc>
                          <a:spcPct val="107000"/>
                        </a:lnSpc>
                        <a:spcAft>
                          <a:spcPts val="0"/>
                        </a:spcAft>
                      </a:pPr>
                      <a:endParaRPr lang="en-US" sz="1200" dirty="0">
                        <a:latin typeface="Times New Roman"/>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Diabetes</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Diabetes</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Cancer</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Cancer</a:t>
                      </a:r>
                      <a:endParaRPr lang="en-IN" sz="1100">
                        <a:latin typeface="Calibri"/>
                        <a:ea typeface="Times New Roman"/>
                        <a:cs typeface="Times New Roman"/>
                      </a:endParaRPr>
                    </a:p>
                  </a:txBody>
                  <a:tcPr marL="68580" marR="0" marT="9525" marB="0"/>
                </a:tc>
                <a:extLst>
                  <a:ext uri="{0D108BD9-81ED-4DB2-BD59-A6C34878D82A}">
                    <a16:rowId xmlns:a16="http://schemas.microsoft.com/office/drawing/2014/main" val="10001"/>
                  </a:ext>
                </a:extLst>
              </a:tr>
              <a:tr h="842874">
                <a:tc>
                  <a:txBody>
                    <a:bodyPr/>
                    <a:lstStyle/>
                    <a:p>
                      <a:pPr marL="1270" algn="ctr">
                        <a:lnSpc>
                          <a:spcPct val="107000"/>
                        </a:lnSpc>
                        <a:spcAft>
                          <a:spcPts val="0"/>
                        </a:spcAft>
                      </a:pPr>
                      <a:r>
                        <a:rPr lang="en-US" sz="1200" dirty="0">
                          <a:latin typeface="Times New Roman"/>
                          <a:ea typeface="Times New Roman"/>
                          <a:cs typeface="Times New Roman"/>
                        </a:rPr>
                        <a:t>Rough Fuzzy KNN</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76</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24</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90</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10</a:t>
                      </a:r>
                      <a:endParaRPr lang="en-IN" sz="1100">
                        <a:latin typeface="Calibri"/>
                        <a:ea typeface="Times New Roman"/>
                        <a:cs typeface="Times New Roman"/>
                      </a:endParaRPr>
                    </a:p>
                  </a:txBody>
                  <a:tcPr marL="68580" marR="0" marT="9525" marB="0"/>
                </a:tc>
                <a:extLst>
                  <a:ext uri="{0D108BD9-81ED-4DB2-BD59-A6C34878D82A}">
                    <a16:rowId xmlns:a16="http://schemas.microsoft.com/office/drawing/2014/main" val="10002"/>
                  </a:ext>
                </a:extLst>
              </a:tr>
              <a:tr h="911285">
                <a:tc>
                  <a:txBody>
                    <a:bodyPr/>
                    <a:lstStyle/>
                    <a:p>
                      <a:pPr marL="1270" algn="ctr">
                        <a:lnSpc>
                          <a:spcPct val="107000"/>
                        </a:lnSpc>
                        <a:spcAft>
                          <a:spcPts val="0"/>
                        </a:spcAft>
                      </a:pPr>
                      <a:r>
                        <a:rPr lang="en-US" sz="1200">
                          <a:latin typeface="Times New Roman"/>
                          <a:ea typeface="Times New Roman"/>
                          <a:cs typeface="Times New Roman"/>
                        </a:rPr>
                        <a:t>Rough Fuzzy</a:t>
                      </a:r>
                      <a:endParaRPr lang="en-IN" sz="1100">
                        <a:latin typeface="Calibri"/>
                        <a:ea typeface="Times New Roman"/>
                        <a:cs typeface="Times New Roman"/>
                      </a:endParaRPr>
                    </a:p>
                    <a:p>
                      <a:pPr marL="1270" algn="ctr">
                        <a:lnSpc>
                          <a:spcPct val="107000"/>
                        </a:lnSpc>
                        <a:spcAft>
                          <a:spcPts val="0"/>
                        </a:spcAft>
                      </a:pPr>
                      <a:r>
                        <a:rPr lang="en-US" sz="1200">
                          <a:latin typeface="Times New Roman"/>
                          <a:ea typeface="Times New Roman"/>
                          <a:cs typeface="Times New Roman"/>
                        </a:rPr>
                        <a:t>KNN LDA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23</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92</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8</a:t>
                      </a:r>
                      <a:endParaRPr lang="en-IN" sz="1100" dirty="0">
                        <a:latin typeface="Calibri"/>
                        <a:ea typeface="Times New Roman"/>
                        <a:cs typeface="Times New Roman"/>
                      </a:endParaRPr>
                    </a:p>
                  </a:txBody>
                  <a:tcPr marL="68580" marR="0" marT="9525" marB="0"/>
                </a:tc>
                <a:extLst>
                  <a:ext uri="{0D108BD9-81ED-4DB2-BD59-A6C34878D82A}">
                    <a16:rowId xmlns:a16="http://schemas.microsoft.com/office/drawing/2014/main" val="10003"/>
                  </a:ext>
                </a:extLst>
              </a:tr>
              <a:tr h="911285">
                <a:tc>
                  <a:txBody>
                    <a:bodyPr/>
                    <a:lstStyle/>
                    <a:p>
                      <a:pPr marL="1270" algn="ctr">
                        <a:lnSpc>
                          <a:spcPct val="107000"/>
                        </a:lnSpc>
                        <a:spcAft>
                          <a:spcPts val="5"/>
                        </a:spcAft>
                      </a:pPr>
                      <a:r>
                        <a:rPr lang="en-US" sz="1200">
                          <a:latin typeface="Times New Roman"/>
                          <a:ea typeface="Times New Roman"/>
                          <a:cs typeface="Times New Roman"/>
                        </a:rPr>
                        <a:t>Rough Fuzzy</a:t>
                      </a:r>
                      <a:endParaRPr lang="en-IN" sz="1100">
                        <a:latin typeface="Calibri"/>
                        <a:ea typeface="Times New Roman"/>
                        <a:cs typeface="Times New Roman"/>
                      </a:endParaRPr>
                    </a:p>
                    <a:p>
                      <a:pPr marL="1270" algn="ctr">
                        <a:lnSpc>
                          <a:spcPct val="107000"/>
                        </a:lnSpc>
                        <a:spcAft>
                          <a:spcPts val="0"/>
                        </a:spcAft>
                      </a:pPr>
                      <a:r>
                        <a:rPr lang="en-US" sz="1200">
                          <a:latin typeface="Times New Roman"/>
                          <a:ea typeface="Times New Roman"/>
                          <a:cs typeface="Times New Roman"/>
                        </a:rPr>
                        <a:t>KNN QDA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99</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1</a:t>
                      </a:r>
                      <a:endParaRPr lang="en-IN" sz="1100" dirty="0">
                        <a:latin typeface="Calibri"/>
                        <a:ea typeface="Times New Roman"/>
                        <a:cs typeface="Times New Roman"/>
                      </a:endParaRPr>
                    </a:p>
                  </a:txBody>
                  <a:tcPr marL="68580" marR="0" marT="9525" marB="0"/>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fontScale="90000"/>
          </a:bodyPr>
          <a:lstStyle/>
          <a:p>
            <a:r>
              <a:rPr lang="en-US" dirty="0"/>
              <a:t>GRAPH FOR DIABETES AND CANCER DATA SETS</a:t>
            </a:r>
            <a:endParaRPr lang="en-IN" dirty="0"/>
          </a:p>
        </p:txBody>
      </p:sp>
      <p:graphicFrame>
        <p:nvGraphicFramePr>
          <p:cNvPr id="4" name="Chart 3"/>
          <p:cNvGraphicFramePr/>
          <p:nvPr/>
        </p:nvGraphicFramePr>
        <p:xfrm>
          <a:off x="609600" y="2133600"/>
          <a:ext cx="8001000" cy="3657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HERBAL PLANTS DATA SET</a:t>
            </a:r>
            <a:endParaRPr lang="en-IN" dirty="0"/>
          </a:p>
        </p:txBody>
      </p:sp>
      <p:sp>
        <p:nvSpPr>
          <p:cNvPr id="3" name="Content Placeholder 2"/>
          <p:cNvSpPr>
            <a:spLocks noGrp="1"/>
          </p:cNvSpPr>
          <p:nvPr>
            <p:ph idx="1"/>
          </p:nvPr>
        </p:nvSpPr>
        <p:spPr>
          <a:xfrm>
            <a:off x="914400" y="2286000"/>
            <a:ext cx="7315200" cy="3840163"/>
          </a:xfrm>
        </p:spPr>
        <p:txBody>
          <a:bodyPr>
            <a:normAutofit fontScale="92500" lnSpcReduction="10000"/>
          </a:bodyPr>
          <a:lstStyle/>
          <a:p>
            <a:r>
              <a:rPr lang="en-IN" dirty="0"/>
              <a:t>We used an original medical data set to test the accuracy of these algorithms. </a:t>
            </a:r>
          </a:p>
          <a:p>
            <a:r>
              <a:rPr lang="en-IN" dirty="0"/>
              <a:t>This data is taken from herbal plants. </a:t>
            </a:r>
          </a:p>
          <a:p>
            <a:r>
              <a:rPr lang="en-IN" dirty="0"/>
              <a:t>The compounds have been identified for all the plants. </a:t>
            </a:r>
          </a:p>
          <a:p>
            <a:r>
              <a:rPr lang="en-IN" dirty="0"/>
              <a:t>Certain properties for the drugs based on the compounds have also been identified.</a:t>
            </a:r>
          </a:p>
          <a:p>
            <a:r>
              <a:rPr lang="en-IN" dirty="0"/>
              <a:t>We identified 23 such properties. </a:t>
            </a:r>
          </a:p>
          <a:p>
            <a:r>
              <a:rPr lang="en-IN" dirty="0"/>
              <a:t>This data set contains information for 71 herbal plants. </a:t>
            </a:r>
          </a:p>
          <a:p>
            <a:r>
              <a:rPr lang="en-IN" dirty="0"/>
              <a:t>We performed the classification using the above 15 algorithms for the data of 72 herbal plants.</a:t>
            </a:r>
          </a:p>
          <a:p>
            <a:r>
              <a:rPr lang="en-US" dirty="0"/>
              <a:t>We had used the cancer and diabetes data set as the bench mark.</a:t>
            </a:r>
            <a:endParaRPr lang="en-IN"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fontScale="90000"/>
          </a:bodyPr>
          <a:lstStyle/>
          <a:p>
            <a:r>
              <a:rPr lang="en-US" dirty="0"/>
              <a:t>ACCURACIES FOR HERBAL PLANTS DATA SET</a:t>
            </a:r>
            <a:endParaRPr lang="en-IN" dirty="0"/>
          </a:p>
        </p:txBody>
      </p:sp>
      <p:graphicFrame>
        <p:nvGraphicFramePr>
          <p:cNvPr id="6" name="Content Placeholder 5"/>
          <p:cNvGraphicFramePr>
            <a:graphicFrameLocks noGrp="1"/>
          </p:cNvGraphicFramePr>
          <p:nvPr>
            <p:ph idx="1"/>
          </p:nvPr>
        </p:nvGraphicFramePr>
        <p:xfrm>
          <a:off x="914400" y="2057397"/>
          <a:ext cx="7315200" cy="403860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448734">
                <a:tc>
                  <a:txBody>
                    <a:bodyPr/>
                    <a:lstStyle/>
                    <a:p>
                      <a:pPr algn="ctr">
                        <a:lnSpc>
                          <a:spcPct val="115000"/>
                        </a:lnSpc>
                        <a:spcAft>
                          <a:spcPts val="0"/>
                        </a:spcAft>
                      </a:pPr>
                      <a:r>
                        <a:rPr lang="en-IN" sz="1100" dirty="0">
                          <a:solidFill>
                            <a:srgbClr val="000000"/>
                          </a:solidFill>
                          <a:latin typeface="Calibri"/>
                          <a:ea typeface="Times New Roman"/>
                          <a:cs typeface="Calibri"/>
                        </a:rPr>
                        <a:t>Algorithm</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Accuracy %</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Correct</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Wrong</a:t>
                      </a:r>
                      <a:endParaRPr lang="en-IN" sz="1100" dirty="0">
                        <a:latin typeface="Calibri"/>
                        <a:ea typeface="Times New Roman"/>
                        <a:cs typeface="Times New Roman"/>
                      </a:endParaRPr>
                    </a:p>
                  </a:txBody>
                  <a:tcPr marL="68580" marR="68580" marT="0" marB="0" anchor="b"/>
                </a:tc>
                <a:extLst>
                  <a:ext uri="{0D108BD9-81ED-4DB2-BD59-A6C34878D82A}">
                    <a16:rowId xmlns:a16="http://schemas.microsoft.com/office/drawing/2014/main" val="10000"/>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KNN</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75</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1"/>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75</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2"/>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75</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3"/>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KNN 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95.83</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69</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3</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4"/>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KNN 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86.11</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62</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10</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5"/>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Fuzzy KNN</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75</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6"/>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Fuzzy 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94.4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68</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4</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7"/>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Fuzzy 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94.4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68</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4</a:t>
                      </a:r>
                      <a:endParaRPr lang="en-IN" sz="1100" dirty="0">
                        <a:latin typeface="Calibri"/>
                        <a:ea typeface="Times New Roman"/>
                        <a:cs typeface="Times New Roman"/>
                      </a:endParaRPr>
                    </a:p>
                  </a:txBody>
                  <a:tcPr marL="68580" marR="68580" marT="0" marB="0" anchor="b"/>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914400" y="1447800"/>
          <a:ext cx="7315200" cy="44873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448734">
                <a:tc>
                  <a:txBody>
                    <a:bodyPr/>
                    <a:lstStyle/>
                    <a:p>
                      <a:pPr algn="ctr">
                        <a:lnSpc>
                          <a:spcPct val="115000"/>
                        </a:lnSpc>
                        <a:spcAft>
                          <a:spcPts val="0"/>
                        </a:spcAft>
                      </a:pPr>
                      <a:r>
                        <a:rPr lang="en-IN" sz="1100" dirty="0">
                          <a:solidFill>
                            <a:srgbClr val="000000"/>
                          </a:solidFill>
                          <a:latin typeface="Calibri"/>
                          <a:ea typeface="Times New Roman"/>
                          <a:cs typeface="Calibri"/>
                        </a:rPr>
                        <a:t>Algorithm</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Accuracy %</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Correct</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Wrong</a:t>
                      </a:r>
                      <a:endParaRPr lang="en-IN" sz="1100" dirty="0">
                        <a:latin typeface="Calibri"/>
                        <a:ea typeface="Times New Roman"/>
                        <a:cs typeface="Times New Roman"/>
                      </a:endParaRPr>
                    </a:p>
                  </a:txBody>
                  <a:tcPr marL="68580" marR="68580" marT="0" marB="0" anchor="b"/>
                </a:tc>
                <a:extLst>
                  <a:ext uri="{0D108BD9-81ED-4DB2-BD59-A6C34878D82A}">
                    <a16:rowId xmlns:a16="http://schemas.microsoft.com/office/drawing/2014/main" val="10000"/>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Rough Fuzzy KNN</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75</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1"/>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Rough Fuzzy KNN 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95.83</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69</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3</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2"/>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Rough Fuzzy KNN 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95.83</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69</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3</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3"/>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Constrained Fuzzy KNN</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75</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4"/>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Constrained Fuzzy KNN 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95.83</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69</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3</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5"/>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Constrained Fuzzy KNN 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86.11</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62</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10</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6"/>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Condensed Fuzzy KNN</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75</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7"/>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Condensed Fuzzy KNN 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94.4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68</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4</a:t>
                      </a:r>
                      <a:endParaRPr lang="en-IN" sz="1100">
                        <a:latin typeface="Calibri"/>
                        <a:ea typeface="Times New Roman"/>
                        <a:cs typeface="Times New Roman"/>
                      </a:endParaRPr>
                    </a:p>
                  </a:txBody>
                  <a:tcPr marL="68580" marR="68580" marT="0" marB="0" anchor="b"/>
                </a:tc>
                <a:extLst>
                  <a:ext uri="{0D108BD9-81ED-4DB2-BD59-A6C34878D82A}">
                    <a16:rowId xmlns:a16="http://schemas.microsoft.com/office/drawing/2014/main" val="10008"/>
                  </a:ext>
                </a:extLst>
              </a:tr>
              <a:tr h="448734">
                <a:tc>
                  <a:txBody>
                    <a:bodyPr/>
                    <a:lstStyle/>
                    <a:p>
                      <a:pPr algn="ctr">
                        <a:lnSpc>
                          <a:spcPct val="115000"/>
                        </a:lnSpc>
                        <a:spcAft>
                          <a:spcPts val="0"/>
                        </a:spcAft>
                      </a:pPr>
                      <a:r>
                        <a:rPr lang="en-IN" sz="1100">
                          <a:solidFill>
                            <a:srgbClr val="000000"/>
                          </a:solidFill>
                          <a:latin typeface="Calibri"/>
                          <a:ea typeface="Times New Roman"/>
                          <a:cs typeface="Calibri"/>
                        </a:rPr>
                        <a:t>Condensed Fuzzy KNN 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94.4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68</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4</a:t>
                      </a:r>
                      <a:endParaRPr lang="en-IN" sz="1100" dirty="0">
                        <a:latin typeface="Calibri"/>
                        <a:ea typeface="Times New Roman"/>
                        <a:cs typeface="Times New Roman"/>
                      </a:endParaRPr>
                    </a:p>
                  </a:txBody>
                  <a:tcPr marL="68580" marR="68580" marT="0" marB="0" anchor="b"/>
                </a:tc>
                <a:extLst>
                  <a:ext uri="{0D108BD9-81ED-4DB2-BD59-A6C34878D82A}">
                    <a16:rowId xmlns:a16="http://schemas.microsoft.com/office/drawing/2014/main" val="10009"/>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fontScale="90000"/>
          </a:bodyPr>
          <a:lstStyle/>
          <a:p>
            <a:r>
              <a:rPr lang="en-US" dirty="0"/>
              <a:t>GRAPH FOR HERBAL PLANTS DATA SET</a:t>
            </a:r>
            <a:endParaRPr lang="en-IN" dirty="0"/>
          </a:p>
        </p:txBody>
      </p:sp>
      <p:graphicFrame>
        <p:nvGraphicFramePr>
          <p:cNvPr id="4" name="Chart 3"/>
          <p:cNvGraphicFramePr/>
          <p:nvPr>
            <p:extLst>
              <p:ext uri="{D42A27DB-BD31-4B8C-83A1-F6EECF244321}">
                <p14:modId xmlns:p14="http://schemas.microsoft.com/office/powerpoint/2010/main" val="4220601248"/>
              </p:ext>
            </p:extLst>
          </p:nvPr>
        </p:nvGraphicFramePr>
        <p:xfrm>
          <a:off x="762000" y="2057400"/>
          <a:ext cx="7620000" cy="3962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219200"/>
            <a:ext cx="4419600" cy="685800"/>
          </a:xfrm>
        </p:spPr>
        <p:txBody>
          <a:bodyPr>
            <a:normAutofit/>
          </a:bodyPr>
          <a:lstStyle/>
          <a:p>
            <a:r>
              <a:rPr lang="en-US" dirty="0"/>
              <a:t>CONCLUSION</a:t>
            </a:r>
            <a:endParaRPr lang="en-IN" dirty="0"/>
          </a:p>
        </p:txBody>
      </p:sp>
      <p:sp>
        <p:nvSpPr>
          <p:cNvPr id="3" name="Content Placeholder 2"/>
          <p:cNvSpPr>
            <a:spLocks noGrp="1"/>
          </p:cNvSpPr>
          <p:nvPr>
            <p:ph idx="1"/>
          </p:nvPr>
        </p:nvSpPr>
        <p:spPr>
          <a:xfrm>
            <a:off x="685800" y="1905000"/>
            <a:ext cx="7772400" cy="4191000"/>
          </a:xfrm>
        </p:spPr>
        <p:txBody>
          <a:bodyPr>
            <a:normAutofit fontScale="55000" lnSpcReduction="20000"/>
          </a:bodyPr>
          <a:lstStyle/>
          <a:p>
            <a:r>
              <a:rPr lang="en-IN" sz="2600" dirty="0"/>
              <a:t>For all the three data sets used above, Diabetes, Cancer and Herbal Plants, the KNN LDA, KNN QDA, Condensed KNN LDA, Condensed KNN QDA, Fuzzy KNN LDA, Fuzzy KNN QDA, Constrained Fuzzy KNN LDA, Constrained Fuzzy KNN QDA, Rough Fuzzy KNN LDA and Rough Fuzzy KNN QDA showed a better performance than KNN, Condensed KNN, Constrained KNN and Rough Fuzzy KNN. </a:t>
            </a:r>
          </a:p>
          <a:p>
            <a:endParaRPr lang="en-IN" sz="2600" dirty="0"/>
          </a:p>
          <a:p>
            <a:r>
              <a:rPr lang="en-IN" sz="2600" dirty="0"/>
              <a:t>From the cancer data set it is found that the accuracy performance of LDA and QDA with respect to Condensed, Fuzzy, Constrained Fuzzy and Rough Fuzzy were high. Also accuracy of QDA on Condensed Fuzzy, Constrained Fuzzy, and Rough Fuzzy over whelmed the accuracy with respect to LDA and hence can be concluded that the use of KNN QDA on Condensed Fuzzy, Constrained Fuzzy and Rough Fuzzy is preferable.  </a:t>
            </a:r>
          </a:p>
          <a:p>
            <a:endParaRPr lang="en-IN" sz="2600" dirty="0"/>
          </a:p>
          <a:p>
            <a:r>
              <a:rPr lang="en-IN" sz="2600" dirty="0"/>
              <a:t>The prediction for diabetes using various algorithms was around 77% and can be improved by using few boosting techniques or by increasing the number of samples. So the computer based decision support systems can be used based on Fuzzy KNN- LDA, Fuzzy KNN- QDA, KNN-LDA and KNN -QDA so as to reduce cost and errors in clinical trials. </a:t>
            </a:r>
          </a:p>
          <a:p>
            <a:endParaRPr lang="en-IN" sz="2600" dirty="0"/>
          </a:p>
          <a:p>
            <a:r>
              <a:rPr lang="en-IN" sz="2600" dirty="0"/>
              <a:t>In the herbal plants data set, we find the LDA to be more effective than QDA with respect to ordinary KNN as well as with respect to Constrained Fuzzy. With respect to Fuzzy, Rough Fuzzy and Condensed Fuzzy, LDA and QDA are equally effective with higher accuracy in Rough Fuzzy than in Fuzzy and Condensed Fuzzy.</a:t>
            </a:r>
          </a:p>
          <a:p>
            <a:endParaRPr lang="en-IN" dirty="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a:bodyPr>
          <a:lstStyle/>
          <a:p>
            <a:r>
              <a:rPr lang="en-US" dirty="0"/>
              <a:t>REFERENCES</a:t>
            </a:r>
            <a:endParaRPr lang="en-IN" dirty="0"/>
          </a:p>
        </p:txBody>
      </p:sp>
      <p:sp>
        <p:nvSpPr>
          <p:cNvPr id="3" name="Content Placeholder 2"/>
          <p:cNvSpPr>
            <a:spLocks noGrp="1"/>
          </p:cNvSpPr>
          <p:nvPr>
            <p:ph idx="1"/>
          </p:nvPr>
        </p:nvSpPr>
        <p:spPr>
          <a:xfrm>
            <a:off x="914400" y="1981200"/>
            <a:ext cx="7315200" cy="4144963"/>
          </a:xfrm>
        </p:spPr>
        <p:txBody>
          <a:bodyPr>
            <a:normAutofit fontScale="62500" lnSpcReduction="20000"/>
          </a:bodyPr>
          <a:lstStyle/>
          <a:p>
            <a:pPr marL="457200" lvl="0" indent="-457200">
              <a:buFont typeface="+mj-lt"/>
              <a:buAutoNum type="arabicPeriod"/>
            </a:pPr>
            <a:r>
              <a:rPr lang="en-IN" dirty="0" err="1"/>
              <a:t>Aiman</a:t>
            </a:r>
            <a:r>
              <a:rPr lang="en-IN" dirty="0"/>
              <a:t> </a:t>
            </a:r>
            <a:r>
              <a:rPr lang="en-IN" dirty="0" err="1"/>
              <a:t>Moldagulova</a:t>
            </a:r>
            <a:r>
              <a:rPr lang="en-IN" dirty="0"/>
              <a:t>, </a:t>
            </a:r>
            <a:r>
              <a:rPr lang="en-IN" dirty="0" err="1"/>
              <a:t>Rosnafisha</a:t>
            </a:r>
            <a:r>
              <a:rPr lang="en-IN" dirty="0"/>
              <a:t> </a:t>
            </a:r>
            <a:r>
              <a:rPr lang="en-IN" dirty="0" err="1"/>
              <a:t>Bte</a:t>
            </a:r>
            <a:r>
              <a:rPr lang="en-IN" dirty="0"/>
              <a:t> </a:t>
            </a:r>
            <a:r>
              <a:rPr lang="en-IN" dirty="0" err="1"/>
              <a:t>Sulaiman</a:t>
            </a:r>
            <a:r>
              <a:rPr lang="en-IN" dirty="0"/>
              <a:t>, Using KNN algorithm for classification of textual documents, IEEE </a:t>
            </a:r>
            <a:r>
              <a:rPr lang="en-IN" dirty="0" err="1"/>
              <a:t>Xplore</a:t>
            </a:r>
            <a:r>
              <a:rPr lang="en-IN" dirty="0"/>
              <a:t> October 2017.  </a:t>
            </a:r>
          </a:p>
          <a:p>
            <a:pPr marL="457200" lvl="0" indent="-457200">
              <a:buFont typeface="+mj-lt"/>
              <a:buAutoNum type="arabicPeriod"/>
            </a:pPr>
            <a:r>
              <a:rPr lang="en-IN" dirty="0" err="1"/>
              <a:t>Ani</a:t>
            </a:r>
            <a:r>
              <a:rPr lang="en-IN" dirty="0"/>
              <a:t> R. and O.S. </a:t>
            </a:r>
            <a:r>
              <a:rPr lang="en-IN" dirty="0" err="1"/>
              <a:t>Deepa</a:t>
            </a:r>
            <a:r>
              <a:rPr lang="en-IN" dirty="0"/>
              <a:t>, Rotation forest ensemble algorithm for the classification of </a:t>
            </a:r>
            <a:r>
              <a:rPr lang="en-IN" dirty="0" err="1"/>
              <a:t>phyto</a:t>
            </a:r>
            <a:r>
              <a:rPr lang="en-IN" dirty="0"/>
              <a:t>-chemicals from the medicinal plants, Journal of chemical and pharmaceutical science, pp. 14-17, Special issue  4,  2016.  </a:t>
            </a:r>
          </a:p>
          <a:p>
            <a:pPr marL="457200" lvl="0" indent="-457200">
              <a:buFont typeface="+mj-lt"/>
              <a:buAutoNum type="arabicPeriod"/>
            </a:pPr>
            <a:r>
              <a:rPr lang="en-IN" dirty="0" err="1">
                <a:hlinkClick r:id="rId2"/>
              </a:rPr>
              <a:t>Ani</a:t>
            </a:r>
            <a:r>
              <a:rPr lang="en-IN" dirty="0">
                <a:hlinkClick r:id="rId2"/>
              </a:rPr>
              <a:t> R.,</a:t>
            </a:r>
            <a:r>
              <a:rPr lang="en-IN" dirty="0"/>
              <a:t> </a:t>
            </a:r>
            <a:r>
              <a:rPr lang="en-IN" dirty="0">
                <a:hlinkClick r:id="rId3"/>
              </a:rPr>
              <a:t>Jose J.</a:t>
            </a:r>
            <a:r>
              <a:rPr lang="en-IN" dirty="0"/>
              <a:t> </a:t>
            </a:r>
            <a:r>
              <a:rPr lang="en-IN" dirty="0">
                <a:hlinkClick r:id="rId3"/>
              </a:rPr>
              <a:t>,</a:t>
            </a:r>
            <a:r>
              <a:rPr lang="en-IN" dirty="0">
                <a:hlinkClick r:id="rId4"/>
              </a:rPr>
              <a:t>Wilson M.,</a:t>
            </a:r>
            <a:r>
              <a:rPr lang="en-IN" dirty="0"/>
              <a:t> </a:t>
            </a:r>
            <a:r>
              <a:rPr lang="en-IN" dirty="0" err="1">
                <a:hlinkClick r:id="rId5"/>
              </a:rPr>
              <a:t>Deepa</a:t>
            </a:r>
            <a:r>
              <a:rPr lang="en-IN" dirty="0">
                <a:hlinkClick r:id="rId5"/>
              </a:rPr>
              <a:t> O.S.</a:t>
            </a:r>
            <a:r>
              <a:rPr lang="en-IN" dirty="0"/>
              <a:t>: </a:t>
            </a:r>
            <a:r>
              <a:rPr lang="en-IN" dirty="0">
                <a:hlinkClick r:id="rId6"/>
              </a:rPr>
              <a:t>Modified rotation forest ensemble classifier for medical diagnosis in decision support systems</a:t>
            </a:r>
            <a:r>
              <a:rPr lang="en-IN" dirty="0"/>
              <a:t> </a:t>
            </a:r>
            <a:r>
              <a:rPr lang="en-IN" dirty="0">
                <a:hlinkClick r:id="rId7"/>
              </a:rPr>
              <a:t>Advances in Intelligent Systems and Computing</a:t>
            </a:r>
            <a:r>
              <a:rPr lang="en-IN" dirty="0"/>
              <a:t>,564, pp. 137-146. </a:t>
            </a:r>
          </a:p>
          <a:p>
            <a:pPr marL="457200" lvl="0" indent="-457200">
              <a:buFont typeface="+mj-lt"/>
              <a:buAutoNum type="arabicPeriod"/>
            </a:pPr>
            <a:r>
              <a:rPr lang="en-IN" dirty="0" err="1">
                <a:hlinkClick r:id="rId2"/>
              </a:rPr>
              <a:t>Ani</a:t>
            </a:r>
            <a:r>
              <a:rPr lang="en-IN" dirty="0">
                <a:hlinkClick r:id="rId2"/>
              </a:rPr>
              <a:t> R.,</a:t>
            </a:r>
            <a:r>
              <a:rPr lang="en-IN" dirty="0"/>
              <a:t> </a:t>
            </a:r>
            <a:r>
              <a:rPr lang="en-IN" dirty="0">
                <a:hlinkClick r:id="rId8"/>
              </a:rPr>
              <a:t>Krishna S.,</a:t>
            </a:r>
            <a:r>
              <a:rPr lang="en-IN" dirty="0"/>
              <a:t> </a:t>
            </a:r>
            <a:r>
              <a:rPr lang="en-IN" dirty="0" err="1">
                <a:hlinkClick r:id="rId9"/>
              </a:rPr>
              <a:t>Anju</a:t>
            </a:r>
            <a:r>
              <a:rPr lang="en-IN" dirty="0">
                <a:hlinkClick r:id="rId9"/>
              </a:rPr>
              <a:t> N.,</a:t>
            </a:r>
            <a:r>
              <a:rPr lang="en-IN" dirty="0"/>
              <a:t> </a:t>
            </a:r>
            <a:r>
              <a:rPr lang="en-IN" dirty="0" err="1">
                <a:hlinkClick r:id="rId10"/>
              </a:rPr>
              <a:t>Sona</a:t>
            </a:r>
            <a:r>
              <a:rPr lang="en-IN" dirty="0">
                <a:hlinkClick r:id="rId10"/>
              </a:rPr>
              <a:t> A.M.,</a:t>
            </a:r>
            <a:r>
              <a:rPr lang="en-IN" dirty="0"/>
              <a:t> </a:t>
            </a:r>
            <a:r>
              <a:rPr lang="en-IN" dirty="0" err="1">
                <a:hlinkClick r:id="rId5"/>
              </a:rPr>
              <a:t>Deepa</a:t>
            </a:r>
            <a:r>
              <a:rPr lang="en-IN" dirty="0">
                <a:hlinkClick r:id="rId5"/>
              </a:rPr>
              <a:t> O.S.</a:t>
            </a:r>
            <a:r>
              <a:rPr lang="en-IN" dirty="0"/>
              <a:t>: </a:t>
            </a:r>
            <a:r>
              <a:rPr lang="en-IN" dirty="0" err="1">
                <a:hlinkClick r:id="rId11"/>
              </a:rPr>
              <a:t>IoT</a:t>
            </a:r>
            <a:r>
              <a:rPr lang="en-IN" dirty="0">
                <a:hlinkClick r:id="rId11"/>
              </a:rPr>
              <a:t> based patient monitoring and diagnostic prediction tool using ensemble classifier,</a:t>
            </a:r>
            <a:r>
              <a:rPr lang="en-IN" dirty="0"/>
              <a:t> 2017 International Conference on Advances in Computing, Communications and Informatics, ICACCI 2017, 2017 January, pp. 1588-1593. </a:t>
            </a:r>
          </a:p>
          <a:p>
            <a:pPr marL="457200" lvl="0" indent="-457200">
              <a:buFont typeface="+mj-lt"/>
              <a:buAutoNum type="arabicPeriod"/>
            </a:pPr>
            <a:r>
              <a:rPr lang="en-IN" dirty="0" err="1">
                <a:hlinkClick r:id="rId2"/>
              </a:rPr>
              <a:t>Ani</a:t>
            </a:r>
            <a:r>
              <a:rPr lang="en-IN" dirty="0">
                <a:hlinkClick r:id="rId2"/>
              </a:rPr>
              <a:t> R.</a:t>
            </a:r>
            <a:r>
              <a:rPr lang="en-IN" dirty="0"/>
              <a:t> and </a:t>
            </a:r>
            <a:r>
              <a:rPr lang="en-IN" dirty="0" err="1">
                <a:hlinkClick r:id="rId5"/>
              </a:rPr>
              <a:t>Deepa</a:t>
            </a:r>
            <a:r>
              <a:rPr lang="en-IN" dirty="0">
                <a:hlinkClick r:id="rId5"/>
              </a:rPr>
              <a:t> O.S.:</a:t>
            </a:r>
            <a:r>
              <a:rPr lang="en-IN" dirty="0"/>
              <a:t> </a:t>
            </a:r>
            <a:r>
              <a:rPr lang="en-IN" dirty="0">
                <a:hlinkClick r:id="rId12"/>
              </a:rPr>
              <a:t>Rotation forest ensemble algorithm for the classification of </a:t>
            </a:r>
            <a:r>
              <a:rPr lang="en-IN" dirty="0" err="1">
                <a:hlinkClick r:id="rId12"/>
              </a:rPr>
              <a:t>phyto</a:t>
            </a:r>
            <a:r>
              <a:rPr lang="en-IN" dirty="0">
                <a:hlinkClick r:id="rId12"/>
              </a:rPr>
              <a:t>-chemicals from the medicinal plants,</a:t>
            </a:r>
            <a:r>
              <a:rPr lang="en-IN" dirty="0"/>
              <a:t> </a:t>
            </a:r>
            <a:r>
              <a:rPr lang="en-IN" dirty="0">
                <a:hlinkClick r:id="rId13"/>
              </a:rPr>
              <a:t>Journal of Chemical and Pharmaceutical Sciences,</a:t>
            </a:r>
            <a:r>
              <a:rPr lang="en-IN" dirty="0"/>
              <a:t>2016(SpecialIssue4), pp. 6-9 </a:t>
            </a:r>
          </a:p>
          <a:p>
            <a:pPr marL="457200" lvl="0" indent="-457200">
              <a:buFont typeface="+mj-lt"/>
              <a:buAutoNum type="arabicPeriod"/>
            </a:pPr>
            <a:r>
              <a:rPr lang="en-IN" dirty="0" err="1">
                <a:hlinkClick r:id="rId5"/>
              </a:rPr>
              <a:t>Deepa</a:t>
            </a:r>
            <a:r>
              <a:rPr lang="en-IN" dirty="0">
                <a:hlinkClick r:id="rId5"/>
              </a:rPr>
              <a:t> O.S.</a:t>
            </a:r>
            <a:r>
              <a:rPr lang="en-IN" dirty="0"/>
              <a:t> and </a:t>
            </a:r>
            <a:r>
              <a:rPr lang="en-IN" dirty="0" err="1">
                <a:hlinkClick r:id="rId2"/>
              </a:rPr>
              <a:t>Ani</a:t>
            </a:r>
            <a:r>
              <a:rPr lang="en-IN" dirty="0">
                <a:hlinkClick r:id="rId2"/>
              </a:rPr>
              <a:t> R.</a:t>
            </a:r>
            <a:r>
              <a:rPr lang="en-IN" dirty="0"/>
              <a:t>: </a:t>
            </a:r>
            <a:r>
              <a:rPr lang="en-IN" dirty="0">
                <a:hlinkClick r:id="rId14"/>
              </a:rPr>
              <a:t>Expectation - Maximization algorithm for protein - </a:t>
            </a:r>
            <a:r>
              <a:rPr lang="en-IN" dirty="0" err="1">
                <a:hlinkClick r:id="rId14"/>
              </a:rPr>
              <a:t>Ligand</a:t>
            </a:r>
            <a:r>
              <a:rPr lang="en-IN" dirty="0">
                <a:hlinkClick r:id="rId14"/>
              </a:rPr>
              <a:t> complex of HFE gene,</a:t>
            </a:r>
            <a:r>
              <a:rPr lang="en-IN" dirty="0"/>
              <a:t> Journal of Chemical and Pharmaceutical Sciences, pp. 14-17, 2016(SpecialIssue4),  </a:t>
            </a:r>
          </a:p>
          <a:p>
            <a:pPr marL="457200" lvl="0" indent="-457200">
              <a:buFont typeface="+mj-lt"/>
              <a:buAutoNum type="arabicPeriod"/>
            </a:pPr>
            <a:r>
              <a:rPr lang="en-IN" dirty="0" err="1"/>
              <a:t>Halil</a:t>
            </a:r>
            <a:r>
              <a:rPr lang="en-IN" dirty="0"/>
              <a:t> </a:t>
            </a:r>
            <a:r>
              <a:rPr lang="en-IN" dirty="0" err="1"/>
              <a:t>Yigit</a:t>
            </a:r>
            <a:r>
              <a:rPr lang="en-IN" dirty="0"/>
              <a:t>:  ABC – based distance - weighted </a:t>
            </a:r>
            <a:r>
              <a:rPr lang="en-IN" dirty="0" err="1"/>
              <a:t>kNN</a:t>
            </a:r>
            <a:r>
              <a:rPr lang="en-IN" dirty="0"/>
              <a:t> algorithm, Journal of Experimental and Theoretical Artificial Intelligence, Vol.27, issue 2, 2015.  </a:t>
            </a:r>
          </a:p>
          <a:p>
            <a:pPr marL="457200" lvl="0" indent="-457200">
              <a:buFont typeface="+mj-lt"/>
              <a:buAutoNum type="arabicPeriod"/>
            </a:pPr>
            <a:r>
              <a:rPr lang="en-IN" dirty="0" err="1"/>
              <a:t>Liwen</a:t>
            </a:r>
            <a:r>
              <a:rPr lang="en-IN" dirty="0"/>
              <a:t> Huang and </a:t>
            </a:r>
            <a:r>
              <a:rPr lang="en-IN" dirty="0" err="1"/>
              <a:t>Lianta</a:t>
            </a:r>
            <a:r>
              <a:rPr lang="en-IN" dirty="0"/>
              <a:t> Su: Hierarchical </a:t>
            </a:r>
            <a:r>
              <a:rPr lang="en-IN" dirty="0" err="1"/>
              <a:t>Discriminant</a:t>
            </a:r>
            <a:r>
              <a:rPr lang="en-IN" dirty="0"/>
              <a:t> analysis and its application, </a:t>
            </a:r>
            <a:r>
              <a:rPr lang="en-IN" dirty="0" err="1"/>
              <a:t>Liwen</a:t>
            </a:r>
            <a:r>
              <a:rPr lang="en-IN" dirty="0"/>
              <a:t>  Huang and </a:t>
            </a:r>
            <a:r>
              <a:rPr lang="en-IN" dirty="0" err="1"/>
              <a:t>Lianta</a:t>
            </a:r>
            <a:r>
              <a:rPr lang="en-IN" dirty="0"/>
              <a:t> Su, Communication in Statistics – Theory and Methods, </a:t>
            </a:r>
            <a:r>
              <a:rPr lang="en-IN" dirty="0" err="1"/>
              <a:t>Vol</a:t>
            </a:r>
            <a:r>
              <a:rPr lang="en-IN" dirty="0"/>
              <a:t> 42, issue 11, 2013.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a:bodyPr>
          <a:lstStyle/>
          <a:p>
            <a:r>
              <a:rPr lang="en-US" dirty="0"/>
              <a:t>REFERENCES</a:t>
            </a:r>
            <a:endParaRPr lang="en-IN" dirty="0"/>
          </a:p>
        </p:txBody>
      </p:sp>
      <p:sp>
        <p:nvSpPr>
          <p:cNvPr id="3" name="Content Placeholder 2"/>
          <p:cNvSpPr>
            <a:spLocks noGrp="1"/>
          </p:cNvSpPr>
          <p:nvPr>
            <p:ph idx="1"/>
          </p:nvPr>
        </p:nvSpPr>
        <p:spPr>
          <a:xfrm>
            <a:off x="914400" y="1981200"/>
            <a:ext cx="7315200" cy="4144963"/>
          </a:xfrm>
        </p:spPr>
        <p:txBody>
          <a:bodyPr>
            <a:normAutofit fontScale="62500" lnSpcReduction="20000"/>
          </a:bodyPr>
          <a:lstStyle/>
          <a:p>
            <a:pPr marL="457200" lvl="0" indent="-457200">
              <a:buFont typeface="+mj-lt"/>
              <a:buAutoNum type="arabicPeriod" startAt="9"/>
            </a:pPr>
            <a:r>
              <a:rPr lang="en-IN" dirty="0"/>
              <a:t>P. </a:t>
            </a:r>
            <a:r>
              <a:rPr lang="en-IN" dirty="0" err="1"/>
              <a:t>Kakaivani</a:t>
            </a:r>
            <a:r>
              <a:rPr lang="en-IN" dirty="0"/>
              <a:t>, K.L. </a:t>
            </a:r>
            <a:r>
              <a:rPr lang="en-IN" dirty="0" err="1"/>
              <a:t>Shumuganathan</a:t>
            </a:r>
            <a:r>
              <a:rPr lang="en-IN" dirty="0"/>
              <a:t>: An improved K – nearest neighbour algorithm using   genetic algorithm for sentiment classification, IEEE </a:t>
            </a:r>
            <a:r>
              <a:rPr lang="en-IN" dirty="0" err="1"/>
              <a:t>Xplore</a:t>
            </a:r>
            <a:r>
              <a:rPr lang="en-IN" dirty="0"/>
              <a:t>, March 2015.  </a:t>
            </a:r>
          </a:p>
          <a:p>
            <a:pPr marL="457200" lvl="0" indent="-457200">
              <a:buFont typeface="+mj-lt"/>
              <a:buAutoNum type="arabicPeriod" startAt="9"/>
            </a:pPr>
            <a:r>
              <a:rPr lang="en-IN" dirty="0"/>
              <a:t>P.T. </a:t>
            </a:r>
            <a:r>
              <a:rPr lang="en-IN" dirty="0" err="1"/>
              <a:t>Pepler</a:t>
            </a:r>
            <a:r>
              <a:rPr lang="en-IN" dirty="0"/>
              <a:t>, D.W </a:t>
            </a:r>
            <a:r>
              <a:rPr lang="en-IN" dirty="0" err="1"/>
              <a:t>Uys</a:t>
            </a:r>
            <a:r>
              <a:rPr lang="en-IN" dirty="0"/>
              <a:t> and D.G. </a:t>
            </a:r>
            <a:r>
              <a:rPr lang="en-IN" dirty="0" err="1"/>
              <a:t>Nel</a:t>
            </a:r>
            <a:r>
              <a:rPr lang="en-IN" dirty="0"/>
              <a:t> ; </a:t>
            </a:r>
            <a:r>
              <a:rPr lang="en-IN" dirty="0" err="1"/>
              <a:t>Discriminant</a:t>
            </a:r>
            <a:r>
              <a:rPr lang="en-IN" dirty="0"/>
              <a:t> analysis under the common principal  components model, Communication in statistics- simulation and computations, </a:t>
            </a:r>
            <a:r>
              <a:rPr lang="en-IN" dirty="0" err="1"/>
              <a:t>vol</a:t>
            </a:r>
            <a:r>
              <a:rPr lang="en-IN" dirty="0"/>
              <a:t> 46, issue 6, Feb 2017.  </a:t>
            </a:r>
          </a:p>
          <a:p>
            <a:pPr marL="457200" lvl="0" indent="-457200">
              <a:buFont typeface="+mj-lt"/>
              <a:buAutoNum type="arabicPeriod" startAt="9"/>
            </a:pPr>
            <a:r>
              <a:rPr lang="en-IN" dirty="0" err="1"/>
              <a:t>Shweta</a:t>
            </a:r>
            <a:r>
              <a:rPr lang="en-IN" dirty="0"/>
              <a:t> </a:t>
            </a:r>
            <a:r>
              <a:rPr lang="en-IN" dirty="0" err="1"/>
              <a:t>Taneia</a:t>
            </a:r>
            <a:r>
              <a:rPr lang="en-IN" dirty="0"/>
              <a:t>, </a:t>
            </a:r>
            <a:r>
              <a:rPr lang="en-IN" dirty="0" err="1"/>
              <a:t>Charu</a:t>
            </a:r>
            <a:r>
              <a:rPr lang="en-IN" dirty="0"/>
              <a:t> Gupta, </a:t>
            </a:r>
            <a:r>
              <a:rPr lang="en-IN" dirty="0" err="1"/>
              <a:t>Kratika</a:t>
            </a:r>
            <a:r>
              <a:rPr lang="en-IN" dirty="0"/>
              <a:t> </a:t>
            </a:r>
            <a:r>
              <a:rPr lang="en-IN" dirty="0" err="1"/>
              <a:t>Goval</a:t>
            </a:r>
            <a:r>
              <a:rPr lang="en-IN" dirty="0"/>
              <a:t>, </a:t>
            </a:r>
            <a:r>
              <a:rPr lang="en-IN" dirty="0" err="1"/>
              <a:t>Dharna</a:t>
            </a:r>
            <a:r>
              <a:rPr lang="en-IN" dirty="0"/>
              <a:t> </a:t>
            </a:r>
            <a:r>
              <a:rPr lang="en-IN" dirty="0" err="1"/>
              <a:t>Gureia</a:t>
            </a:r>
            <a:r>
              <a:rPr lang="en-IN" dirty="0"/>
              <a:t>: An Enhanced K-Nearest Neighbour Algorithm Using Information Gain and clustering, IEEE </a:t>
            </a:r>
            <a:r>
              <a:rPr lang="en-IN" dirty="0" err="1"/>
              <a:t>Xplore</a:t>
            </a:r>
            <a:r>
              <a:rPr lang="en-IN" dirty="0"/>
              <a:t> April 2014.  </a:t>
            </a:r>
          </a:p>
          <a:p>
            <a:pPr marL="457200" lvl="0" indent="-457200">
              <a:buFont typeface="+mj-lt"/>
              <a:buAutoNum type="arabicPeriod" startAt="9"/>
            </a:pPr>
            <a:r>
              <a:rPr lang="en-IN" dirty="0"/>
              <a:t>Wei-Yin </a:t>
            </a:r>
            <a:r>
              <a:rPr lang="en-IN" dirty="0" err="1"/>
              <a:t>Loh</a:t>
            </a:r>
            <a:r>
              <a:rPr lang="en-IN" dirty="0"/>
              <a:t> and </a:t>
            </a:r>
            <a:r>
              <a:rPr lang="en-IN" dirty="0" err="1"/>
              <a:t>Nutal</a:t>
            </a:r>
            <a:r>
              <a:rPr lang="en-IN" dirty="0"/>
              <a:t> </a:t>
            </a:r>
            <a:r>
              <a:rPr lang="en-IN" dirty="0" err="1"/>
              <a:t>Vanichesetakal</a:t>
            </a:r>
            <a:r>
              <a:rPr lang="en-IN" dirty="0"/>
              <a:t>: Journal of the American Statistical Association, </a:t>
            </a:r>
            <a:r>
              <a:rPr lang="en-IN" dirty="0" err="1"/>
              <a:t>Vol</a:t>
            </a:r>
            <a:r>
              <a:rPr lang="en-IN" dirty="0"/>
              <a:t> 83, issue 403, Mar 2012 Tree-Structured Classification via Generalized </a:t>
            </a:r>
            <a:r>
              <a:rPr lang="en-IN" dirty="0" err="1"/>
              <a:t>Discriminant</a:t>
            </a:r>
            <a:r>
              <a:rPr lang="en-IN" dirty="0"/>
              <a:t> Analysis.  </a:t>
            </a:r>
          </a:p>
          <a:p>
            <a:pPr marL="457200" lvl="0" indent="-457200">
              <a:buFont typeface="+mj-lt"/>
              <a:buAutoNum type="arabicPeriod" startAt="9"/>
            </a:pPr>
            <a:r>
              <a:rPr lang="en-IN" dirty="0" err="1"/>
              <a:t>Xuejun</a:t>
            </a:r>
            <a:r>
              <a:rPr lang="en-IN" dirty="0"/>
              <a:t> Ma, </a:t>
            </a:r>
            <a:r>
              <a:rPr lang="en-IN" dirty="0" err="1"/>
              <a:t>Xiaogun</a:t>
            </a:r>
            <a:r>
              <a:rPr lang="en-IN" dirty="0"/>
              <a:t> He and </a:t>
            </a:r>
            <a:r>
              <a:rPr lang="en-IN" dirty="0" err="1"/>
              <a:t>Xiaokang</a:t>
            </a:r>
            <a:r>
              <a:rPr lang="en-IN" dirty="0"/>
              <a:t> Shi : A variant of K nearest neighbour </a:t>
            </a:r>
            <a:r>
              <a:rPr lang="en-IN" dirty="0" err="1"/>
              <a:t>quantile</a:t>
            </a:r>
            <a:r>
              <a:rPr lang="en-IN" dirty="0"/>
              <a:t>  regression, Journal of Applied Statistics, </a:t>
            </a:r>
            <a:r>
              <a:rPr lang="en-IN" dirty="0" err="1"/>
              <a:t>Vol</a:t>
            </a:r>
            <a:r>
              <a:rPr lang="en-IN" dirty="0"/>
              <a:t> 43,issue 3 ,2016. </a:t>
            </a:r>
          </a:p>
          <a:p>
            <a:pPr marL="457200" lvl="0" indent="-457200">
              <a:buFont typeface="+mj-lt"/>
              <a:buAutoNum type="arabicPeriod" startAt="9"/>
            </a:pPr>
            <a:r>
              <a:rPr lang="en-IN" dirty="0" err="1"/>
              <a:t>Kormaz</a:t>
            </a:r>
            <a:r>
              <a:rPr lang="en-IN" dirty="0"/>
              <a:t>, </a:t>
            </a:r>
            <a:r>
              <a:rPr lang="en-IN" dirty="0" err="1"/>
              <a:t>Selcuk</a:t>
            </a:r>
            <a:r>
              <a:rPr lang="en-IN" dirty="0"/>
              <a:t>, </a:t>
            </a:r>
            <a:r>
              <a:rPr lang="en-IN" dirty="0" err="1"/>
              <a:t>Gokmen</a:t>
            </a:r>
            <a:r>
              <a:rPr lang="en-IN" dirty="0"/>
              <a:t> </a:t>
            </a:r>
            <a:r>
              <a:rPr lang="en-IN" dirty="0" err="1"/>
              <a:t>Zararsiz</a:t>
            </a:r>
            <a:r>
              <a:rPr lang="en-IN" dirty="0"/>
              <a:t>, and </a:t>
            </a:r>
            <a:r>
              <a:rPr lang="en-IN" dirty="0" err="1"/>
              <a:t>Dincer</a:t>
            </a:r>
            <a:r>
              <a:rPr lang="en-IN" dirty="0"/>
              <a:t> </a:t>
            </a:r>
            <a:r>
              <a:rPr lang="en-IN" dirty="0" err="1"/>
              <a:t>Goksusluk</a:t>
            </a:r>
            <a:r>
              <a:rPr lang="en-IN" dirty="0"/>
              <a:t>. “Drug/nondrug classification using support vector machines with various feature selection strategies.” computer methods and programs in biomedicine 117.2(2014): 51-60.</a:t>
            </a:r>
          </a:p>
          <a:p>
            <a:pPr marL="457200" lvl="0" indent="-457200">
              <a:buFont typeface="+mj-lt"/>
              <a:buAutoNum type="arabicPeriod" startAt="9"/>
            </a:pPr>
            <a:r>
              <a:rPr lang="en-IN" dirty="0"/>
              <a:t>Cano, Gaspar, et al. “Automatic selection of molecular descriptors using random forest: Application to Drug discovery.” Expert Systems with Applications 72(2017): 151-159.</a:t>
            </a:r>
          </a:p>
          <a:p>
            <a:pPr marL="457200" lvl="0" indent="-457200">
              <a:buFont typeface="+mj-lt"/>
              <a:buAutoNum type="arabicPeriod" startAt="9"/>
            </a:pPr>
            <a:r>
              <a:rPr lang="en-IN" dirty="0"/>
              <a:t>Rodriguez, Juan Jose. </a:t>
            </a:r>
            <a:r>
              <a:rPr lang="en-IN" dirty="0" err="1"/>
              <a:t>Ludmila</a:t>
            </a:r>
            <a:r>
              <a:rPr lang="en-IN" dirty="0"/>
              <a:t> I. </a:t>
            </a:r>
            <a:r>
              <a:rPr lang="en-IN" dirty="0" err="1"/>
              <a:t>Kuncheva</a:t>
            </a:r>
            <a:r>
              <a:rPr lang="en-IN" dirty="0"/>
              <a:t>, and Carlos J. Alonso. ‘Rotation forest: A new classifier ensemble method.” IEEE transactions on pattern analysis and machine intelligence 28.10(2006): 1619-1630.</a:t>
            </a:r>
          </a:p>
          <a:p>
            <a:pPr marL="457200" lvl="0" indent="-457200">
              <a:buFont typeface="+mj-lt"/>
              <a:buAutoNum type="arabicPeriod" startAt="9"/>
            </a:pPr>
            <a:r>
              <a:rPr lang="en-IN" dirty="0" err="1"/>
              <a:t>Lavecchia</a:t>
            </a:r>
            <a:r>
              <a:rPr lang="en-IN" dirty="0"/>
              <a:t>, Antonio. “Machine-learning approaches in Drug discovery: methods and applications.” Drug discovery today 20.3(2015): 318-331.</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KNN CLASSIFIER</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This classifier does classification using instance based learning</a:t>
            </a:r>
          </a:p>
          <a:p>
            <a:r>
              <a:rPr lang="en-US" dirty="0"/>
              <a:t>KNN stands for k-nearest neighbours</a:t>
            </a:r>
          </a:p>
          <a:p>
            <a:r>
              <a:rPr lang="en-US" dirty="0"/>
              <a:t>This algorithm consists of two phases – training phase and testing phase</a:t>
            </a:r>
          </a:p>
          <a:p>
            <a:r>
              <a:rPr lang="en-US" dirty="0"/>
              <a:t>Training phase consists only of storing the feature vectors and class labels of the training sample</a:t>
            </a:r>
          </a:p>
          <a:p>
            <a:r>
              <a:rPr lang="en-US" dirty="0"/>
              <a:t>K is a user defined parameter which tells us how many neighbours to consider from the testing sample</a:t>
            </a:r>
          </a:p>
          <a:p>
            <a:r>
              <a:rPr lang="en-US" dirty="0"/>
              <a:t>The distances from each training point to the testing point are calculated</a:t>
            </a:r>
          </a:p>
          <a:p>
            <a:r>
              <a:rPr lang="en-US" dirty="0"/>
              <a:t>Identify the k-nearest neighbours</a:t>
            </a:r>
          </a:p>
          <a:p>
            <a:r>
              <a:rPr lang="en-US" dirty="0"/>
              <a:t>Use the class labels of these k-nearest neighbours to determine the class label for the testing sample</a:t>
            </a:r>
          </a:p>
          <a:p>
            <a:r>
              <a:rPr lang="en-US" dirty="0"/>
              <a:t>The testing sample is assigned the class label of the majority of the k-nearest neighbours</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a:bodyPr>
          <a:lstStyle/>
          <a:p>
            <a:r>
              <a:rPr lang="en-US" dirty="0"/>
              <a:t>PUBLICATION</a:t>
            </a:r>
            <a:endParaRPr lang="en-IN" dirty="0"/>
          </a:p>
        </p:txBody>
      </p:sp>
      <p:sp>
        <p:nvSpPr>
          <p:cNvPr id="3" name="Content Placeholder 2"/>
          <p:cNvSpPr>
            <a:spLocks noGrp="1"/>
          </p:cNvSpPr>
          <p:nvPr>
            <p:ph idx="1"/>
          </p:nvPr>
        </p:nvSpPr>
        <p:spPr>
          <a:xfrm>
            <a:off x="914400" y="1981200"/>
            <a:ext cx="7315200" cy="4144963"/>
          </a:xfrm>
        </p:spPr>
        <p:txBody>
          <a:bodyPr>
            <a:normAutofit/>
          </a:bodyPr>
          <a:lstStyle/>
          <a:p>
            <a:pPr algn="just">
              <a:buNone/>
            </a:pPr>
            <a:endParaRPr lang="en-US" dirty="0"/>
          </a:p>
          <a:p>
            <a:pPr algn="just">
              <a:buNone/>
            </a:pPr>
            <a:endParaRPr lang="en-US" dirty="0"/>
          </a:p>
          <a:p>
            <a:pPr algn="just">
              <a:buNone/>
            </a:pPr>
            <a:endParaRPr lang="en-US" dirty="0"/>
          </a:p>
          <a:p>
            <a:pPr algn="just">
              <a:buNone/>
            </a:pPr>
            <a:r>
              <a:rPr lang="en-US" dirty="0"/>
              <a:t>An article regarding these algorithms will be published in</a:t>
            </a:r>
          </a:p>
          <a:p>
            <a:pPr algn="just">
              <a:buNone/>
            </a:pPr>
            <a:r>
              <a:rPr lang="en-US" dirty="0"/>
              <a:t>‘Advanced Intelligent Systems and Computing (AISC)’ Springer</a:t>
            </a:r>
          </a:p>
          <a:p>
            <a:pPr algn="just">
              <a:buNone/>
            </a:pPr>
            <a:r>
              <a:rPr lang="en-US" dirty="0"/>
              <a:t>publication Indexing. The books of this series are submitted to</a:t>
            </a:r>
          </a:p>
          <a:p>
            <a:pPr algn="just">
              <a:buNone/>
            </a:pPr>
            <a:r>
              <a:rPr lang="en-US" dirty="0"/>
              <a:t>ISI proceedings, El-</a:t>
            </a:r>
            <a:r>
              <a:rPr lang="en-US" dirty="0" err="1"/>
              <a:t>Compendex</a:t>
            </a:r>
            <a:r>
              <a:rPr lang="en-US" dirty="0"/>
              <a:t>, DBLP, SCOPUS, Google</a:t>
            </a:r>
          </a:p>
          <a:p>
            <a:pPr algn="just">
              <a:buNone/>
            </a:pPr>
            <a:r>
              <a:rPr lang="en-US" dirty="0"/>
              <a:t>Scholar and </a:t>
            </a:r>
            <a:r>
              <a:rPr lang="en-US" dirty="0" err="1"/>
              <a:t>Springerlink</a:t>
            </a:r>
            <a:r>
              <a:rPr lang="en-US" dirty="0"/>
              <a:t>.</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24981"/>
            <a:ext cx="6858000" cy="808038"/>
          </a:xfrm>
        </p:spPr>
        <p:txBody>
          <a:bodyPr>
            <a:normAutofit/>
          </a:bodyPr>
          <a:lstStyle/>
          <a:p>
            <a:r>
              <a:rPr lang="en-US" dirty="0"/>
              <a:t>THANK YOU</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Date: </a:t>
            </a:r>
          </a:p>
        </p:txBody>
      </p:sp>
      <p:sp>
        <p:nvSpPr>
          <p:cNvPr id="3" name="Footer Placeholder 2"/>
          <p:cNvSpPr>
            <a:spLocks noGrp="1"/>
          </p:cNvSpPr>
          <p:nvPr>
            <p:ph type="ftr" sz="quarter" idx="11"/>
          </p:nvPr>
        </p:nvSpPr>
        <p:spPr/>
        <p:txBody>
          <a:bodyPr/>
          <a:lstStyle/>
          <a:p>
            <a:pPr>
              <a:defRPr/>
            </a:pPr>
            <a:r>
              <a:rPr lang="en-US"/>
              <a:t>Group No: </a:t>
            </a:r>
            <a:endParaRPr lang="en-US">
              <a:latin typeface="Arial" charset="0"/>
            </a:endParaRPr>
          </a:p>
        </p:txBody>
      </p:sp>
      <p:sp>
        <p:nvSpPr>
          <p:cNvPr id="4" name="Slide Number Placeholder 3"/>
          <p:cNvSpPr>
            <a:spLocks noGrp="1"/>
          </p:cNvSpPr>
          <p:nvPr>
            <p:ph type="sldNum" sz="quarter" idx="12"/>
          </p:nvPr>
        </p:nvSpPr>
        <p:spPr/>
        <p:txBody>
          <a:bodyPr/>
          <a:lstStyle/>
          <a:p>
            <a:pPr>
              <a:defRPr/>
            </a:pPr>
            <a:fld id="{3A92C354-29E8-4398-8457-51CF267205C5}" type="slidenum">
              <a:rPr lang="en-US" smtClean="0"/>
              <a:pPr>
                <a:defRPr/>
              </a:pPr>
              <a:t>4</a:t>
            </a:fld>
            <a:endParaRPr lang="en-US"/>
          </a:p>
        </p:txBody>
      </p:sp>
      <p:sp>
        <p:nvSpPr>
          <p:cNvPr id="14" name="Title 1"/>
          <p:cNvSpPr txBox="1">
            <a:spLocks/>
          </p:cNvSpPr>
          <p:nvPr/>
        </p:nvSpPr>
        <p:spPr>
          <a:xfrm>
            <a:off x="457200" y="1600200"/>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Arial" charset="0"/>
                <a:ea typeface="+mj-ea"/>
                <a:cs typeface="+mj-cs"/>
              </a:rPr>
              <a:t>3-Nearest Neighbours</a:t>
            </a:r>
            <a:endParaRPr kumimoji="0" lang="en-IN" sz="2800" b="0" i="0" u="none" strike="noStrike" kern="0" cap="none" spc="0" normalizeH="0" baseline="0" noProof="0" dirty="0">
              <a:ln>
                <a:noFill/>
              </a:ln>
              <a:solidFill>
                <a:schemeClr val="tx2"/>
              </a:solidFill>
              <a:effectLst/>
              <a:uLnTx/>
              <a:uFillTx/>
              <a:latin typeface="Arial" charset="0"/>
              <a:ea typeface="+mj-ea"/>
              <a:cs typeface="+mj-cs"/>
            </a:endParaRPr>
          </a:p>
        </p:txBody>
      </p:sp>
      <p:pic>
        <p:nvPicPr>
          <p:cNvPr id="15" name="Picture 14" descr="nn3"/>
          <p:cNvPicPr>
            <a:picLocks noChangeAspect="1" noChangeArrowheads="1"/>
          </p:cNvPicPr>
          <p:nvPr/>
        </p:nvPicPr>
        <p:blipFill>
          <a:blip r:embed="rId2"/>
          <a:srcRect/>
          <a:stretch>
            <a:fillRect/>
          </a:stretch>
        </p:blipFill>
        <p:spPr bwMode="auto">
          <a:xfrm>
            <a:off x="4009846" y="2438400"/>
            <a:ext cx="4621391" cy="3505200"/>
          </a:xfrm>
          <a:prstGeom prst="rect">
            <a:avLst/>
          </a:prstGeom>
          <a:noFill/>
        </p:spPr>
      </p:pic>
      <p:sp>
        <p:nvSpPr>
          <p:cNvPr id="16" name="Text Box 4"/>
          <p:cNvSpPr txBox="1">
            <a:spLocks noChangeArrowheads="1"/>
          </p:cNvSpPr>
          <p:nvPr/>
        </p:nvSpPr>
        <p:spPr bwMode="auto">
          <a:xfrm>
            <a:off x="2438400" y="2782669"/>
            <a:ext cx="1066800" cy="646331"/>
          </a:xfrm>
          <a:prstGeom prst="rect">
            <a:avLst/>
          </a:prstGeom>
          <a:noFill/>
          <a:ln w="9525">
            <a:noFill/>
            <a:miter lim="800000"/>
            <a:headEnd/>
            <a:tailEnd/>
          </a:ln>
          <a:effectLst/>
        </p:spPr>
        <p:txBody>
          <a:bodyPr wrap="square">
            <a:spAutoFit/>
          </a:bodyPr>
          <a:lstStyle/>
          <a:p>
            <a:pPr eaLnBrk="1" hangingPunct="1"/>
            <a:r>
              <a:rPr lang="sv-SE" dirty="0">
                <a:latin typeface="Tahoma" pitchFamily="-108" charset="0"/>
              </a:rPr>
              <a:t>Query Point q</a:t>
            </a:r>
            <a:r>
              <a:rPr lang="sv-SE" baseline="-25000" dirty="0">
                <a:latin typeface="Tahoma" pitchFamily="-108" charset="0"/>
              </a:rPr>
              <a:t>f</a:t>
            </a:r>
            <a:endParaRPr lang="en-US" baseline="-25000" dirty="0">
              <a:latin typeface="Tahoma" pitchFamily="-108" charset="0"/>
            </a:endParaRPr>
          </a:p>
        </p:txBody>
      </p:sp>
      <p:sp>
        <p:nvSpPr>
          <p:cNvPr id="17" name="Line 5"/>
          <p:cNvSpPr>
            <a:spLocks noChangeShapeType="1"/>
          </p:cNvSpPr>
          <p:nvPr/>
        </p:nvSpPr>
        <p:spPr bwMode="auto">
          <a:xfrm>
            <a:off x="3429000" y="3200400"/>
            <a:ext cx="2955123" cy="867924"/>
          </a:xfrm>
          <a:prstGeom prst="line">
            <a:avLst/>
          </a:prstGeom>
          <a:noFill/>
          <a:ln w="38100">
            <a:solidFill>
              <a:schemeClr val="hlink"/>
            </a:solidFill>
            <a:miter lim="800000"/>
            <a:headEnd/>
            <a:tailEnd type="triangle" w="med" len="med"/>
          </a:ln>
          <a:effectLst/>
        </p:spPr>
        <p:txBody>
          <a:bodyPr wrap="none"/>
          <a:lstStyle/>
          <a:p>
            <a:endParaRPr lang="en-IN"/>
          </a:p>
        </p:txBody>
      </p:sp>
      <p:sp>
        <p:nvSpPr>
          <p:cNvPr id="18" name="Text Box 6"/>
          <p:cNvSpPr txBox="1">
            <a:spLocks noChangeArrowheads="1"/>
          </p:cNvSpPr>
          <p:nvPr/>
        </p:nvSpPr>
        <p:spPr bwMode="auto">
          <a:xfrm>
            <a:off x="2667000" y="3733800"/>
            <a:ext cx="1703444" cy="646331"/>
          </a:xfrm>
          <a:prstGeom prst="rect">
            <a:avLst/>
          </a:prstGeom>
          <a:noFill/>
          <a:ln w="9525">
            <a:noFill/>
            <a:miter lim="800000"/>
            <a:headEnd/>
            <a:tailEnd/>
          </a:ln>
          <a:effectLst/>
        </p:spPr>
        <p:txBody>
          <a:bodyPr wrap="square">
            <a:spAutoFit/>
          </a:bodyPr>
          <a:lstStyle/>
          <a:p>
            <a:pPr eaLnBrk="1" hangingPunct="1"/>
            <a:r>
              <a:rPr lang="sv-SE" dirty="0">
                <a:latin typeface="Tahoma" pitchFamily="-108" charset="0"/>
              </a:rPr>
              <a:t>3 Nearest Neighbours</a:t>
            </a:r>
            <a:endParaRPr lang="en-US" baseline="-25000" dirty="0">
              <a:latin typeface="Tahoma" pitchFamily="-108" charset="0"/>
            </a:endParaRPr>
          </a:p>
        </p:txBody>
      </p:sp>
      <p:sp>
        <p:nvSpPr>
          <p:cNvPr id="19" name="Line 8"/>
          <p:cNvSpPr>
            <a:spLocks noChangeShapeType="1"/>
          </p:cNvSpPr>
          <p:nvPr/>
        </p:nvSpPr>
        <p:spPr bwMode="auto">
          <a:xfrm>
            <a:off x="3962400" y="4038600"/>
            <a:ext cx="2174621" cy="478818"/>
          </a:xfrm>
          <a:prstGeom prst="line">
            <a:avLst/>
          </a:prstGeom>
          <a:noFill/>
          <a:ln w="38100">
            <a:solidFill>
              <a:schemeClr val="hlink"/>
            </a:solidFill>
            <a:miter lim="800000"/>
            <a:headEnd/>
            <a:tailEnd type="triangle" w="med" len="med"/>
          </a:ln>
          <a:effectLst/>
        </p:spPr>
        <p:txBody>
          <a:bodyPr wrap="none"/>
          <a:lstStyle/>
          <a:p>
            <a:endParaRPr lang="en-IN"/>
          </a:p>
        </p:txBody>
      </p:sp>
      <p:sp>
        <p:nvSpPr>
          <p:cNvPr id="20" name="Text Box 10"/>
          <p:cNvSpPr txBox="1">
            <a:spLocks noChangeArrowheads="1"/>
          </p:cNvSpPr>
          <p:nvPr/>
        </p:nvSpPr>
        <p:spPr bwMode="auto">
          <a:xfrm>
            <a:off x="2895600" y="4648200"/>
            <a:ext cx="748409" cy="369332"/>
          </a:xfrm>
          <a:prstGeom prst="rect">
            <a:avLst/>
          </a:prstGeom>
          <a:noFill/>
          <a:ln w="9525">
            <a:noFill/>
            <a:miter lim="800000"/>
            <a:headEnd/>
            <a:tailEnd/>
          </a:ln>
          <a:effectLst/>
        </p:spPr>
        <p:txBody>
          <a:bodyPr wrap="square">
            <a:spAutoFit/>
          </a:bodyPr>
          <a:lstStyle/>
          <a:p>
            <a:pPr eaLnBrk="1" hangingPunct="1"/>
            <a:r>
              <a:rPr lang="sv-SE" dirty="0">
                <a:solidFill>
                  <a:schemeClr val="hlink"/>
                </a:solidFill>
                <a:latin typeface="Tahoma" pitchFamily="-108" charset="0"/>
              </a:rPr>
              <a:t>2x</a:t>
            </a:r>
            <a:r>
              <a:rPr lang="sv-SE" dirty="0">
                <a:latin typeface="Tahoma" pitchFamily="-108" charset="0"/>
              </a:rPr>
              <a:t>,</a:t>
            </a:r>
            <a:r>
              <a:rPr lang="sv-SE" dirty="0">
                <a:solidFill>
                  <a:schemeClr val="tx2"/>
                </a:solidFill>
                <a:latin typeface="Tahoma" pitchFamily="-108" charset="0"/>
              </a:rPr>
              <a:t>1o</a:t>
            </a:r>
            <a:endParaRPr lang="en-US" dirty="0">
              <a:solidFill>
                <a:schemeClr val="tx2"/>
              </a:solidFill>
              <a:latin typeface="Tahoma" pitchFamily="-108" charset="0"/>
            </a:endParaRPr>
          </a:p>
        </p:txBody>
      </p:sp>
      <p:sp>
        <p:nvSpPr>
          <p:cNvPr id="21" name="Line 9"/>
          <p:cNvSpPr>
            <a:spLocks noChangeShapeType="1"/>
          </p:cNvSpPr>
          <p:nvPr/>
        </p:nvSpPr>
        <p:spPr bwMode="auto">
          <a:xfrm>
            <a:off x="4572000" y="4038600"/>
            <a:ext cx="2403123" cy="518808"/>
          </a:xfrm>
          <a:prstGeom prst="line">
            <a:avLst/>
          </a:prstGeom>
          <a:noFill/>
          <a:ln w="38100">
            <a:solidFill>
              <a:schemeClr val="hlink"/>
            </a:solidFill>
            <a:miter lim="800000"/>
            <a:headEnd/>
            <a:tailEnd type="triangle" w="med" len="med"/>
          </a:ln>
          <a:effectLst/>
        </p:spPr>
        <p:txBody>
          <a:bodyPr wrap="none"/>
          <a:lstStyle/>
          <a:p>
            <a:endParaRPr lang="en-IN"/>
          </a:p>
        </p:txBody>
      </p:sp>
      <p:sp>
        <p:nvSpPr>
          <p:cNvPr id="22" name="Line 7"/>
          <p:cNvSpPr>
            <a:spLocks noChangeShapeType="1"/>
          </p:cNvSpPr>
          <p:nvPr/>
        </p:nvSpPr>
        <p:spPr bwMode="auto">
          <a:xfrm>
            <a:off x="4572000" y="4267200"/>
            <a:ext cx="1971794" cy="363166"/>
          </a:xfrm>
          <a:prstGeom prst="line">
            <a:avLst/>
          </a:prstGeom>
          <a:noFill/>
          <a:ln w="38100">
            <a:solidFill>
              <a:schemeClr val="hlink"/>
            </a:solidFill>
            <a:miter lim="800000"/>
            <a:headEnd/>
            <a:tailEnd type="triangle" w="med" len="med"/>
          </a:ln>
          <a:effectLst/>
        </p:spPr>
        <p:txBody>
          <a:bodyPr wrap="none"/>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762000"/>
          </a:xfrm>
        </p:spPr>
        <p:txBody>
          <a:bodyPr>
            <a:normAutofit fontScale="90000"/>
          </a:bodyPr>
          <a:lstStyle/>
          <a:p>
            <a:r>
              <a:rPr lang="en-US" dirty="0"/>
              <a:t>LINEAR DISCRIMINANT ANALYSIS(LDA)</a:t>
            </a:r>
            <a:endParaRPr lang="en-IN" dirty="0"/>
          </a:p>
        </p:txBody>
      </p:sp>
      <p:sp>
        <p:nvSpPr>
          <p:cNvPr id="3" name="Content Placeholder 2"/>
          <p:cNvSpPr>
            <a:spLocks noGrp="1"/>
          </p:cNvSpPr>
          <p:nvPr>
            <p:ph idx="1"/>
          </p:nvPr>
        </p:nvSpPr>
        <p:spPr>
          <a:xfrm>
            <a:off x="838200" y="1981200"/>
            <a:ext cx="3733800" cy="4144963"/>
          </a:xfrm>
        </p:spPr>
        <p:txBody>
          <a:bodyPr>
            <a:normAutofit fontScale="62500" lnSpcReduction="20000"/>
          </a:bodyPr>
          <a:lstStyle/>
          <a:p>
            <a:r>
              <a:rPr lang="en-US" sz="2300" dirty="0"/>
              <a:t>This is a method that helps us find a linear combination of features that splits two classes of objects from each other.</a:t>
            </a:r>
          </a:p>
          <a:p>
            <a:r>
              <a:rPr lang="en-US" sz="2300" dirty="0"/>
              <a:t>It is a generalization of Fischer’s Linear </a:t>
            </a:r>
            <a:r>
              <a:rPr lang="en-US" sz="2300" dirty="0" err="1"/>
              <a:t>Discriminant</a:t>
            </a:r>
            <a:r>
              <a:rPr lang="en-US" sz="2300" dirty="0"/>
              <a:t>, used in statistics, machine learning and pattern recognition.</a:t>
            </a:r>
          </a:p>
          <a:p>
            <a:r>
              <a:rPr lang="en-US" sz="2300" dirty="0"/>
              <a:t>The linear combination obtained as a result of LDA can be used as a linear classifier or for dimensionality reduction before classification.</a:t>
            </a:r>
          </a:p>
          <a:p>
            <a:r>
              <a:rPr lang="en-US" sz="2300" dirty="0"/>
              <a:t>It is closely related to Analysis of Variance(ANOVA), Regression Analysis, Principal Component Analysis(PCA) and Factor Analysis(FA), which also attempt to express a dependent variable in terms of independent variables.</a:t>
            </a:r>
          </a:p>
          <a:p>
            <a:r>
              <a:rPr lang="en-US" sz="2300" dirty="0"/>
              <a:t>This method is also known as Normal </a:t>
            </a:r>
            <a:r>
              <a:rPr lang="en-US" sz="2300" dirty="0" err="1"/>
              <a:t>Discriminant</a:t>
            </a:r>
            <a:r>
              <a:rPr lang="en-US" sz="2300" dirty="0"/>
              <a:t> Analysis(NDA) or </a:t>
            </a:r>
            <a:r>
              <a:rPr lang="en-US" sz="2300" dirty="0" err="1"/>
              <a:t>Discriminant</a:t>
            </a:r>
            <a:r>
              <a:rPr lang="en-US" sz="2300" dirty="0"/>
              <a:t> Function Analysis(DFA).</a:t>
            </a:r>
          </a:p>
          <a:p>
            <a:endParaRPr lang="en-US" dirty="0"/>
          </a:p>
          <a:p>
            <a:endParaRPr lang="en-US" dirty="0"/>
          </a:p>
          <a:p>
            <a:endParaRPr lang="en-IN" dirty="0"/>
          </a:p>
        </p:txBody>
      </p:sp>
      <p:pic>
        <p:nvPicPr>
          <p:cNvPr id="4" name="Picture 3" descr="Linear Discriminant Analysis (LDA) Numerical Example"/>
          <p:cNvPicPr/>
          <p:nvPr/>
        </p:nvPicPr>
        <p:blipFill>
          <a:blip r:embed="rId2"/>
          <a:srcRect/>
          <a:stretch>
            <a:fillRect/>
          </a:stretch>
        </p:blipFill>
        <p:spPr bwMode="auto">
          <a:xfrm>
            <a:off x="4800600" y="1828800"/>
            <a:ext cx="3657600" cy="2209800"/>
          </a:xfrm>
          <a:prstGeom prst="rect">
            <a:avLst/>
          </a:prstGeom>
          <a:noFill/>
          <a:ln w="9525">
            <a:noFill/>
            <a:miter lim="800000"/>
            <a:headEnd/>
            <a:tailEnd/>
          </a:ln>
        </p:spPr>
      </p:pic>
      <p:pic>
        <p:nvPicPr>
          <p:cNvPr id="5" name="Picture 4" descr="Linear Discriminant Analysis (LDA) Numerical Example"/>
          <p:cNvPicPr/>
          <p:nvPr/>
        </p:nvPicPr>
        <p:blipFill>
          <a:blip r:embed="rId3"/>
          <a:srcRect/>
          <a:stretch>
            <a:fillRect/>
          </a:stretch>
        </p:blipFill>
        <p:spPr bwMode="auto">
          <a:xfrm>
            <a:off x="4953000" y="3962400"/>
            <a:ext cx="3429000" cy="2133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QUADRATIC DISCRIMINANT ANALYSIS(QDA)</a:t>
            </a:r>
            <a:endParaRPr lang="en-IN" dirty="0"/>
          </a:p>
        </p:txBody>
      </p:sp>
      <p:sp>
        <p:nvSpPr>
          <p:cNvPr id="3" name="Content Placeholder 2"/>
          <p:cNvSpPr>
            <a:spLocks noGrp="1"/>
          </p:cNvSpPr>
          <p:nvPr>
            <p:ph idx="1"/>
          </p:nvPr>
        </p:nvSpPr>
        <p:spPr>
          <a:xfrm>
            <a:off x="762000" y="2286000"/>
            <a:ext cx="3124200" cy="3840163"/>
          </a:xfrm>
        </p:spPr>
        <p:txBody>
          <a:bodyPr>
            <a:normAutofit fontScale="62500" lnSpcReduction="20000"/>
          </a:bodyPr>
          <a:lstStyle/>
          <a:p>
            <a:r>
              <a:rPr lang="en-US" sz="2300" dirty="0"/>
              <a:t>This method is used to separate two or more classes of objects from one another.</a:t>
            </a:r>
          </a:p>
          <a:p>
            <a:r>
              <a:rPr lang="en-US" sz="2300" dirty="0"/>
              <a:t>Instead of a line in the case of LDA, here, we represent the boundary separating the classes as a quadric surface.</a:t>
            </a:r>
          </a:p>
          <a:p>
            <a:r>
              <a:rPr lang="en-US" sz="2300" dirty="0"/>
              <a:t>We can call this as a more generic version of the linear classifier.</a:t>
            </a:r>
          </a:p>
          <a:p>
            <a:r>
              <a:rPr lang="en-US" sz="2300" dirty="0"/>
              <a:t>It is used in machine learning and is closely related to LDA.</a:t>
            </a:r>
          </a:p>
          <a:p>
            <a:r>
              <a:rPr lang="en-US" sz="2300" dirty="0"/>
              <a:t>The measurements from each class are normally distributed like in LDA, but here, we do not assume that the covariance of each of the classes are equal.</a:t>
            </a:r>
          </a:p>
          <a:p>
            <a:endParaRPr lang="en-US" dirty="0"/>
          </a:p>
          <a:p>
            <a:endParaRPr lang="en-US" dirty="0"/>
          </a:p>
          <a:p>
            <a:endParaRPr lang="en-IN" dirty="0"/>
          </a:p>
        </p:txBody>
      </p:sp>
      <p:pic>
        <p:nvPicPr>
          <p:cNvPr id="4" name="Picture 3" descr="http://uc-r.github.io/public/images/analytics/discriminant_analysis/QDA.png"/>
          <p:cNvPicPr/>
          <p:nvPr/>
        </p:nvPicPr>
        <p:blipFill>
          <a:blip r:embed="rId2"/>
          <a:srcRect/>
          <a:stretch>
            <a:fillRect/>
          </a:stretch>
        </p:blipFill>
        <p:spPr bwMode="auto">
          <a:xfrm>
            <a:off x="3886200" y="2362200"/>
            <a:ext cx="4800600" cy="342899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USAGE OF LDA AND QDA</a:t>
            </a:r>
          </a:p>
        </p:txBody>
      </p:sp>
      <p:sp>
        <p:nvSpPr>
          <p:cNvPr id="3" name="Content Placeholder 2"/>
          <p:cNvSpPr>
            <a:spLocks noGrp="1"/>
          </p:cNvSpPr>
          <p:nvPr>
            <p:ph idx="1"/>
          </p:nvPr>
        </p:nvSpPr>
        <p:spPr/>
        <p:txBody>
          <a:bodyPr>
            <a:normAutofit/>
          </a:bodyPr>
          <a:lstStyle/>
          <a:p>
            <a:r>
              <a:rPr lang="en-IN" sz="2400" dirty="0"/>
              <a:t>LDA tends to be a better bet than QDA if there are relatively few training observations and so has substantially lower variance</a:t>
            </a:r>
            <a:r>
              <a:rPr lang="en-US" sz="2400" dirty="0"/>
              <a:t>.</a:t>
            </a:r>
          </a:p>
          <a:p>
            <a:r>
              <a:rPr lang="en-IN" sz="2400" dirty="0"/>
              <a:t>QDA is recommended if the training set is very large, so that the variance of the classifier is not a major concern</a:t>
            </a:r>
            <a:r>
              <a:rPr lang="en-US" sz="2400" dirty="0"/>
              <a:t>.</a:t>
            </a:r>
          </a:p>
          <a:p>
            <a:r>
              <a:rPr lang="en-IN" sz="2400" dirty="0"/>
              <a:t>QDA has more predictability power than LDA but it needs to estimate the covariance matrix for each classes. </a:t>
            </a:r>
            <a:endParaRPr lang="en-US" sz="2400" dirty="0"/>
          </a:p>
          <a:p>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ALGORITHMS USED</a:t>
            </a:r>
          </a:p>
        </p:txBody>
      </p:sp>
      <p:sp>
        <p:nvSpPr>
          <p:cNvPr id="3" name="Content Placeholder 2"/>
          <p:cNvSpPr>
            <a:spLocks noGrp="1"/>
          </p:cNvSpPr>
          <p:nvPr>
            <p:ph idx="1"/>
          </p:nvPr>
        </p:nvSpPr>
        <p:spPr/>
        <p:txBody>
          <a:bodyPr>
            <a:normAutofit fontScale="70000" lnSpcReduction="20000"/>
          </a:bodyPr>
          <a:lstStyle/>
          <a:p>
            <a:r>
              <a:rPr lang="en-US" dirty="0"/>
              <a:t>KNN</a:t>
            </a:r>
          </a:p>
          <a:p>
            <a:r>
              <a:rPr lang="en-US" dirty="0"/>
              <a:t>LDA</a:t>
            </a:r>
          </a:p>
          <a:p>
            <a:r>
              <a:rPr lang="en-US" dirty="0"/>
              <a:t>QDA</a:t>
            </a:r>
          </a:p>
          <a:p>
            <a:r>
              <a:rPr lang="en-US" dirty="0"/>
              <a:t>KNN LDA</a:t>
            </a:r>
          </a:p>
          <a:p>
            <a:r>
              <a:rPr lang="en-US" dirty="0"/>
              <a:t>KNN QDA</a:t>
            </a:r>
          </a:p>
          <a:p>
            <a:r>
              <a:rPr lang="en-US" dirty="0"/>
              <a:t>FUZZY KNN</a:t>
            </a:r>
          </a:p>
          <a:p>
            <a:r>
              <a:rPr lang="en-US" dirty="0"/>
              <a:t>FUZZY KNN LDA </a:t>
            </a:r>
          </a:p>
          <a:p>
            <a:r>
              <a:rPr lang="en-US" dirty="0"/>
              <a:t>FUZZY KNN QDA</a:t>
            </a:r>
          </a:p>
          <a:p>
            <a:r>
              <a:rPr lang="en-US" dirty="0"/>
              <a:t>ROUGH FUZZY KNN</a:t>
            </a:r>
          </a:p>
          <a:p>
            <a:r>
              <a:rPr lang="en-US" dirty="0"/>
              <a:t>ROUGH FUZZY KNN LDA</a:t>
            </a:r>
          </a:p>
          <a:p>
            <a:r>
              <a:rPr lang="en-US" dirty="0"/>
              <a:t>ROUGH FUZZY KNN QDA</a:t>
            </a:r>
          </a:p>
          <a:p>
            <a:r>
              <a:rPr lang="en-US" dirty="0"/>
              <a:t>CONDENSED KNN</a:t>
            </a:r>
          </a:p>
          <a:p>
            <a:r>
              <a:rPr lang="en-US" dirty="0"/>
              <a:t>CONDENSED KNN LDA</a:t>
            </a:r>
          </a:p>
          <a:p>
            <a:r>
              <a:rPr lang="en-US" dirty="0"/>
              <a:t>CONDENSED KNN QDA</a:t>
            </a:r>
          </a:p>
          <a:p>
            <a:r>
              <a:rPr lang="en-US" dirty="0"/>
              <a:t>CONSTRAINED KNN</a:t>
            </a:r>
          </a:p>
          <a:p>
            <a:r>
              <a:rPr lang="en-US" dirty="0"/>
              <a:t>CONSTRAINED KNN LDA</a:t>
            </a:r>
          </a:p>
          <a:p>
            <a:r>
              <a:rPr lang="en-US" dirty="0"/>
              <a:t>CONSTRAINED KNN QDA</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FUZZY KNN ALGORITHM</a:t>
            </a:r>
          </a:p>
        </p:txBody>
      </p:sp>
      <p:sp>
        <p:nvSpPr>
          <p:cNvPr id="3" name="Content Placeholder 2"/>
          <p:cNvSpPr>
            <a:spLocks noGrp="1"/>
          </p:cNvSpPr>
          <p:nvPr>
            <p:ph idx="1"/>
          </p:nvPr>
        </p:nvSpPr>
        <p:spPr>
          <a:xfrm>
            <a:off x="914400" y="2133600"/>
            <a:ext cx="7315200" cy="3992563"/>
          </a:xfrm>
        </p:spPr>
        <p:txBody>
          <a:bodyPr>
            <a:normAutofit fontScale="92500" lnSpcReduction="10000"/>
          </a:bodyPr>
          <a:lstStyle/>
          <a:p>
            <a:r>
              <a:rPr lang="en-IN" dirty="0"/>
              <a:t>Take </a:t>
            </a:r>
            <a:r>
              <a:rPr lang="en-US" b="1" i="1" dirty="0"/>
              <a:t>m</a:t>
            </a:r>
            <a:r>
              <a:rPr lang="en-IN" dirty="0"/>
              <a:t> sample vectors with </a:t>
            </a:r>
            <a:r>
              <a:rPr lang="en-US" b="1" i="1" dirty="0"/>
              <a:t>n</a:t>
            </a:r>
            <a:r>
              <a:rPr lang="en-IN" dirty="0"/>
              <a:t> parameters, say, </a:t>
            </a:r>
            <a:r>
              <a:rPr lang="en-US" b="1" i="1" dirty="0"/>
              <a:t>x1,x2,…,</a:t>
            </a:r>
            <a:r>
              <a:rPr lang="en-US" b="1" i="1" dirty="0" err="1"/>
              <a:t>xn</a:t>
            </a:r>
            <a:r>
              <a:rPr lang="en-IN" dirty="0"/>
              <a:t> which can be assigned to any one of  different classes, say, </a:t>
            </a:r>
            <a:r>
              <a:rPr lang="en-US" b="1" i="1" dirty="0"/>
              <a:t>C1,C2,…,</a:t>
            </a:r>
            <a:r>
              <a:rPr lang="en-US" b="1" i="1" dirty="0" err="1"/>
              <a:t>Cn</a:t>
            </a:r>
            <a:r>
              <a:rPr lang="en-IN" dirty="0"/>
              <a:t>. These are considered as training data sets. </a:t>
            </a:r>
          </a:p>
          <a:p>
            <a:pPr lvl="0"/>
            <a:r>
              <a:rPr lang="en-IN" dirty="0"/>
              <a:t>For each of training and testing data the distance is calculated  by taking the sum of the squares of the distance between each parameter of the training and  testing data, i.e., given two vectors </a:t>
            </a:r>
            <a:r>
              <a:rPr lang="en-US" b="1" i="1" dirty="0"/>
              <a:t>x1,x2,…,</a:t>
            </a:r>
            <a:r>
              <a:rPr lang="en-US" b="1" i="1" dirty="0" err="1"/>
              <a:t>xn</a:t>
            </a:r>
            <a:r>
              <a:rPr lang="en-IN" dirty="0"/>
              <a:t> and </a:t>
            </a:r>
            <a:r>
              <a:rPr lang="en-US" b="1" i="1" dirty="0"/>
              <a:t>y1,y2,…,</a:t>
            </a:r>
            <a:r>
              <a:rPr lang="en-US" b="1" i="1" dirty="0" err="1"/>
              <a:t>yn</a:t>
            </a:r>
            <a:r>
              <a:rPr lang="en-IN" dirty="0"/>
              <a:t>.The distance is given by </a:t>
            </a:r>
            <a:r>
              <a:rPr lang="en-US" b="1" i="1" dirty="0"/>
              <a:t>(x1-y1)2+(x2-y2)2+…+(</a:t>
            </a:r>
            <a:r>
              <a:rPr lang="en-US" b="1" i="1" dirty="0" err="1"/>
              <a:t>xn-yn</a:t>
            </a:r>
            <a:r>
              <a:rPr lang="en-US" b="1" i="1" dirty="0"/>
              <a:t>)2</a:t>
            </a:r>
            <a:r>
              <a:rPr lang="en-US" dirty="0"/>
              <a:t>.</a:t>
            </a:r>
            <a:r>
              <a:rPr lang="en-IN" dirty="0"/>
              <a:t>  </a:t>
            </a:r>
          </a:p>
          <a:p>
            <a:r>
              <a:rPr lang="en-IN" dirty="0"/>
              <a:t>Take the </a:t>
            </a:r>
            <a:r>
              <a:rPr lang="en-US" b="1" i="1" dirty="0"/>
              <a:t>k</a:t>
            </a:r>
            <a:r>
              <a:rPr lang="en-IN" dirty="0"/>
              <a:t> training data sets with the least values of distance from the training data set.</a:t>
            </a:r>
          </a:p>
          <a:p>
            <a:pPr lvl="0"/>
            <a:r>
              <a:rPr lang="en-IN" dirty="0"/>
              <a:t>From the </a:t>
            </a:r>
            <a:r>
              <a:rPr lang="en-US" b="1" i="1" dirty="0"/>
              <a:t>k</a:t>
            </a:r>
            <a:r>
              <a:rPr lang="en-IN" dirty="0"/>
              <a:t> training data sets obtained above, count how many of these belong to each class.  </a:t>
            </a:r>
          </a:p>
          <a:p>
            <a:r>
              <a:rPr lang="en-IN" dirty="0"/>
              <a:t>For each class, create a Boolean vector which assigns a value between 0 and 1.</a:t>
            </a:r>
          </a:p>
          <a:p>
            <a:pPr lvl="0"/>
            <a:endParaRPr lang="en-IN" dirty="0"/>
          </a:p>
          <a:p>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2896</TotalTime>
  <Words>3714</Words>
  <Application>Microsoft Office PowerPoint</Application>
  <PresentationFormat>On-screen Show (4:3)</PresentationFormat>
  <Paragraphs>381</Paragraphs>
  <Slides>31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Calibri</vt:lpstr>
      <vt:lpstr>Georgia</vt:lpstr>
      <vt:lpstr>Tahoma</vt:lpstr>
      <vt:lpstr>Times New Roman</vt:lpstr>
      <vt:lpstr>Office Theme</vt:lpstr>
      <vt:lpstr>11_Default Design</vt:lpstr>
      <vt:lpstr>APPLICATION OF DISCRIMINANT ANALYSIS FOR PREDICTING MEDICAL DIAGNOSIS IN DECISION SUPPORT SYSTEM</vt:lpstr>
      <vt:lpstr>LITERATURE SURVEY</vt:lpstr>
      <vt:lpstr>OVERVIEW OF KNN CLASSIFIER</vt:lpstr>
      <vt:lpstr>PowerPoint Presentation</vt:lpstr>
      <vt:lpstr>LINEAR DISCRIMINANT ANALYSIS(LDA)</vt:lpstr>
      <vt:lpstr>QUADRATIC DISCRIMINANT ANALYSIS(QDA)</vt:lpstr>
      <vt:lpstr>USAGE OF LDA AND QDA</vt:lpstr>
      <vt:lpstr>ALGORITHMS USED</vt:lpstr>
      <vt:lpstr>FUZZY KNN ALGORITHM</vt:lpstr>
      <vt:lpstr>PowerPoint Presentation</vt:lpstr>
      <vt:lpstr>FUZZY KNN-LDA ALGORITHM</vt:lpstr>
      <vt:lpstr>PowerPoint Presentation</vt:lpstr>
      <vt:lpstr>FUZZY KNN-QDA ALGORITHM</vt:lpstr>
      <vt:lpstr>PowerPoint Presentation</vt:lpstr>
      <vt:lpstr>ROUGH KNN ALGORITHM</vt:lpstr>
      <vt:lpstr>CONDENSED KNN ALGORITHM</vt:lpstr>
      <vt:lpstr>CONSTRAINED KNN ALGORITHM</vt:lpstr>
      <vt:lpstr>DATA SETS USED</vt:lpstr>
      <vt:lpstr>DIABETES AND CANCER DATA SETS</vt:lpstr>
      <vt:lpstr>ACCURACIES FOR CANCER AND DIABETES DATA SET</vt:lpstr>
      <vt:lpstr>PowerPoint Presentation</vt:lpstr>
      <vt:lpstr>GRAPH FOR DIABETES AND CANCER DATA SETS</vt:lpstr>
      <vt:lpstr>HERBAL PLANTS DATA SET</vt:lpstr>
      <vt:lpstr>ACCURACIES FOR HERBAL PLANTS DATA SET</vt:lpstr>
      <vt:lpstr>PowerPoint Presentation</vt:lpstr>
      <vt:lpstr>GRAPH FOR HERBAL PLANTS DATA SET</vt:lpstr>
      <vt:lpstr>CONCLUSION</vt:lpstr>
      <vt:lpstr>REFERENCES</vt:lpstr>
      <vt:lpstr>REFERENCES</vt:lpstr>
      <vt:lpstr>PUBLICATION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DISCRIMINANT ANALYSIS FOR PREDICTING MEDICAL DIAGNOSIS IN DECISION SUPPORT SYSTEM</dc:title>
  <dc:creator>Admin</dc:creator>
  <cp:lastModifiedBy>rahulshankar6805@outlook.com</cp:lastModifiedBy>
  <cp:revision>127</cp:revision>
  <dcterms:created xsi:type="dcterms:W3CDTF">2006-08-16T00:00:00Z</dcterms:created>
  <dcterms:modified xsi:type="dcterms:W3CDTF">2022-12-26T09:59:13Z</dcterms:modified>
</cp:coreProperties>
</file>