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Google%20Data%20Analytics%20Professional%20Certification\Capstone%20Project%20-%20Complete%20a%20Case%20Study\Week%202\Case%20Study%201\Monthly%20sta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Google%20Data%20Analytics%20Professional%20Certification\Capstone%20Project%20-%20Complete%20a%20Case%20Study\Week%202\Case%20Study%201\Monthly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[Monthly stats.xlsx]Sheet2!PivotTable60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frequency of casual and member riders</a:t>
            </a:r>
          </a:p>
        </c:rich>
      </c:tx>
      <c:layout>
        <c:manualLayout>
          <c:xMode val="edge"/>
          <c:yMode val="edge"/>
          <c:x val="0.37993239836724302"/>
          <c:y val="4.0216401521238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880314960629917"/>
          <c:y val="0.12860892388451445"/>
          <c:w val="0.43985848643919512"/>
          <c:h val="0.750102799650043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Sheet2!$B$5:$B$17</c:f>
              <c:numCache>
                <c:formatCode>General</c:formatCode>
                <c:ptCount val="12"/>
                <c:pt idx="0">
                  <c:v>7785</c:v>
                </c:pt>
                <c:pt idx="1">
                  <c:v>12314</c:v>
                </c:pt>
                <c:pt idx="2">
                  <c:v>24615</c:v>
                </c:pt>
                <c:pt idx="3">
                  <c:v>47744</c:v>
                </c:pt>
                <c:pt idx="4">
                  <c:v>81624</c:v>
                </c:pt>
                <c:pt idx="5">
                  <c:v>130218</c:v>
                </c:pt>
                <c:pt idx="6">
                  <c:v>175632</c:v>
                </c:pt>
                <c:pt idx="7">
                  <c:v>186889</c:v>
                </c:pt>
                <c:pt idx="8">
                  <c:v>129173</c:v>
                </c:pt>
                <c:pt idx="9">
                  <c:v>71035</c:v>
                </c:pt>
                <c:pt idx="10">
                  <c:v>18723</c:v>
                </c:pt>
                <c:pt idx="11">
                  <c:v>16430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B-4F14-BCA2-7DA74351059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Sheet2!$C$5:$C$17</c:f>
              <c:numCache>
                <c:formatCode>General</c:formatCode>
                <c:ptCount val="12"/>
                <c:pt idx="0">
                  <c:v>136099</c:v>
                </c:pt>
                <c:pt idx="1">
                  <c:v>126714</c:v>
                </c:pt>
                <c:pt idx="2">
                  <c:v>115593</c:v>
                </c:pt>
                <c:pt idx="3">
                  <c:v>217566</c:v>
                </c:pt>
                <c:pt idx="4">
                  <c:v>285834</c:v>
                </c:pt>
                <c:pt idx="5">
                  <c:v>345177</c:v>
                </c:pt>
                <c:pt idx="6">
                  <c:v>381683</c:v>
                </c:pt>
                <c:pt idx="7">
                  <c:v>403295</c:v>
                </c:pt>
                <c:pt idx="8">
                  <c:v>364046</c:v>
                </c:pt>
                <c:pt idx="9">
                  <c:v>300751</c:v>
                </c:pt>
                <c:pt idx="10">
                  <c:v>158440</c:v>
                </c:pt>
                <c:pt idx="11">
                  <c:v>138662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4B-4F14-BCA2-7DA7435105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1981632"/>
        <c:axId val="761982616"/>
      </c:barChart>
      <c:catAx>
        <c:axId val="76198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Member Casual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982616"/>
        <c:crosses val="autoZero"/>
        <c:auto val="1"/>
        <c:lblAlgn val="ctr"/>
        <c:lblOffset val="100"/>
        <c:noMultiLvlLbl val="0"/>
      </c:catAx>
      <c:valAx>
        <c:axId val="761982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riders</a:t>
                </a:r>
                <a:endParaRPr lang="en-US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mpd="sng">
            <a:solidFill>
              <a:schemeClr val="tx1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98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[Monthly stats.xlsx]Sheet2!PivotTable61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Average Ride</a:t>
            </a:r>
            <a:r>
              <a:rPr lang="en-US" baseline="0"/>
              <a:t> Length of Casual and Member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9193857965451054E-2"/>
              <c:y val="-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706120708040093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279590531030070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70612070804009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7.20720720720707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8127532522926017E-2"/>
              <c:y val="1.08108108108106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3979526551503421E-3"/>
              <c:y val="-3.30326514370248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3979526551503421E-3"/>
              <c:y val="-3.30326514370248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8127532522926017E-2"/>
              <c:y val="1.08108108108106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7.20720720720707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70612070804009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279590531030070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706120708040093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9193857965451054E-2"/>
              <c:y val="-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3979526551503421E-3"/>
              <c:y val="-3.30326514370248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8127532522926017E-2"/>
              <c:y val="1.08108108108106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7.20720720720707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70612070804009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279590531030070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76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86223075282568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706120708040093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99488163787588E-2"/>
              <c:y val="-1.3213060574809938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9193857965451054E-2"/>
              <c:y val="-3.6036036036036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Sheet2!$G$3:$G$4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F6F-40BB-A945-2650EF92247C}"/>
              </c:ext>
            </c:extLst>
          </c:dPt>
          <c:dLbls>
            <c:dLbl>
              <c:idx val="0"/>
              <c:layout>
                <c:manualLayout>
                  <c:x val="6.3979526551503421E-3"/>
                  <c:y val="-3.303265143702484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6F-40BB-A945-2650EF922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Sheet2!$F$5:$F$17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Sheet2!$G$5:$G$17</c:f>
              <c:numCache>
                <c:formatCode>General</c:formatCode>
                <c:ptCount val="12"/>
                <c:pt idx="0">
                  <c:v>9698.9691714836208</c:v>
                </c:pt>
                <c:pt idx="1">
                  <c:v>7997.1646093876798</c:v>
                </c:pt>
                <c:pt idx="2">
                  <c:v>4250.2230347349196</c:v>
                </c:pt>
                <c:pt idx="3">
                  <c:v>3056.5471472855202</c:v>
                </c:pt>
                <c:pt idx="4">
                  <c:v>3074.3017249828399</c:v>
                </c:pt>
                <c:pt idx="5">
                  <c:v>2755.2023913745002</c:v>
                </c:pt>
                <c:pt idx="6">
                  <c:v>3587.0294991801102</c:v>
                </c:pt>
                <c:pt idx="7">
                  <c:v>4020.4513427756801</c:v>
                </c:pt>
                <c:pt idx="8">
                  <c:v>3100.0021831187601</c:v>
                </c:pt>
                <c:pt idx="9">
                  <c:v>3539.52902090517</c:v>
                </c:pt>
                <c:pt idx="10">
                  <c:v>4021.96581744379</c:v>
                </c:pt>
                <c:pt idx="11">
                  <c:v>3799.9594035301202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F-40BB-A945-2650EF92247C}"/>
            </c:ext>
          </c:extLst>
        </c:ser>
        <c:ser>
          <c:idx val="1"/>
          <c:order val="1"/>
          <c:tx>
            <c:strRef>
              <c:f>Sheet2!$H$3:$H$4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F-40BB-A945-2650EF92247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6F-40BB-A945-2650EF92247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6F-40BB-A945-2650EF9224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F6F-40BB-A945-2650EF92247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F6F-40BB-A945-2650EF92247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F6F-40BB-A945-2650EF92247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F6F-40BB-A945-2650EF92247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F6F-40BB-A945-2650EF92247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F6F-40BB-A945-2650EF92247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F6F-40BB-A945-2650EF92247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F6F-40BB-A945-2650EF92247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F6F-40BB-A945-2650EF92247C}"/>
              </c:ext>
            </c:extLst>
          </c:dPt>
          <c:dLbls>
            <c:dLbl>
              <c:idx val="0"/>
              <c:layout>
                <c:manualLayout>
                  <c:x val="1.3862230752825763E-2"/>
                  <c:y val="7.20720720720720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6F-40BB-A945-2650EF92247C}"/>
                </c:ext>
              </c:extLst>
            </c:dLbl>
            <c:dLbl>
              <c:idx val="1"/>
              <c:layout>
                <c:manualLayout>
                  <c:x val="1.8127532522926017E-2"/>
                  <c:y val="1.08108108108106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6F-40BB-A945-2650EF92247C}"/>
                </c:ext>
              </c:extLst>
            </c:dLbl>
            <c:dLbl>
              <c:idx val="2"/>
              <c:layout>
                <c:manualLayout>
                  <c:x val="1.599488163787588E-2"/>
                  <c:y val="7.20720720720707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6F-40BB-A945-2650EF92247C}"/>
                </c:ext>
              </c:extLst>
            </c:dLbl>
            <c:dLbl>
              <c:idx val="3"/>
              <c:layout>
                <c:manualLayout>
                  <c:x val="1.70612070804009E-2"/>
                  <c:y val="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F6F-40BB-A945-2650EF92247C}"/>
                </c:ext>
              </c:extLst>
            </c:dLbl>
            <c:dLbl>
              <c:idx val="4"/>
              <c:layout>
                <c:manualLayout>
                  <c:x val="1.279590531030070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F6F-40BB-A945-2650EF92247C}"/>
                </c:ext>
              </c:extLst>
            </c:dLbl>
            <c:dLbl>
              <c:idx val="5"/>
              <c:layout>
                <c:manualLayout>
                  <c:x val="1.3862230752825763E-2"/>
                  <c:y val="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F6F-40BB-A945-2650EF92247C}"/>
                </c:ext>
              </c:extLst>
            </c:dLbl>
            <c:dLbl>
              <c:idx val="6"/>
              <c:layout>
                <c:manualLayout>
                  <c:x val="1.386223075282576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F6F-40BB-A945-2650EF92247C}"/>
                </c:ext>
              </c:extLst>
            </c:dLbl>
            <c:dLbl>
              <c:idx val="7"/>
              <c:layout>
                <c:manualLayout>
                  <c:x val="1.3862230752825683E-2"/>
                  <c:y val="-1.321306057480993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F6F-40BB-A945-2650EF92247C}"/>
                </c:ext>
              </c:extLst>
            </c:dLbl>
            <c:dLbl>
              <c:idx val="8"/>
              <c:layout>
                <c:manualLayout>
                  <c:x val="1.386223075282568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F6F-40BB-A945-2650EF92247C}"/>
                </c:ext>
              </c:extLst>
            </c:dLbl>
            <c:dLbl>
              <c:idx val="9"/>
              <c:layout>
                <c:manualLayout>
                  <c:x val="1.7061207080400938E-2"/>
                  <c:y val="-1.321306057480993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F6F-40BB-A945-2650EF92247C}"/>
                </c:ext>
              </c:extLst>
            </c:dLbl>
            <c:dLbl>
              <c:idx val="10"/>
              <c:layout>
                <c:manualLayout>
                  <c:x val="1.599488163787588E-2"/>
                  <c:y val="-1.321306057480993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F6F-40BB-A945-2650EF92247C}"/>
                </c:ext>
              </c:extLst>
            </c:dLbl>
            <c:dLbl>
              <c:idx val="11"/>
              <c:layout>
                <c:manualLayout>
                  <c:x val="1.9193857965451054E-2"/>
                  <c:y val="-3.60360360360360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F6F-40BB-A945-2650EF922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Sheet2!$F$5:$F$17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Sheet2!$H$5:$H$17</c:f>
              <c:numCache>
                <c:formatCode>General</c:formatCode>
                <c:ptCount val="12"/>
                <c:pt idx="0">
                  <c:v>668.94225527006199</c:v>
                </c:pt>
                <c:pt idx="1">
                  <c:v>768.39716211310702</c:v>
                </c:pt>
                <c:pt idx="2">
                  <c:v>860.06435510800304</c:v>
                </c:pt>
                <c:pt idx="3">
                  <c:v>810.76752801449004</c:v>
                </c:pt>
                <c:pt idx="4">
                  <c:v>830.993825087289</c:v>
                </c:pt>
                <c:pt idx="5">
                  <c:v>872.84647876306099</c:v>
                </c:pt>
                <c:pt idx="6">
                  <c:v>985.99998166017099</c:v>
                </c:pt>
                <c:pt idx="7">
                  <c:v>971.13242911515601</c:v>
                </c:pt>
                <c:pt idx="8">
                  <c:v>847.83891596116996</c:v>
                </c:pt>
                <c:pt idx="9">
                  <c:v>781.85325069575401</c:v>
                </c:pt>
                <c:pt idx="10">
                  <c:v>745.92425523857798</c:v>
                </c:pt>
                <c:pt idx="11">
                  <c:v>684.90983831186202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3F6F-40BB-A945-2650EF922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1659288"/>
        <c:axId val="441659944"/>
      </c:barChart>
      <c:catAx>
        <c:axId val="441659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Member Casual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659944"/>
        <c:crosses val="autoZero"/>
        <c:auto val="1"/>
        <c:lblAlgn val="ctr"/>
        <c:lblOffset val="100"/>
        <c:noMultiLvlLbl val="0"/>
      </c:catAx>
      <c:valAx>
        <c:axId val="44165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Rider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65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06963-9269-4091-88FA-FD6CD296EC4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FFFC-4F85-401F-ADC3-368BDCA5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member riders is higher than the number of casual riders on any day of the week, but that difference narrows down on the weekends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FFFC-4F85-401F-ADC3-368BDCA52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ride length of the casual riders is significantly higher than that of the member riders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FFFC-4F85-401F-ADC3-368BDCA52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38EB-3848-4BA1-B643-7A59C0C5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FFFC-3682-4DFA-B484-C3DD93C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C2E4-90C6-475D-8589-D0C4F3D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D838-2B8B-4482-94BA-90890830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7416-C025-4C2C-B997-E98E50C1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9D06-679E-493A-899F-154E0BD4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04FA-2B90-4A07-8E85-22D7FC759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B81-2CC5-4541-8194-5127A40D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6CD1-53AE-4396-9F76-2CC11C3A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794A-D6D7-4394-B365-901CB2C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0D8B5-9267-4DA7-BF70-CDDC698A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363C5-070F-48A5-83EB-6B330F77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99FA-84DD-47F5-B944-FFC29C8F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625F-28EE-47D3-B0C0-2C7673C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A5D0-39C4-4860-AA44-C79D9A3A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1CF3-9C88-4831-A826-8860068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7FE6-E4D8-462F-9BD6-892403CD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83C-F917-4729-BD13-CBA67ADD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8BEC-F551-4422-A76D-4315EE1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12B1-7B22-43A0-8E7C-460620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8CCB-AA49-401A-9804-A447F128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1C9D2-454F-4A7B-AEA6-78E0F595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7218-E6A4-4F8B-9BA3-6EF4961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C77C-247A-4712-BB85-E36DB04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5DAC-D5EF-4202-8BEB-48D9FFC9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9B45-825A-4A5A-A164-6F0C1147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D070-0D28-4E34-87AB-8FED7824E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AC403-1606-4CDA-921B-A64522ED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FF731-3C37-46AA-984F-2678D337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6EDB-93E6-456C-BA38-5DC80F61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EBE8-B502-4D0C-AC60-FF3D043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784B-29C9-44C1-9EE3-4976365B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90DC-1C7E-425F-95A1-60EFF956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4B77-F4E2-4866-9AB0-CB7972BB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0C0AD-D711-475D-AFFE-62FB71CD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B09D5-E99D-48E3-87FF-2142EC048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BF163-7969-4119-8B6B-747FF2B6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78906-E1FB-4919-9494-9A49124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217B3-4CA3-4828-A259-0B85B5D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7B2C-E979-4B36-AE29-31BFB065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52739-BAE9-46C5-814F-4DA9336E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2AE00-2E75-47A3-95FC-8ED5222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CEBFB-2CE6-4970-8B26-7FDEFFAC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74979-BA6D-4047-8AC9-FD5E86EE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B3250-56D9-4172-BF8E-86CBAC25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45FED-2738-4A63-A467-E0E89416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5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B6EB-D679-4B44-B998-69A2577C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0673-9988-470F-9765-485C3A01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6322-4410-4941-8031-15115F57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BAF6A-98F9-45E1-81C0-2D409C82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D870E-8817-4FF1-81C4-FB6DA853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636F-8ED6-47CA-85CF-BBF146F4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2DD7-A275-45E0-AACF-993CB242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BB2E7-A8BD-4E79-9662-7308AFCB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3B6F-4900-48CA-9A71-A2B88CD1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D40C-3741-412F-AEBF-91B3210E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17C21-E229-4CE0-830F-530FD341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4C85-BC9E-4DD0-A78E-C3169EA6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31986-E00E-4008-95FB-2720F0BF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40AED-1C99-4F78-B671-E07A6006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0B62-DE76-4439-A6FD-9F00BC53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9135-C9E8-4F37-AF62-9DDA126CBFE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4156-39A5-47D2-9100-D864354E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812E-3027-4940-B539-B53B6ED12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5973-3C0D-4CB4-9585-29D26D11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088-6A12-4F2E-A3D0-C7899743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7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casual riders use bikes differently from member riders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044A7-7BF4-461B-BD6F-198A044B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07" y="4068568"/>
            <a:ext cx="10235682" cy="231357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Rahul Shankar </a:t>
            </a:r>
            <a:r>
              <a:rPr lang="en-US" dirty="0" err="1"/>
              <a:t>Iyer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36D-F502-400E-8F84-B7F6512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F4BC-88F8-4760-AFA7-B9A77352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3 new types of membership: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Weekend membership (Saturdays &amp; Sundays)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Summer membership (May-October)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Weekend-Summer hybrid membership (Saturdays &amp; Sundays and all of July &amp; August)</a:t>
            </a:r>
          </a:p>
          <a:p>
            <a:r>
              <a:rPr lang="en-US" dirty="0"/>
              <a:t>Given that a big % of the members are commuters, approach the Corporations and local businesses to enroll their employees and offer group discounts</a:t>
            </a:r>
          </a:p>
        </p:txBody>
      </p:sp>
    </p:spTree>
    <p:extLst>
      <p:ext uri="{BB962C8B-B14F-4D97-AF65-F5344CB8AC3E}">
        <p14:creationId xmlns:p14="http://schemas.microsoft.com/office/powerpoint/2010/main" val="22068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9E1-7AA6-4E09-9F1C-5E3D79F8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182F-22EC-4DBB-8D94-F3B85D6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Index of bucket "divvy-</a:t>
            </a:r>
            <a:r>
              <a:rPr lang="en-US" dirty="0" err="1">
                <a:hlinkClick r:id="rId2"/>
              </a:rPr>
              <a:t>tripdata</a:t>
            </a:r>
            <a:r>
              <a:rPr lang="en-US" dirty="0">
                <a:hlinkClick r:id="rId2"/>
              </a:rPr>
              <a:t>“</a:t>
            </a:r>
            <a:r>
              <a:rPr lang="en-US" dirty="0"/>
              <a:t> 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link contains zip files with excel sheets covering the trip data between the years 2013-2021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Some of the sheets in this link contain trip data of an entire year, one quarter of an year, one half of a year, or one month of a year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the purpose of this project, I chose to analyze the data from the following zip files:</a:t>
            </a:r>
          </a:p>
          <a:p>
            <a:pPr lvl="1"/>
            <a:r>
              <a:rPr lang="en-US" sz="2000" dirty="0"/>
              <a:t>202101-divvy-tripdata</a:t>
            </a:r>
          </a:p>
          <a:p>
            <a:pPr lvl="1"/>
            <a:r>
              <a:rPr lang="en-US" sz="2000" dirty="0"/>
              <a:t>202102-divvy-tripdata</a:t>
            </a:r>
          </a:p>
          <a:p>
            <a:pPr lvl="1"/>
            <a:r>
              <a:rPr lang="en-US" sz="2000" dirty="0"/>
              <a:t>202103-divvy-tripdata</a:t>
            </a:r>
          </a:p>
          <a:p>
            <a:pPr lvl="1"/>
            <a:r>
              <a:rPr lang="en-US" sz="2000" dirty="0"/>
              <a:t>202104-divvy-tripdata</a:t>
            </a:r>
          </a:p>
          <a:p>
            <a:pPr lvl="1"/>
            <a:r>
              <a:rPr lang="en-US" sz="2000" dirty="0"/>
              <a:t>202105-divvy-tripdata</a:t>
            </a:r>
          </a:p>
          <a:p>
            <a:pPr lvl="1"/>
            <a:r>
              <a:rPr lang="en-US" sz="2000" dirty="0"/>
              <a:t>202106-divvy-tripdata</a:t>
            </a:r>
          </a:p>
          <a:p>
            <a:pPr lvl="1"/>
            <a:r>
              <a:rPr lang="en-US" sz="2000" dirty="0"/>
              <a:t>202107-divvy-tripdata</a:t>
            </a:r>
          </a:p>
          <a:p>
            <a:pPr lvl="1"/>
            <a:r>
              <a:rPr lang="en-US" sz="2000" dirty="0"/>
              <a:t>202108-divvy-tripdata</a:t>
            </a:r>
          </a:p>
          <a:p>
            <a:pPr lvl="1"/>
            <a:r>
              <a:rPr lang="en-US" sz="2000" dirty="0"/>
              <a:t>202109-divvy-tripdata</a:t>
            </a:r>
          </a:p>
          <a:p>
            <a:pPr lvl="1"/>
            <a:r>
              <a:rPr lang="en-US" sz="2000" dirty="0"/>
              <a:t>202110-divvy-tripdata</a:t>
            </a:r>
          </a:p>
          <a:p>
            <a:pPr lvl="1"/>
            <a:r>
              <a:rPr lang="en-US" sz="2000" dirty="0"/>
              <a:t>202111-divvy-tripdata</a:t>
            </a:r>
          </a:p>
          <a:p>
            <a:pPr lvl="1"/>
            <a:r>
              <a:rPr lang="en-US" sz="2000" dirty="0"/>
              <a:t>202112-divvy-tripdata</a:t>
            </a:r>
          </a:p>
          <a:p>
            <a:pPr lvl="1"/>
            <a:r>
              <a:rPr lang="en-US" sz="2000" dirty="0"/>
              <a:t>Divvy_Trips_2019_Q2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.zip</a:t>
            </a:r>
          </a:p>
          <a:p>
            <a:pPr lvl="1"/>
            <a:r>
              <a:rPr lang="en-US" sz="2000" dirty="0"/>
              <a:t>Divvy_Trips_2019_Q3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.zip</a:t>
            </a:r>
          </a:p>
          <a:p>
            <a:pPr lvl="1"/>
            <a:r>
              <a:rPr lang="en-US" sz="2000" dirty="0"/>
              <a:t>Divvy_Trips_2019_Q4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.zip</a:t>
            </a:r>
          </a:p>
          <a:p>
            <a:pPr lvl="1"/>
            <a:r>
              <a:rPr lang="en-US" sz="2000" dirty="0"/>
              <a:t>Divvy_Trips_2020_Q1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9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DD01-E6C8-4DBA-A8E3-D1FD446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58DE-D352-4951-BF68-84EC31F1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column named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ride_length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calculate the time taken for each bike journey.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 of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ride_length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ended_at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started_at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Format: ‘HH:MM:SS’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column named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mention which day of the week on which each trip happened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WEEKDAY(started_at,1), Values range from 1-7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Pivot tables to show the weekly stats of both the casual and member riders every month &amp; quarter of the year 2021 – average ride lengths and number of rides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2019-2020 data,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re designed the columns so that they will be the same, removing the latitude, longitude, birth year and gender fields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In the "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member_casual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" column, we replaced "Subscriber" with "member" and "Customer" with "casual“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date field was split into day, month and year of the ride</a:t>
            </a:r>
          </a:p>
          <a:p>
            <a:pPr lvl="1"/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ride_length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column was added to the table and converted to a numeric value for further calculation. Rows with station name as “HQ QR” or 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ride_length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&lt; 0 were removed from the dataset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3098-2607-4504-9A48-94699D04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9CD4-A33D-49B8-9236-BA563464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analysis on 2021 data was done in excel and </a:t>
            </a:r>
            <a:r>
              <a:rPr lang="en-US" dirty="0" err="1"/>
              <a:t>Bigquery</a:t>
            </a:r>
            <a:r>
              <a:rPr lang="en-US" dirty="0"/>
              <a:t> SQL, analysis of April 2019-March 2020 data was done in </a:t>
            </a:r>
            <a:r>
              <a:rPr lang="en-US" dirty="0" err="1"/>
              <a:t>Bigquery</a:t>
            </a:r>
            <a:r>
              <a:rPr lang="en-US" dirty="0"/>
              <a:t> SQL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The below were the following comparisons done:</a:t>
            </a:r>
          </a:p>
          <a:p>
            <a:pPr lvl="1"/>
            <a:r>
              <a:rPr lang="en-US" dirty="0"/>
              <a:t>Number of Casual Riders vs Number of Member Riders on each day of the week</a:t>
            </a:r>
          </a:p>
          <a:p>
            <a:pPr lvl="1"/>
            <a:r>
              <a:rPr lang="en-US" dirty="0"/>
              <a:t>Average Ride Length of Casual Riders vs Average Ride Length of Member Riders on each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2364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1854-1A3F-459E-B0A3-79BB59FA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83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Number of Casual Riders vs Number of Member Riders on each day of the week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91B4F-46B1-4777-A782-D7575ABE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1" y="1632858"/>
            <a:ext cx="7753738" cy="4749280"/>
          </a:xfrm>
        </p:spPr>
      </p:pic>
    </p:spTree>
    <p:extLst>
      <p:ext uri="{BB962C8B-B14F-4D97-AF65-F5344CB8AC3E}">
        <p14:creationId xmlns:p14="http://schemas.microsoft.com/office/powerpoint/2010/main" val="14637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3ACA-8338-42BE-9A71-C801669A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0"/>
            <a:ext cx="10515600" cy="319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Ride Length of Casual Riders vs Average Ride Length of Member Riders on each day of the week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87315-62C6-44B2-91EF-1A8D06FED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174033"/>
            <a:ext cx="11159412" cy="4264089"/>
          </a:xfrm>
        </p:spPr>
      </p:pic>
    </p:spTree>
    <p:extLst>
      <p:ext uri="{BB962C8B-B14F-4D97-AF65-F5344CB8AC3E}">
        <p14:creationId xmlns:p14="http://schemas.microsoft.com/office/powerpoint/2010/main" val="292353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3EA-ABE8-4360-B239-FCB8238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Monthly Frequency of Casual and Member Riders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31549-A960-460B-8860-DCF5CBE9A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094274"/>
              </p:ext>
            </p:extLst>
          </p:nvPr>
        </p:nvGraphicFramePr>
        <p:xfrm>
          <a:off x="373224" y="1138336"/>
          <a:ext cx="11485984" cy="545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7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E7B1-0053-43F4-B25A-7C612C5E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242597"/>
            <a:ext cx="11364686" cy="765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Monthly Average Ride</a:t>
            </a:r>
            <a:r>
              <a:rPr lang="en-US" baseline="0" dirty="0"/>
              <a:t> Length of Casual and Member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5F4C-C46A-473D-B0FF-CD240B8C6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50017"/>
              </p:ext>
            </p:extLst>
          </p:nvPr>
        </p:nvGraphicFramePr>
        <p:xfrm>
          <a:off x="335902" y="1110343"/>
          <a:ext cx="11364686" cy="55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71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58DD-1355-4D5B-B447-C7DEE8D4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4E19-AD45-4AB5-9B65-8326B556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8880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Casual riders on an average, ride longer than member riders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casual riders increased during the weekend while the number of member riders decreased during the weekend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two findings together indicate that members are generally commuters, while casual riders generally ride for leisure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riders reached its peak during the summer, especially July and August, and tapered off during winter, which probably indicates that a lot of riders are school kids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708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How to casual riders use bikes differently from member riders</vt:lpstr>
      <vt:lpstr>Data Sources</vt:lpstr>
      <vt:lpstr>Data Transformations</vt:lpstr>
      <vt:lpstr>Analysis</vt:lpstr>
      <vt:lpstr>Number of Casual Riders vs Number of Member Riders on each day of the week </vt:lpstr>
      <vt:lpstr>Average Ride Length of Casual Riders vs Average Ride Length of Member Riders on each day of the week </vt:lpstr>
      <vt:lpstr>Monthly Frequency of Casual and Member Riders</vt:lpstr>
      <vt:lpstr>Monthly Average Ride Length of Casual and Member </vt:lpstr>
      <vt:lpstr>Key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casual riders use bikes differently from member riders</dc:title>
  <dc:creator>rahulshankar6805@outlook.com</dc:creator>
  <cp:lastModifiedBy>rahulshankar6805@outlook.com</cp:lastModifiedBy>
  <cp:revision>43</cp:revision>
  <dcterms:created xsi:type="dcterms:W3CDTF">2022-01-29T13:17:09Z</dcterms:created>
  <dcterms:modified xsi:type="dcterms:W3CDTF">2022-03-07T18:21:32Z</dcterms:modified>
</cp:coreProperties>
</file>