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4" r:id="rId18"/>
    <p:sldId id="275" r:id="rId19"/>
    <p:sldId id="277" r:id="rId20"/>
    <p:sldId id="273" r:id="rId21"/>
    <p:sldId id="276"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81F9-1E66-4679-97CA-C72E212CA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BF1CE-3A04-4FA2-9CBC-84FFA4B5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1E87E6-F547-483C-85D1-350755194ACD}"/>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B7E48B67-F441-4628-B0B8-6FEDA0E3C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C2A82-CF15-4173-BA37-950AD0E2027C}"/>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49952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E3EF-6223-46D1-BDD8-63BD7D86A7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2523CA-1208-4C2C-92C8-0078DBAEC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9ECFB-13DF-4145-AF1D-896D2444AF85}"/>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A071B8AA-9F88-4989-B4EC-F21D4F6B6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D9006-65D9-486A-AD7F-4F4CA14A7AEC}"/>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262811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01699B-5BFE-4B66-B54A-0B4D5047BF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B04F4-22BA-4E7A-9B86-EAA5975A2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134E5-4A3A-4E1D-8CAD-2C412545FE5A}"/>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213C3BE7-6AB9-4958-BD2E-09EBBC8DE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9AB6-5031-40EF-9DF7-33EE92C9417B}"/>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195722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4A2F-E2AA-4566-8DA0-A4077DE26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DD547-0310-41B1-8597-A254469FA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7F4F9-E008-4140-8C75-3C66ED22748C}"/>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150A4D39-177A-4F29-BFBB-3E8375BC8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64C54-8727-416F-943C-87A2E921C0F1}"/>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44935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0145-6B21-40E2-86DB-8DD686382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865E8-AFCF-4A1A-B114-0A4D3675C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B3506-2344-4EA2-8149-EC953BD0D08B}"/>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DEFA0B68-06A5-459A-AD89-96247DC95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277F3-7D74-4FE9-8E93-760024F40C98}"/>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3889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3D50-7D6E-4704-B318-912EA8544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A2571B-E896-4229-B079-C7A4EE8D0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908C9-F434-4FD4-9DE5-214114856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B7C26-1857-489C-8B6A-979C80451259}"/>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6" name="Footer Placeholder 5">
            <a:extLst>
              <a:ext uri="{FF2B5EF4-FFF2-40B4-BE49-F238E27FC236}">
                <a16:creationId xmlns:a16="http://schemas.microsoft.com/office/drawing/2014/main" id="{E33CECAC-4CD2-46C8-9BC9-5B5337CFD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563CC-2506-4978-B59B-E3233E2E3E80}"/>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238740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BB6F-3067-4A48-808B-D985D521F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1FCAE-0836-4598-8D1E-559D5D42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10842-EE97-4835-8FB4-2CDCAD11C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66AB23-6B7B-4BA3-8734-B7C0BC8DF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CC555-558F-4B37-927D-20A69AB74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48824-0AE2-4B9C-84D2-1BD18EE053ED}"/>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8" name="Footer Placeholder 7">
            <a:extLst>
              <a:ext uri="{FF2B5EF4-FFF2-40B4-BE49-F238E27FC236}">
                <a16:creationId xmlns:a16="http://schemas.microsoft.com/office/drawing/2014/main" id="{2437995C-C142-4F30-B976-58D23F420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C4E03-F6C5-406C-A43F-075854D8E0F7}"/>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290199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780A-86B2-440D-A73C-4D0B99D5DD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17346-9CC2-4BF3-88FB-00B2DD055F7F}"/>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4" name="Footer Placeholder 3">
            <a:extLst>
              <a:ext uri="{FF2B5EF4-FFF2-40B4-BE49-F238E27FC236}">
                <a16:creationId xmlns:a16="http://schemas.microsoft.com/office/drawing/2014/main" id="{66D162BE-B17D-4B01-814D-A87ACB55FB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172EA-6C70-4D5D-A767-F6BD72176E68}"/>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406993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F18BD-18CF-413E-99BB-3AB88C9F1D72}"/>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3" name="Footer Placeholder 2">
            <a:extLst>
              <a:ext uri="{FF2B5EF4-FFF2-40B4-BE49-F238E27FC236}">
                <a16:creationId xmlns:a16="http://schemas.microsoft.com/office/drawing/2014/main" id="{77F545C3-E62E-4975-B068-40A9C78A2F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4A5BFC-11B5-4C37-B8B0-D45C1328ED2D}"/>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240153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ACAA-A67B-477B-AB01-54F418AC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CC0B6-8659-4035-BDDF-1CD281132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976A64-AA79-4D6C-BAC5-3875B601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82694-04EB-46E5-8D0A-969A60123C16}"/>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6" name="Footer Placeholder 5">
            <a:extLst>
              <a:ext uri="{FF2B5EF4-FFF2-40B4-BE49-F238E27FC236}">
                <a16:creationId xmlns:a16="http://schemas.microsoft.com/office/drawing/2014/main" id="{3FFB001E-6EED-4270-B4EC-7BB163005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85027-9BA5-4889-837C-DDF87F277721}"/>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335282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595A-CBDA-4B13-84AE-A72119900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E5D00-AAB4-48E0-8A82-854068121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420CD5-7893-4CB9-945C-3F8F649EF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035D4-2ABC-4C48-B819-94036A063E46}"/>
              </a:ext>
            </a:extLst>
          </p:cNvPr>
          <p:cNvSpPr>
            <a:spLocks noGrp="1"/>
          </p:cNvSpPr>
          <p:nvPr>
            <p:ph type="dt" sz="half" idx="10"/>
          </p:nvPr>
        </p:nvSpPr>
        <p:spPr/>
        <p:txBody>
          <a:bodyPr/>
          <a:lstStyle/>
          <a:p>
            <a:fld id="{84BA4448-0C9B-4007-8D3C-23AC0EFB30C2}" type="datetimeFigureOut">
              <a:rPr lang="en-US" smtClean="0"/>
              <a:t>3/17/2022</a:t>
            </a:fld>
            <a:endParaRPr lang="en-US"/>
          </a:p>
        </p:txBody>
      </p:sp>
      <p:sp>
        <p:nvSpPr>
          <p:cNvPr id="6" name="Footer Placeholder 5">
            <a:extLst>
              <a:ext uri="{FF2B5EF4-FFF2-40B4-BE49-F238E27FC236}">
                <a16:creationId xmlns:a16="http://schemas.microsoft.com/office/drawing/2014/main" id="{06DA5DBA-A8AB-449E-B39B-ECB0AEEA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EF034-2E37-49B5-9D8E-2179DA252738}"/>
              </a:ext>
            </a:extLst>
          </p:cNvPr>
          <p:cNvSpPr>
            <a:spLocks noGrp="1"/>
          </p:cNvSpPr>
          <p:nvPr>
            <p:ph type="sldNum" sz="quarter" idx="12"/>
          </p:nvPr>
        </p:nvSpPr>
        <p:spPr/>
        <p:txBody>
          <a:bodyPr/>
          <a:lstStyle/>
          <a:p>
            <a:fld id="{C494C248-123F-409E-86D1-5D2B35ADB717}" type="slidenum">
              <a:rPr lang="en-US" smtClean="0"/>
              <a:t>‹#›</a:t>
            </a:fld>
            <a:endParaRPr lang="en-US"/>
          </a:p>
        </p:txBody>
      </p:sp>
    </p:spTree>
    <p:extLst>
      <p:ext uri="{BB962C8B-B14F-4D97-AF65-F5344CB8AC3E}">
        <p14:creationId xmlns:p14="http://schemas.microsoft.com/office/powerpoint/2010/main" val="55488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960A-8E73-4DA2-BEC7-CCB76B306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2EFDC1-4CA7-4BC0-B777-705853B93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ED8B6-75A0-4384-8CCA-4E5CBF75E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A4448-0C9B-4007-8D3C-23AC0EFB30C2}" type="datetimeFigureOut">
              <a:rPr lang="en-US" smtClean="0"/>
              <a:t>3/17/2022</a:t>
            </a:fld>
            <a:endParaRPr lang="en-US"/>
          </a:p>
        </p:txBody>
      </p:sp>
      <p:sp>
        <p:nvSpPr>
          <p:cNvPr id="5" name="Footer Placeholder 4">
            <a:extLst>
              <a:ext uri="{FF2B5EF4-FFF2-40B4-BE49-F238E27FC236}">
                <a16:creationId xmlns:a16="http://schemas.microsoft.com/office/drawing/2014/main" id="{78E6A6D0-FD6E-48A6-840D-ADD40203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6E8CCD-F90C-47B2-97B2-A4301CD4C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4C248-123F-409E-86D1-5D2B35ADB717}" type="slidenum">
              <a:rPr lang="en-US" smtClean="0"/>
              <a:t>‹#›</a:t>
            </a:fld>
            <a:endParaRPr lang="en-US"/>
          </a:p>
        </p:txBody>
      </p:sp>
    </p:spTree>
    <p:extLst>
      <p:ext uri="{BB962C8B-B14F-4D97-AF65-F5344CB8AC3E}">
        <p14:creationId xmlns:p14="http://schemas.microsoft.com/office/powerpoint/2010/main" val="18141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rashnic/fit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FCDF-9ADB-4342-8B5B-55330686A001}"/>
              </a:ext>
            </a:extLst>
          </p:cNvPr>
          <p:cNvSpPr>
            <a:spLocks noGrp="1"/>
          </p:cNvSpPr>
          <p:nvPr>
            <p:ph type="ctrTitle"/>
          </p:nvPr>
        </p:nvSpPr>
        <p:spPr/>
        <p:txBody>
          <a:bodyPr/>
          <a:lstStyle/>
          <a:p>
            <a:r>
              <a:rPr lang="en-US" dirty="0" err="1"/>
              <a:t>Bellabeat</a:t>
            </a:r>
            <a:r>
              <a:rPr lang="en-US" dirty="0"/>
              <a:t> Consumer Data</a:t>
            </a:r>
          </a:p>
        </p:txBody>
      </p:sp>
      <p:sp>
        <p:nvSpPr>
          <p:cNvPr id="3" name="Subtitle 2">
            <a:extLst>
              <a:ext uri="{FF2B5EF4-FFF2-40B4-BE49-F238E27FC236}">
                <a16:creationId xmlns:a16="http://schemas.microsoft.com/office/drawing/2014/main" id="{AC26F4A6-5235-4052-931B-BC8687C465DE}"/>
              </a:ext>
            </a:extLst>
          </p:cNvPr>
          <p:cNvSpPr>
            <a:spLocks noGrp="1"/>
          </p:cNvSpPr>
          <p:nvPr>
            <p:ph type="subTitle" idx="1"/>
          </p:nvPr>
        </p:nvSpPr>
        <p:spPr/>
        <p:txBody>
          <a:bodyPr/>
          <a:lstStyle/>
          <a:p>
            <a:r>
              <a:rPr lang="en-US" dirty="0"/>
              <a:t>By </a:t>
            </a:r>
          </a:p>
          <a:p>
            <a:r>
              <a:rPr lang="en-US" dirty="0"/>
              <a:t>Rahul Shankar </a:t>
            </a:r>
            <a:r>
              <a:rPr lang="en-US" dirty="0" err="1"/>
              <a:t>Iyer</a:t>
            </a:r>
            <a:endParaRPr lang="en-US" dirty="0"/>
          </a:p>
        </p:txBody>
      </p:sp>
    </p:spTree>
    <p:extLst>
      <p:ext uri="{BB962C8B-B14F-4D97-AF65-F5344CB8AC3E}">
        <p14:creationId xmlns:p14="http://schemas.microsoft.com/office/powerpoint/2010/main" val="375067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FC-17CF-4C83-AB2D-120DF44CA957}"/>
              </a:ext>
            </a:extLst>
          </p:cNvPr>
          <p:cNvSpPr>
            <a:spLocks noGrp="1"/>
          </p:cNvSpPr>
          <p:nvPr>
            <p:ph type="title"/>
          </p:nvPr>
        </p:nvSpPr>
        <p:spPr/>
        <p:txBody>
          <a:bodyPr/>
          <a:lstStyle/>
          <a:p>
            <a:pPr algn="ctr"/>
            <a:r>
              <a:rPr lang="en-US" dirty="0"/>
              <a:t>Total Minutes Asleep vs Total Time in Bed</a:t>
            </a:r>
          </a:p>
        </p:txBody>
      </p:sp>
      <p:sp>
        <p:nvSpPr>
          <p:cNvPr id="3" name="Content Placeholder 2">
            <a:extLst>
              <a:ext uri="{FF2B5EF4-FFF2-40B4-BE49-F238E27FC236}">
                <a16:creationId xmlns:a16="http://schemas.microsoft.com/office/drawing/2014/main" id="{7345F527-4219-4AA6-973D-CABADBEF8766}"/>
              </a:ext>
            </a:extLst>
          </p:cNvPr>
          <p:cNvSpPr>
            <a:spLocks noGrp="1"/>
          </p:cNvSpPr>
          <p:nvPr>
            <p:ph idx="1"/>
          </p:nvPr>
        </p:nvSpPr>
        <p:spPr/>
        <p:txBody>
          <a:bodyPr/>
          <a:lstStyle/>
          <a:p>
            <a:pPr marL="0" indent="0">
              <a:buNone/>
            </a:pPr>
            <a:r>
              <a:rPr lang="en-US" dirty="0"/>
              <a:t>From the previous graph, here are the following takeaways:</a:t>
            </a:r>
          </a:p>
          <a:p>
            <a:pPr marL="514350" indent="-514350">
              <a:buFont typeface="+mj-lt"/>
              <a:buAutoNum type="arabicPeriod"/>
            </a:pPr>
            <a:r>
              <a:rPr lang="en-US" dirty="0"/>
              <a:t>The amount of time spent in bed and the actual amount of time for which users are asleep are directly proportional </a:t>
            </a:r>
          </a:p>
          <a:p>
            <a:pPr marL="514350" indent="-514350">
              <a:buFont typeface="+mj-lt"/>
              <a:buAutoNum type="arabicPeriod"/>
            </a:pPr>
            <a:r>
              <a:rPr lang="en-US" dirty="0"/>
              <a:t>Most users take roughly 20-30 minutes to fall asleep after lying down in bed</a:t>
            </a:r>
          </a:p>
          <a:p>
            <a:pPr marL="514350" indent="-514350">
              <a:buFont typeface="+mj-lt"/>
              <a:buAutoNum type="arabicPeriod"/>
            </a:pPr>
            <a:r>
              <a:rPr lang="en-US" dirty="0"/>
              <a:t>A majority of the users sleep for around 6-8 hours per day</a:t>
            </a:r>
          </a:p>
        </p:txBody>
      </p:sp>
    </p:spTree>
    <p:extLst>
      <p:ext uri="{BB962C8B-B14F-4D97-AF65-F5344CB8AC3E}">
        <p14:creationId xmlns:p14="http://schemas.microsoft.com/office/powerpoint/2010/main" val="203867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0A4F-81D1-48B4-B0F2-2B6E8F37BA3F}"/>
              </a:ext>
            </a:extLst>
          </p:cNvPr>
          <p:cNvSpPr>
            <a:spLocks noGrp="1"/>
          </p:cNvSpPr>
          <p:nvPr>
            <p:ph type="title"/>
          </p:nvPr>
        </p:nvSpPr>
        <p:spPr>
          <a:xfrm>
            <a:off x="838200" y="365125"/>
            <a:ext cx="10515600" cy="670573"/>
          </a:xfrm>
        </p:spPr>
        <p:txBody>
          <a:bodyPr>
            <a:normAutofit fontScale="90000"/>
          </a:bodyPr>
          <a:lstStyle/>
          <a:p>
            <a:pPr algn="ctr"/>
            <a:r>
              <a:rPr lang="en-US" b="0" i="0" u="none" strike="noStrike" dirty="0">
                <a:effectLst/>
              </a:rPr>
              <a:t>Usage of Fitness Tracker while Sleeping</a:t>
            </a:r>
            <a:endParaRPr lang="en-US" dirty="0"/>
          </a:p>
        </p:txBody>
      </p:sp>
      <p:pic>
        <p:nvPicPr>
          <p:cNvPr id="5" name="Content Placeholder 4">
            <a:extLst>
              <a:ext uri="{FF2B5EF4-FFF2-40B4-BE49-F238E27FC236}">
                <a16:creationId xmlns:a16="http://schemas.microsoft.com/office/drawing/2014/main" id="{3B62B7E1-B7AD-45C1-BD1F-F2720EA13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391" y="1138334"/>
            <a:ext cx="8941837" cy="5449077"/>
          </a:xfrm>
        </p:spPr>
      </p:pic>
    </p:spTree>
    <p:extLst>
      <p:ext uri="{BB962C8B-B14F-4D97-AF65-F5344CB8AC3E}">
        <p14:creationId xmlns:p14="http://schemas.microsoft.com/office/powerpoint/2010/main" val="179784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B7BC-68DB-43DA-AB10-3883CE3CF12E}"/>
              </a:ext>
            </a:extLst>
          </p:cNvPr>
          <p:cNvSpPr>
            <a:spLocks noGrp="1"/>
          </p:cNvSpPr>
          <p:nvPr>
            <p:ph type="title"/>
          </p:nvPr>
        </p:nvSpPr>
        <p:spPr/>
        <p:txBody>
          <a:bodyPr/>
          <a:lstStyle/>
          <a:p>
            <a:pPr algn="ctr"/>
            <a:r>
              <a:rPr lang="en-US" b="0" i="0" u="none" strike="noStrike" dirty="0">
                <a:effectLst/>
              </a:rPr>
              <a:t>Usage of Fitness Tracker while Sleeping</a:t>
            </a:r>
            <a:endParaRPr lang="en-US" dirty="0"/>
          </a:p>
        </p:txBody>
      </p:sp>
      <p:sp>
        <p:nvSpPr>
          <p:cNvPr id="3" name="Content Placeholder 2">
            <a:extLst>
              <a:ext uri="{FF2B5EF4-FFF2-40B4-BE49-F238E27FC236}">
                <a16:creationId xmlns:a16="http://schemas.microsoft.com/office/drawing/2014/main" id="{AB7EB2DB-EF19-4A21-9A48-2B419D74C394}"/>
              </a:ext>
            </a:extLst>
          </p:cNvPr>
          <p:cNvSpPr>
            <a:spLocks noGrp="1"/>
          </p:cNvSpPr>
          <p:nvPr>
            <p:ph idx="1"/>
          </p:nvPr>
        </p:nvSpPr>
        <p:spPr/>
        <p:txBody>
          <a:bodyPr/>
          <a:lstStyle/>
          <a:p>
            <a:pPr marL="0" indent="0">
              <a:buNone/>
            </a:pPr>
            <a:r>
              <a:rPr lang="en-US" dirty="0"/>
              <a:t>From the previous graph, here are the following takeaways:</a:t>
            </a:r>
          </a:p>
          <a:p>
            <a:pPr marL="514350" indent="-514350">
              <a:buFont typeface="+mj-lt"/>
              <a:buAutoNum type="arabicPeriod"/>
            </a:pPr>
            <a:r>
              <a:rPr lang="en-US" dirty="0"/>
              <a:t>Out of the 33 users that agreed to share their personal tracker data, 23 of them used their tracker while sleeping</a:t>
            </a:r>
          </a:p>
          <a:p>
            <a:pPr marL="514350" indent="-514350">
              <a:buFont typeface="+mj-lt"/>
              <a:buAutoNum type="arabicPeriod"/>
            </a:pPr>
            <a:r>
              <a:rPr lang="en-US" dirty="0"/>
              <a:t>Among the 23 that used their tracker while sleeping, only 3 of the users had used the tracker for more than 20 days of the previous month, 6 of the users had used the tracker between 5-15 days, and 14 had only used it for 5 days or less</a:t>
            </a:r>
          </a:p>
        </p:txBody>
      </p:sp>
    </p:spTree>
    <p:extLst>
      <p:ext uri="{BB962C8B-B14F-4D97-AF65-F5344CB8AC3E}">
        <p14:creationId xmlns:p14="http://schemas.microsoft.com/office/powerpoint/2010/main" val="355626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D99A-8355-4DFB-94F7-FACA0F49C1EE}"/>
              </a:ext>
            </a:extLst>
          </p:cNvPr>
          <p:cNvSpPr>
            <a:spLocks noGrp="1"/>
          </p:cNvSpPr>
          <p:nvPr>
            <p:ph type="title"/>
          </p:nvPr>
        </p:nvSpPr>
        <p:spPr>
          <a:xfrm>
            <a:off x="838200" y="365125"/>
            <a:ext cx="10515600" cy="829193"/>
          </a:xfrm>
        </p:spPr>
        <p:txBody>
          <a:bodyPr/>
          <a:lstStyle/>
          <a:p>
            <a:pPr algn="ctr"/>
            <a:r>
              <a:rPr lang="en-US" dirty="0"/>
              <a:t>User Sleep Patterns by Day - Frequent Users</a:t>
            </a:r>
          </a:p>
        </p:txBody>
      </p:sp>
      <p:pic>
        <p:nvPicPr>
          <p:cNvPr id="5" name="Content Placeholder 4">
            <a:extLst>
              <a:ext uri="{FF2B5EF4-FFF2-40B4-BE49-F238E27FC236}">
                <a16:creationId xmlns:a16="http://schemas.microsoft.com/office/drawing/2014/main" id="{4806668C-A8B6-44B5-99E1-A33F4E05C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013" y="1455576"/>
            <a:ext cx="9843796" cy="4898571"/>
          </a:xfrm>
        </p:spPr>
      </p:pic>
    </p:spTree>
    <p:extLst>
      <p:ext uri="{BB962C8B-B14F-4D97-AF65-F5344CB8AC3E}">
        <p14:creationId xmlns:p14="http://schemas.microsoft.com/office/powerpoint/2010/main" val="99066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E024-E89F-487E-8E73-A7A9B87258EA}"/>
              </a:ext>
            </a:extLst>
          </p:cNvPr>
          <p:cNvSpPr>
            <a:spLocks noGrp="1"/>
          </p:cNvSpPr>
          <p:nvPr>
            <p:ph type="title"/>
          </p:nvPr>
        </p:nvSpPr>
        <p:spPr>
          <a:xfrm>
            <a:off x="838200" y="365125"/>
            <a:ext cx="10515600" cy="819863"/>
          </a:xfrm>
        </p:spPr>
        <p:txBody>
          <a:bodyPr/>
          <a:lstStyle/>
          <a:p>
            <a:pPr algn="ctr"/>
            <a:r>
              <a:rPr lang="en-US" dirty="0"/>
              <a:t>User Sleep Patterns by Day -Moderate Users</a:t>
            </a:r>
          </a:p>
        </p:txBody>
      </p:sp>
      <p:pic>
        <p:nvPicPr>
          <p:cNvPr id="5" name="Content Placeholder 4">
            <a:extLst>
              <a:ext uri="{FF2B5EF4-FFF2-40B4-BE49-F238E27FC236}">
                <a16:creationId xmlns:a16="http://schemas.microsoft.com/office/drawing/2014/main" id="{E80CB2F2-EF01-4421-99FC-952575954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62269"/>
            <a:ext cx="10515600" cy="5019870"/>
          </a:xfrm>
        </p:spPr>
      </p:pic>
    </p:spTree>
    <p:extLst>
      <p:ext uri="{BB962C8B-B14F-4D97-AF65-F5344CB8AC3E}">
        <p14:creationId xmlns:p14="http://schemas.microsoft.com/office/powerpoint/2010/main" val="1294503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41B4-79D1-434A-B0CC-403D4F483279}"/>
              </a:ext>
            </a:extLst>
          </p:cNvPr>
          <p:cNvSpPr>
            <a:spLocks noGrp="1"/>
          </p:cNvSpPr>
          <p:nvPr>
            <p:ph type="title"/>
          </p:nvPr>
        </p:nvSpPr>
        <p:spPr/>
        <p:txBody>
          <a:bodyPr/>
          <a:lstStyle/>
          <a:p>
            <a:pPr algn="ctr"/>
            <a:r>
              <a:rPr lang="en-US" dirty="0"/>
              <a:t>User Sleep Patterns by Day - Infrequent Users</a:t>
            </a:r>
          </a:p>
        </p:txBody>
      </p:sp>
      <p:pic>
        <p:nvPicPr>
          <p:cNvPr id="5" name="Content Placeholder 4">
            <a:extLst>
              <a:ext uri="{FF2B5EF4-FFF2-40B4-BE49-F238E27FC236}">
                <a16:creationId xmlns:a16="http://schemas.microsoft.com/office/drawing/2014/main" id="{711A3A4F-A9A4-4D18-BE5A-79EB56499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69" y="1828800"/>
            <a:ext cx="11308701" cy="4282751"/>
          </a:xfrm>
        </p:spPr>
      </p:pic>
    </p:spTree>
    <p:extLst>
      <p:ext uri="{BB962C8B-B14F-4D97-AF65-F5344CB8AC3E}">
        <p14:creationId xmlns:p14="http://schemas.microsoft.com/office/powerpoint/2010/main" val="15471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3A80-38F3-40CA-ABDA-F114150421F4}"/>
              </a:ext>
            </a:extLst>
          </p:cNvPr>
          <p:cNvSpPr>
            <a:spLocks noGrp="1"/>
          </p:cNvSpPr>
          <p:nvPr>
            <p:ph type="title"/>
          </p:nvPr>
        </p:nvSpPr>
        <p:spPr/>
        <p:txBody>
          <a:bodyPr/>
          <a:lstStyle/>
          <a:p>
            <a:pPr algn="ctr"/>
            <a:r>
              <a:rPr lang="en-US" dirty="0"/>
              <a:t>User Sleep Patterns by Day</a:t>
            </a:r>
          </a:p>
        </p:txBody>
      </p:sp>
      <p:sp>
        <p:nvSpPr>
          <p:cNvPr id="3" name="Content Placeholder 2">
            <a:extLst>
              <a:ext uri="{FF2B5EF4-FFF2-40B4-BE49-F238E27FC236}">
                <a16:creationId xmlns:a16="http://schemas.microsoft.com/office/drawing/2014/main" id="{F201B318-EC98-4740-8FF2-D08792331A8B}"/>
              </a:ext>
            </a:extLst>
          </p:cNvPr>
          <p:cNvSpPr>
            <a:spLocks noGrp="1"/>
          </p:cNvSpPr>
          <p:nvPr>
            <p:ph idx="1"/>
          </p:nvPr>
        </p:nvSpPr>
        <p:spPr/>
        <p:txBody>
          <a:bodyPr/>
          <a:lstStyle/>
          <a:p>
            <a:pPr marL="0" indent="0">
              <a:buNone/>
            </a:pPr>
            <a:r>
              <a:rPr lang="en-US" dirty="0"/>
              <a:t>From the previous three graphs, it can be said that the users who are using the tracker frequently while sleeping probably have more consistent sleep patterns than those who are using it moderately and those who are using it infrequently</a:t>
            </a:r>
          </a:p>
        </p:txBody>
      </p:sp>
    </p:spTree>
    <p:extLst>
      <p:ext uri="{BB962C8B-B14F-4D97-AF65-F5344CB8AC3E}">
        <p14:creationId xmlns:p14="http://schemas.microsoft.com/office/powerpoint/2010/main" val="224452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6DDB-C8FD-4F15-B69D-9DCFC9DF8850}"/>
              </a:ext>
            </a:extLst>
          </p:cNvPr>
          <p:cNvSpPr>
            <a:spLocks noGrp="1"/>
          </p:cNvSpPr>
          <p:nvPr>
            <p:ph type="title"/>
          </p:nvPr>
        </p:nvSpPr>
        <p:spPr>
          <a:xfrm>
            <a:off x="838200" y="365126"/>
            <a:ext cx="10515600" cy="810532"/>
          </a:xfrm>
        </p:spPr>
        <p:txBody>
          <a:bodyPr/>
          <a:lstStyle/>
          <a:p>
            <a:pPr algn="ctr"/>
            <a:r>
              <a:rPr lang="en-US" dirty="0"/>
              <a:t>Weekly Usage of Activity Tracker By Users</a:t>
            </a:r>
          </a:p>
        </p:txBody>
      </p:sp>
      <p:pic>
        <p:nvPicPr>
          <p:cNvPr id="11" name="Content Placeholder 10">
            <a:extLst>
              <a:ext uri="{FF2B5EF4-FFF2-40B4-BE49-F238E27FC236}">
                <a16:creationId xmlns:a16="http://schemas.microsoft.com/office/drawing/2014/main" id="{2E81791B-CDE8-4AE6-8B52-BD0CFB1AE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02" y="1464906"/>
            <a:ext cx="11792696" cy="5027967"/>
          </a:xfrm>
        </p:spPr>
      </p:pic>
    </p:spTree>
    <p:extLst>
      <p:ext uri="{BB962C8B-B14F-4D97-AF65-F5344CB8AC3E}">
        <p14:creationId xmlns:p14="http://schemas.microsoft.com/office/powerpoint/2010/main" val="211069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FC58-46A6-46C0-9EC3-C44C8A6D5DC5}"/>
              </a:ext>
            </a:extLst>
          </p:cNvPr>
          <p:cNvSpPr>
            <a:spLocks noGrp="1"/>
          </p:cNvSpPr>
          <p:nvPr>
            <p:ph type="title"/>
          </p:nvPr>
        </p:nvSpPr>
        <p:spPr/>
        <p:txBody>
          <a:bodyPr/>
          <a:lstStyle/>
          <a:p>
            <a:pPr algn="ctr"/>
            <a:r>
              <a:rPr lang="en-US" dirty="0"/>
              <a:t>Weekly Usage of Activity Tracker By Users (Contd.)</a:t>
            </a:r>
          </a:p>
        </p:txBody>
      </p:sp>
      <p:pic>
        <p:nvPicPr>
          <p:cNvPr id="5" name="Content Placeholder 4">
            <a:extLst>
              <a:ext uri="{FF2B5EF4-FFF2-40B4-BE49-F238E27FC236}">
                <a16:creationId xmlns:a16="http://schemas.microsoft.com/office/drawing/2014/main" id="{18E664FC-B62A-4AC8-9B11-ADFA05D5A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5" y="1940766"/>
            <a:ext cx="11541967" cy="4404049"/>
          </a:xfrm>
        </p:spPr>
      </p:pic>
    </p:spTree>
    <p:extLst>
      <p:ext uri="{BB962C8B-B14F-4D97-AF65-F5344CB8AC3E}">
        <p14:creationId xmlns:p14="http://schemas.microsoft.com/office/powerpoint/2010/main" val="426374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DD7C-24BE-4C96-83B1-3E0E3889F8A5}"/>
              </a:ext>
            </a:extLst>
          </p:cNvPr>
          <p:cNvSpPr>
            <a:spLocks noGrp="1"/>
          </p:cNvSpPr>
          <p:nvPr>
            <p:ph type="title"/>
          </p:nvPr>
        </p:nvSpPr>
        <p:spPr>
          <a:xfrm>
            <a:off x="838200" y="139959"/>
            <a:ext cx="10515600" cy="531845"/>
          </a:xfrm>
        </p:spPr>
        <p:txBody>
          <a:bodyPr>
            <a:normAutofit fontScale="90000"/>
          </a:bodyPr>
          <a:lstStyle/>
          <a:p>
            <a:pPr algn="ctr"/>
            <a:r>
              <a:rPr lang="en-US" dirty="0"/>
              <a:t>Daily Usage of Activity Tracker By Users</a:t>
            </a:r>
          </a:p>
        </p:txBody>
      </p:sp>
      <p:pic>
        <p:nvPicPr>
          <p:cNvPr id="4" name="Content Placeholder 3">
            <a:extLst>
              <a:ext uri="{FF2B5EF4-FFF2-40B4-BE49-F238E27FC236}">
                <a16:creationId xmlns:a16="http://schemas.microsoft.com/office/drawing/2014/main" id="{84828E23-E300-4E06-8BC2-7DBFB52B1692}"/>
              </a:ext>
            </a:extLst>
          </p:cNvPr>
          <p:cNvPicPr>
            <a:picLocks noGrp="1" noChangeAspect="1"/>
          </p:cNvPicPr>
          <p:nvPr>
            <p:ph idx="1"/>
          </p:nvPr>
        </p:nvPicPr>
        <p:blipFill>
          <a:blip r:embed="rId2"/>
          <a:stretch>
            <a:fillRect/>
          </a:stretch>
        </p:blipFill>
        <p:spPr>
          <a:xfrm>
            <a:off x="242596" y="671805"/>
            <a:ext cx="11775233" cy="6046236"/>
          </a:xfrm>
          <a:prstGeom prst="rect">
            <a:avLst/>
          </a:prstGeom>
        </p:spPr>
      </p:pic>
    </p:spTree>
    <p:extLst>
      <p:ext uri="{BB962C8B-B14F-4D97-AF65-F5344CB8AC3E}">
        <p14:creationId xmlns:p14="http://schemas.microsoft.com/office/powerpoint/2010/main" val="11441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B9D6-F9BA-4931-8103-FFC6017C002E}"/>
              </a:ext>
            </a:extLst>
          </p:cNvPr>
          <p:cNvSpPr>
            <a:spLocks noGrp="1"/>
          </p:cNvSpPr>
          <p:nvPr>
            <p:ph type="title"/>
          </p:nvPr>
        </p:nvSpPr>
        <p:spPr/>
        <p:txBody>
          <a:bodyPr/>
          <a:lstStyle/>
          <a:p>
            <a:pPr algn="ctr"/>
            <a:r>
              <a:rPr lang="en-US" dirty="0"/>
              <a:t>Business Task</a:t>
            </a:r>
          </a:p>
        </p:txBody>
      </p:sp>
      <p:sp>
        <p:nvSpPr>
          <p:cNvPr id="3" name="Content Placeholder 2">
            <a:extLst>
              <a:ext uri="{FF2B5EF4-FFF2-40B4-BE49-F238E27FC236}">
                <a16:creationId xmlns:a16="http://schemas.microsoft.com/office/drawing/2014/main" id="{D1E5D501-D973-4751-91A0-3AE7A11EADDA}"/>
              </a:ext>
            </a:extLst>
          </p:cNvPr>
          <p:cNvSpPr>
            <a:spLocks noGrp="1"/>
          </p:cNvSpPr>
          <p:nvPr>
            <p:ph idx="1"/>
          </p:nvPr>
        </p:nvSpPr>
        <p:spPr/>
        <p:txBody>
          <a:bodyPr/>
          <a:lstStyle/>
          <a:p>
            <a:pPr marL="0" indent="0">
              <a:buNone/>
            </a:pPr>
            <a:r>
              <a:rPr lang="en-US" dirty="0"/>
              <a:t>To identify trends in the way consumers use smart devices for non </a:t>
            </a:r>
            <a:r>
              <a:rPr lang="en-US" dirty="0" err="1"/>
              <a:t>Bellabeat</a:t>
            </a:r>
            <a:r>
              <a:rPr lang="en-US" dirty="0"/>
              <a:t> products</a:t>
            </a:r>
          </a:p>
        </p:txBody>
      </p:sp>
    </p:spTree>
    <p:extLst>
      <p:ext uri="{BB962C8B-B14F-4D97-AF65-F5344CB8AC3E}">
        <p14:creationId xmlns:p14="http://schemas.microsoft.com/office/powerpoint/2010/main" val="355384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B2BD-CC4D-4807-834A-A215436D6429}"/>
              </a:ext>
            </a:extLst>
          </p:cNvPr>
          <p:cNvSpPr>
            <a:spLocks noGrp="1"/>
          </p:cNvSpPr>
          <p:nvPr>
            <p:ph type="title"/>
          </p:nvPr>
        </p:nvSpPr>
        <p:spPr/>
        <p:txBody>
          <a:bodyPr/>
          <a:lstStyle/>
          <a:p>
            <a:pPr algn="ctr"/>
            <a:r>
              <a:rPr lang="en-US" b="0" i="0" u="none" strike="noStrike" dirty="0">
                <a:effectLst/>
              </a:rPr>
              <a:t>Usage of Activity Tracker</a:t>
            </a:r>
            <a:endParaRPr lang="en-US" dirty="0"/>
          </a:p>
        </p:txBody>
      </p:sp>
      <p:pic>
        <p:nvPicPr>
          <p:cNvPr id="5" name="Content Placeholder 4">
            <a:extLst>
              <a:ext uri="{FF2B5EF4-FFF2-40B4-BE49-F238E27FC236}">
                <a16:creationId xmlns:a16="http://schemas.microsoft.com/office/drawing/2014/main" id="{60D1BF7C-6099-4CBD-B73B-9844A4C1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14196"/>
            <a:ext cx="10759751" cy="4795935"/>
          </a:xfrm>
        </p:spPr>
      </p:pic>
    </p:spTree>
    <p:extLst>
      <p:ext uri="{BB962C8B-B14F-4D97-AF65-F5344CB8AC3E}">
        <p14:creationId xmlns:p14="http://schemas.microsoft.com/office/powerpoint/2010/main" val="377775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A130-02DD-4576-ABC6-D1B1D08DDE93}"/>
              </a:ext>
            </a:extLst>
          </p:cNvPr>
          <p:cNvSpPr>
            <a:spLocks noGrp="1"/>
          </p:cNvSpPr>
          <p:nvPr>
            <p:ph type="title"/>
          </p:nvPr>
        </p:nvSpPr>
        <p:spPr/>
        <p:txBody>
          <a:bodyPr/>
          <a:lstStyle/>
          <a:p>
            <a:pPr algn="ctr"/>
            <a:r>
              <a:rPr lang="en-US" b="0" i="0" u="none" strike="noStrike" dirty="0">
                <a:effectLst/>
              </a:rPr>
              <a:t>Usage of Activity Tracker</a:t>
            </a:r>
            <a:endParaRPr lang="en-US" dirty="0"/>
          </a:p>
        </p:txBody>
      </p:sp>
      <p:sp>
        <p:nvSpPr>
          <p:cNvPr id="3" name="Content Placeholder 2">
            <a:extLst>
              <a:ext uri="{FF2B5EF4-FFF2-40B4-BE49-F238E27FC236}">
                <a16:creationId xmlns:a16="http://schemas.microsoft.com/office/drawing/2014/main" id="{825A2B4B-234D-4E02-9832-469BC37EFD63}"/>
              </a:ext>
            </a:extLst>
          </p:cNvPr>
          <p:cNvSpPr>
            <a:spLocks noGrp="1"/>
          </p:cNvSpPr>
          <p:nvPr>
            <p:ph idx="1"/>
          </p:nvPr>
        </p:nvSpPr>
        <p:spPr/>
        <p:txBody>
          <a:bodyPr/>
          <a:lstStyle/>
          <a:p>
            <a:r>
              <a:rPr lang="en-US" dirty="0"/>
              <a:t>All the 33 users who agreed to share their data used the intensity tracker, out of whom 20 of the users used the tracker on all the days</a:t>
            </a:r>
          </a:p>
          <a:p>
            <a:r>
              <a:rPr lang="en-US" dirty="0"/>
              <a:t>The more frequently users tracked their activity, their intensity per day was also higher on average</a:t>
            </a:r>
          </a:p>
          <a:p>
            <a:r>
              <a:rPr lang="en-US"/>
              <a:t>On average, </a:t>
            </a:r>
            <a:r>
              <a:rPr lang="en-US" dirty="0"/>
              <a:t>users had higher intensities during the morning and afternoon than the evening and night, regardless of which day of the week it was</a:t>
            </a:r>
          </a:p>
        </p:txBody>
      </p:sp>
    </p:spTree>
    <p:extLst>
      <p:ext uri="{BB962C8B-B14F-4D97-AF65-F5344CB8AC3E}">
        <p14:creationId xmlns:p14="http://schemas.microsoft.com/office/powerpoint/2010/main" val="3012490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04D-771F-4568-8F37-48CA75987BC6}"/>
              </a:ext>
            </a:extLst>
          </p:cNvPr>
          <p:cNvSpPr>
            <a:spLocks noGrp="1"/>
          </p:cNvSpPr>
          <p:nvPr>
            <p:ph type="title"/>
          </p:nvPr>
        </p:nvSpPr>
        <p:spPr/>
        <p:txBody>
          <a:bodyPr/>
          <a:lstStyle/>
          <a:p>
            <a:pPr algn="ctr"/>
            <a:r>
              <a:rPr lang="en-US" dirty="0"/>
              <a:t>Key Findings</a:t>
            </a:r>
          </a:p>
        </p:txBody>
      </p:sp>
      <p:sp>
        <p:nvSpPr>
          <p:cNvPr id="3" name="Content Placeholder 2">
            <a:extLst>
              <a:ext uri="{FF2B5EF4-FFF2-40B4-BE49-F238E27FC236}">
                <a16:creationId xmlns:a16="http://schemas.microsoft.com/office/drawing/2014/main" id="{CF22139C-E330-4611-9724-832A0243747F}"/>
              </a:ext>
            </a:extLst>
          </p:cNvPr>
          <p:cNvSpPr>
            <a:spLocks noGrp="1"/>
          </p:cNvSpPr>
          <p:nvPr>
            <p:ph idx="1"/>
          </p:nvPr>
        </p:nvSpPr>
        <p:spPr/>
        <p:txBody>
          <a:bodyPr/>
          <a:lstStyle/>
          <a:p>
            <a:r>
              <a:rPr lang="en-US" dirty="0"/>
              <a:t>More users tend to track data when it comes to their activity, but not their sleep</a:t>
            </a:r>
          </a:p>
          <a:p>
            <a:r>
              <a:rPr lang="en-US" dirty="0"/>
              <a:t>The fact that sleep time has not been tracked every day shows that many users might not find it convenient to wear a tracking device on their wrists while sleeping</a:t>
            </a:r>
          </a:p>
        </p:txBody>
      </p:sp>
    </p:spTree>
    <p:extLst>
      <p:ext uri="{BB962C8B-B14F-4D97-AF65-F5344CB8AC3E}">
        <p14:creationId xmlns:p14="http://schemas.microsoft.com/office/powerpoint/2010/main" val="224415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33FE-1577-4B09-B804-E3ED473AA56F}"/>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F5DEFCD9-24B5-421D-82BE-91CC2B96646F}"/>
              </a:ext>
            </a:extLst>
          </p:cNvPr>
          <p:cNvSpPr>
            <a:spLocks noGrp="1"/>
          </p:cNvSpPr>
          <p:nvPr>
            <p:ph idx="1"/>
          </p:nvPr>
        </p:nvSpPr>
        <p:spPr/>
        <p:txBody>
          <a:bodyPr>
            <a:normAutofit fontScale="92500" lnSpcReduction="10000"/>
          </a:bodyPr>
          <a:lstStyle/>
          <a:p>
            <a:r>
              <a:rPr lang="en-US" dirty="0"/>
              <a:t>Do more advertising for fitness and having an active lifestyle by sponsoring women’s sporting events as many women who are into fitness are likely to be watchers, followers or athletes in those sports</a:t>
            </a:r>
          </a:p>
          <a:p>
            <a:r>
              <a:rPr lang="en-US" dirty="0"/>
              <a:t>Have business tie ups with local gyms/memberships</a:t>
            </a:r>
          </a:p>
          <a:p>
            <a:r>
              <a:rPr lang="en-US" dirty="0"/>
              <a:t>The </a:t>
            </a:r>
            <a:r>
              <a:rPr lang="en-US" dirty="0" err="1"/>
              <a:t>Bellabeat</a:t>
            </a:r>
            <a:r>
              <a:rPr lang="en-US" dirty="0"/>
              <a:t> app can be paired with the phone so that the users can know who is calling them while they’re doing their work out, without having to go to their phone</a:t>
            </a:r>
          </a:p>
          <a:p>
            <a:r>
              <a:rPr lang="en-US" dirty="0"/>
              <a:t>When measuring sedentary minutes during a day, the </a:t>
            </a:r>
            <a:r>
              <a:rPr lang="en-US" dirty="0" err="1"/>
              <a:t>Bellabeat</a:t>
            </a:r>
            <a:r>
              <a:rPr lang="en-US" dirty="0"/>
              <a:t> app should exclude the time when the user is asleep by pairing with the cellphone through an app. The cellphone measures sleep by taking into account the last activity on the phone to the time set on the alarm</a:t>
            </a:r>
          </a:p>
        </p:txBody>
      </p:sp>
    </p:spTree>
    <p:extLst>
      <p:ext uri="{BB962C8B-B14F-4D97-AF65-F5344CB8AC3E}">
        <p14:creationId xmlns:p14="http://schemas.microsoft.com/office/powerpoint/2010/main" val="244747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8D51-8F81-430A-8895-CE2332C7CA7E}"/>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DB0DB497-17C5-46CC-89D7-C6461D408448}"/>
              </a:ext>
            </a:extLst>
          </p:cNvPr>
          <p:cNvSpPr>
            <a:spLocks noGrp="1"/>
          </p:cNvSpPr>
          <p:nvPr>
            <p:ph idx="1"/>
          </p:nvPr>
        </p:nvSpPr>
        <p:spPr>
          <a:xfrm>
            <a:off x="531845" y="1558212"/>
            <a:ext cx="11224726" cy="5047861"/>
          </a:xfrm>
        </p:spPr>
        <p:txBody>
          <a:bodyPr>
            <a:normAutofit fontScale="62500" lnSpcReduction="20000"/>
          </a:bodyPr>
          <a:lstStyle/>
          <a:p>
            <a:r>
              <a:rPr lang="en-US" dirty="0" err="1">
                <a:hlinkClick r:id="rId2"/>
              </a:rPr>
              <a:t>FitBit</a:t>
            </a:r>
            <a:r>
              <a:rPr lang="en-US" dirty="0">
                <a:hlinkClick r:id="rId2"/>
              </a:rPr>
              <a:t> Fitness Tracker Data | Kaggle</a:t>
            </a:r>
            <a:r>
              <a:rPr lang="en-US" dirty="0"/>
              <a:t> </a:t>
            </a:r>
          </a:p>
          <a:p>
            <a:r>
              <a:rPr lang="en-US" dirty="0"/>
              <a:t>The above source contains the following datasets, with fitness data from Mid April to Mid May of 2016:</a:t>
            </a:r>
          </a:p>
          <a:p>
            <a:pPr lvl="1"/>
            <a:r>
              <a:rPr lang="en-US" dirty="0"/>
              <a:t>dailyActivity_merged.csv</a:t>
            </a:r>
          </a:p>
          <a:p>
            <a:pPr lvl="1"/>
            <a:r>
              <a:rPr lang="en-US" dirty="0"/>
              <a:t>dailyCalories_merged.csv</a:t>
            </a:r>
          </a:p>
          <a:p>
            <a:pPr lvl="1"/>
            <a:r>
              <a:rPr lang="en-US" dirty="0"/>
              <a:t>dailyIntensities_merged.csv</a:t>
            </a:r>
          </a:p>
          <a:p>
            <a:pPr lvl="1"/>
            <a:r>
              <a:rPr lang="en-US" dirty="0"/>
              <a:t>dailySteps_merged.csv</a:t>
            </a:r>
          </a:p>
          <a:p>
            <a:pPr lvl="1"/>
            <a:r>
              <a:rPr lang="en-US" dirty="0"/>
              <a:t>heartrate_seconds_merged.csv</a:t>
            </a:r>
          </a:p>
          <a:p>
            <a:pPr lvl="1"/>
            <a:r>
              <a:rPr lang="en-US" dirty="0"/>
              <a:t>hourlyCalories_merged.csv</a:t>
            </a:r>
          </a:p>
          <a:p>
            <a:pPr lvl="1"/>
            <a:r>
              <a:rPr lang="en-US" dirty="0"/>
              <a:t>hourlyIntensities_merged.csv</a:t>
            </a:r>
          </a:p>
          <a:p>
            <a:pPr lvl="1"/>
            <a:r>
              <a:rPr lang="en-US" dirty="0"/>
              <a:t>hourlySteps_merged.csv</a:t>
            </a:r>
          </a:p>
          <a:p>
            <a:pPr lvl="1"/>
            <a:r>
              <a:rPr lang="en-US" dirty="0"/>
              <a:t>minuteCaloriesNarrow_merged.csv</a:t>
            </a:r>
          </a:p>
          <a:p>
            <a:pPr lvl="1"/>
            <a:r>
              <a:rPr lang="en-US" dirty="0"/>
              <a:t>minuteCaloriesWide_merged.csv</a:t>
            </a:r>
          </a:p>
          <a:p>
            <a:pPr lvl="1"/>
            <a:r>
              <a:rPr lang="en-US" dirty="0"/>
              <a:t>minuteIntensitiesNarrow_merged.csv</a:t>
            </a:r>
          </a:p>
          <a:p>
            <a:pPr lvl="1"/>
            <a:r>
              <a:rPr lang="en-US" dirty="0"/>
              <a:t>minuteIntensitiesWide_merged.csv</a:t>
            </a:r>
          </a:p>
          <a:p>
            <a:pPr lvl="1"/>
            <a:r>
              <a:rPr lang="en-US" dirty="0"/>
              <a:t>minuteMETsNarrow_merged.csv</a:t>
            </a:r>
          </a:p>
          <a:p>
            <a:pPr lvl="1"/>
            <a:r>
              <a:rPr lang="en-US" dirty="0"/>
              <a:t>minuteSleep_merged.csv</a:t>
            </a:r>
          </a:p>
          <a:p>
            <a:pPr lvl="1"/>
            <a:r>
              <a:rPr lang="en-US" dirty="0"/>
              <a:t>minuteStepsNarrow_merged.csv</a:t>
            </a:r>
          </a:p>
          <a:p>
            <a:pPr lvl="1"/>
            <a:r>
              <a:rPr lang="en-US" dirty="0"/>
              <a:t>minuteStepsWide_merged.csv</a:t>
            </a:r>
          </a:p>
          <a:p>
            <a:pPr lvl="1"/>
            <a:r>
              <a:rPr lang="en-US" dirty="0"/>
              <a:t>sleepDay_merged.csv</a:t>
            </a:r>
          </a:p>
          <a:p>
            <a:pPr lvl="1"/>
            <a:r>
              <a:rPr lang="en-US" dirty="0"/>
              <a:t>weightLogInfo_merged.csv</a:t>
            </a:r>
          </a:p>
        </p:txBody>
      </p:sp>
    </p:spTree>
    <p:extLst>
      <p:ext uri="{BB962C8B-B14F-4D97-AF65-F5344CB8AC3E}">
        <p14:creationId xmlns:p14="http://schemas.microsoft.com/office/powerpoint/2010/main" val="170064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468-AA65-474E-9FEB-085244B93C71}"/>
              </a:ext>
            </a:extLst>
          </p:cNvPr>
          <p:cNvSpPr>
            <a:spLocks noGrp="1"/>
          </p:cNvSpPr>
          <p:nvPr>
            <p:ph type="title"/>
          </p:nvPr>
        </p:nvSpPr>
        <p:spPr/>
        <p:txBody>
          <a:bodyPr/>
          <a:lstStyle/>
          <a:p>
            <a:pPr algn="ctr"/>
            <a:r>
              <a:rPr lang="en-US" dirty="0"/>
              <a:t>Data Operations - Using Big Query SQL</a:t>
            </a:r>
          </a:p>
        </p:txBody>
      </p:sp>
      <p:sp>
        <p:nvSpPr>
          <p:cNvPr id="3" name="Content Placeholder 2">
            <a:extLst>
              <a:ext uri="{FF2B5EF4-FFF2-40B4-BE49-F238E27FC236}">
                <a16:creationId xmlns:a16="http://schemas.microsoft.com/office/drawing/2014/main" id="{209310D2-F912-4709-87A1-936D4EA0F3B3}"/>
              </a:ext>
            </a:extLst>
          </p:cNvPr>
          <p:cNvSpPr>
            <a:spLocks noGrp="1"/>
          </p:cNvSpPr>
          <p:nvPr>
            <p:ph idx="1"/>
          </p:nvPr>
        </p:nvSpPr>
        <p:spPr/>
        <p:txBody>
          <a:bodyPr>
            <a:normAutofit fontScale="92500" lnSpcReduction="20000"/>
          </a:bodyPr>
          <a:lstStyle/>
          <a:p>
            <a:r>
              <a:rPr lang="en-US" dirty="0"/>
              <a:t>All the csv files were uploaded into a database</a:t>
            </a:r>
          </a:p>
          <a:p>
            <a:r>
              <a:rPr lang="en-US" dirty="0"/>
              <a:t>Given that we were dealing with multiple datasets in this case, we first inspected the schema for each of the tables to find any common columns</a:t>
            </a:r>
          </a:p>
          <a:p>
            <a:r>
              <a:rPr lang="en-US" dirty="0"/>
              <a:t>‘Id’ was found to be a common column in all the datasets</a:t>
            </a:r>
          </a:p>
          <a:p>
            <a:r>
              <a:rPr lang="en-US" dirty="0"/>
              <a:t>For the datasets involving daily usage data, the dates were getting inserted with datatypes as ‘date’</a:t>
            </a:r>
          </a:p>
          <a:p>
            <a:r>
              <a:rPr lang="en-US" dirty="0"/>
              <a:t>With hourly usage and minute wise usage, where the dates also contained timestamps, the dates had to be inserted with type string and converted accordingly for further data operations</a:t>
            </a:r>
          </a:p>
          <a:p>
            <a:r>
              <a:rPr lang="en-US" dirty="0"/>
              <a:t>For doing analysis on daily data, we compared the columns in each of the daily data tables and made sure that the data types of their columns aligned.</a:t>
            </a:r>
          </a:p>
        </p:txBody>
      </p:sp>
    </p:spTree>
    <p:extLst>
      <p:ext uri="{BB962C8B-B14F-4D97-AF65-F5344CB8AC3E}">
        <p14:creationId xmlns:p14="http://schemas.microsoft.com/office/powerpoint/2010/main" val="34472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A96-B8FE-4E79-A0B2-5358635F9CC2}"/>
              </a:ext>
            </a:extLst>
          </p:cNvPr>
          <p:cNvSpPr>
            <a:spLocks noGrp="1"/>
          </p:cNvSpPr>
          <p:nvPr>
            <p:ph type="title"/>
          </p:nvPr>
        </p:nvSpPr>
        <p:spPr/>
        <p:txBody>
          <a:bodyPr/>
          <a:lstStyle/>
          <a:p>
            <a:pPr algn="ctr"/>
            <a:r>
              <a:rPr lang="en-US" dirty="0"/>
              <a:t>Data Operations - Using R</a:t>
            </a:r>
          </a:p>
        </p:txBody>
      </p:sp>
      <p:sp>
        <p:nvSpPr>
          <p:cNvPr id="3" name="Content Placeholder 2">
            <a:extLst>
              <a:ext uri="{FF2B5EF4-FFF2-40B4-BE49-F238E27FC236}">
                <a16:creationId xmlns:a16="http://schemas.microsoft.com/office/drawing/2014/main" id="{0F9C49EB-8896-4D5F-BB55-C82A986EA552}"/>
              </a:ext>
            </a:extLst>
          </p:cNvPr>
          <p:cNvSpPr>
            <a:spLocks noGrp="1"/>
          </p:cNvSpPr>
          <p:nvPr>
            <p:ph idx="1"/>
          </p:nvPr>
        </p:nvSpPr>
        <p:spPr/>
        <p:txBody>
          <a:bodyPr/>
          <a:lstStyle/>
          <a:p>
            <a:r>
              <a:rPr lang="en-US" dirty="0"/>
              <a:t>The following two datasets were uploaded to the R space:</a:t>
            </a:r>
          </a:p>
          <a:p>
            <a:pPr lvl="1"/>
            <a:r>
              <a:rPr lang="en-US" dirty="0"/>
              <a:t>dailyActivity_merged.csv</a:t>
            </a:r>
          </a:p>
          <a:p>
            <a:pPr lvl="1"/>
            <a:r>
              <a:rPr lang="en-US" dirty="0"/>
              <a:t>sleepDay_merged.csv</a:t>
            </a:r>
          </a:p>
          <a:p>
            <a:r>
              <a:rPr lang="en-US" dirty="0"/>
              <a:t>After uploading these two datasets, we explored the columns present in each table as well as small samples of what kind of data is stored in each of them.</a:t>
            </a:r>
          </a:p>
          <a:p>
            <a:r>
              <a:rPr lang="en-US" dirty="0"/>
              <a:t>An inspection of the number of observations of both datasets found 940 observations for daily activity and 413 for sleeping pattern</a:t>
            </a:r>
          </a:p>
        </p:txBody>
      </p:sp>
    </p:spTree>
    <p:extLst>
      <p:ext uri="{BB962C8B-B14F-4D97-AF65-F5344CB8AC3E}">
        <p14:creationId xmlns:p14="http://schemas.microsoft.com/office/powerpoint/2010/main" val="336833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D8F5-D6D6-431D-9696-118F749288E7}"/>
              </a:ext>
            </a:extLst>
          </p:cNvPr>
          <p:cNvSpPr>
            <a:spLocks noGrp="1"/>
          </p:cNvSpPr>
          <p:nvPr>
            <p:ph type="title"/>
          </p:nvPr>
        </p:nvSpPr>
        <p:spPr/>
        <p:txBody>
          <a:bodyPr/>
          <a:lstStyle/>
          <a:p>
            <a:pPr algn="ctr"/>
            <a:r>
              <a:rPr lang="en-US" dirty="0"/>
              <a:t>Data Analysis - Using R</a:t>
            </a:r>
          </a:p>
        </p:txBody>
      </p:sp>
      <p:sp>
        <p:nvSpPr>
          <p:cNvPr id="3" name="Content Placeholder 2">
            <a:extLst>
              <a:ext uri="{FF2B5EF4-FFF2-40B4-BE49-F238E27FC236}">
                <a16:creationId xmlns:a16="http://schemas.microsoft.com/office/drawing/2014/main" id="{D30CBBD0-E01E-4DB0-9DF9-A4092C3A4DBA}"/>
              </a:ext>
            </a:extLst>
          </p:cNvPr>
          <p:cNvSpPr>
            <a:spLocks noGrp="1"/>
          </p:cNvSpPr>
          <p:nvPr>
            <p:ph idx="1"/>
          </p:nvPr>
        </p:nvSpPr>
        <p:spPr/>
        <p:txBody>
          <a:bodyPr/>
          <a:lstStyle/>
          <a:p>
            <a:r>
              <a:rPr lang="en-US" dirty="0"/>
              <a:t>There are 33 distinct users in the daily activity dataset and 24 in the sleep </a:t>
            </a:r>
            <a:r>
              <a:rPr lang="en-US" dirty="0" err="1"/>
              <a:t>datasaet</a:t>
            </a:r>
            <a:endParaRPr lang="en-US" dirty="0"/>
          </a:p>
          <a:p>
            <a:r>
              <a:rPr lang="en-US" dirty="0"/>
              <a:t>Some quick summary statistics were then extracted from each of the two datasets, which included minimum value, 1</a:t>
            </a:r>
            <a:r>
              <a:rPr lang="en-US" baseline="30000" dirty="0"/>
              <a:t>st</a:t>
            </a:r>
            <a:r>
              <a:rPr lang="en-US" dirty="0"/>
              <a:t> quartile, median, mean, 3</a:t>
            </a:r>
            <a:r>
              <a:rPr lang="en-US" baseline="30000" dirty="0"/>
              <a:t>rd</a:t>
            </a:r>
            <a:r>
              <a:rPr lang="en-US" dirty="0"/>
              <a:t> quartile and maximum value</a:t>
            </a:r>
          </a:p>
          <a:p>
            <a:r>
              <a:rPr lang="en-US" dirty="0"/>
              <a:t>We then plotted the below two relationships:</a:t>
            </a:r>
          </a:p>
          <a:p>
            <a:pPr lvl="1"/>
            <a:r>
              <a:rPr lang="en-US" dirty="0"/>
              <a:t>Steps Taken in a Day vs Sedentary Minutes</a:t>
            </a:r>
          </a:p>
          <a:p>
            <a:pPr lvl="1"/>
            <a:r>
              <a:rPr lang="en-US" dirty="0"/>
              <a:t>Total Minutes Asleep vs Total Time in Bed</a:t>
            </a:r>
          </a:p>
          <a:p>
            <a:endParaRPr lang="en-US" dirty="0"/>
          </a:p>
        </p:txBody>
      </p:sp>
    </p:spTree>
    <p:extLst>
      <p:ext uri="{BB962C8B-B14F-4D97-AF65-F5344CB8AC3E}">
        <p14:creationId xmlns:p14="http://schemas.microsoft.com/office/powerpoint/2010/main" val="28573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7CE9-62BF-4DB6-9EE1-6289B9AC26DA}"/>
              </a:ext>
            </a:extLst>
          </p:cNvPr>
          <p:cNvSpPr>
            <a:spLocks noGrp="1"/>
          </p:cNvSpPr>
          <p:nvPr>
            <p:ph type="title"/>
          </p:nvPr>
        </p:nvSpPr>
        <p:spPr>
          <a:xfrm>
            <a:off x="838200" y="144734"/>
            <a:ext cx="10515600" cy="900296"/>
          </a:xfrm>
        </p:spPr>
        <p:txBody>
          <a:bodyPr/>
          <a:lstStyle/>
          <a:p>
            <a:pPr algn="ctr"/>
            <a:r>
              <a:rPr lang="en-US" dirty="0"/>
              <a:t>Steps Taken in a Day vs Sedentary Minutes</a:t>
            </a:r>
          </a:p>
        </p:txBody>
      </p:sp>
      <p:pic>
        <p:nvPicPr>
          <p:cNvPr id="7" name="Picture 6">
            <a:extLst>
              <a:ext uri="{FF2B5EF4-FFF2-40B4-BE49-F238E27FC236}">
                <a16:creationId xmlns:a16="http://schemas.microsoft.com/office/drawing/2014/main" id="{C24556D9-427E-4B20-9A12-0D01ACA5B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0" y="1240971"/>
            <a:ext cx="10598020" cy="5402425"/>
          </a:xfrm>
          <a:prstGeom prst="rect">
            <a:avLst/>
          </a:prstGeom>
        </p:spPr>
      </p:pic>
    </p:spTree>
    <p:extLst>
      <p:ext uri="{BB962C8B-B14F-4D97-AF65-F5344CB8AC3E}">
        <p14:creationId xmlns:p14="http://schemas.microsoft.com/office/powerpoint/2010/main" val="9119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A4E1-3A2D-474C-8DC1-86BD63283911}"/>
              </a:ext>
            </a:extLst>
          </p:cNvPr>
          <p:cNvSpPr>
            <a:spLocks noGrp="1"/>
          </p:cNvSpPr>
          <p:nvPr>
            <p:ph type="title"/>
          </p:nvPr>
        </p:nvSpPr>
        <p:spPr/>
        <p:txBody>
          <a:bodyPr/>
          <a:lstStyle/>
          <a:p>
            <a:pPr algn="ctr"/>
            <a:r>
              <a:rPr lang="en-US" dirty="0"/>
              <a:t>Steps Taken in a Day vs Sedentary Minutes</a:t>
            </a:r>
          </a:p>
        </p:txBody>
      </p:sp>
      <p:sp>
        <p:nvSpPr>
          <p:cNvPr id="3" name="Content Placeholder 2">
            <a:extLst>
              <a:ext uri="{FF2B5EF4-FFF2-40B4-BE49-F238E27FC236}">
                <a16:creationId xmlns:a16="http://schemas.microsoft.com/office/drawing/2014/main" id="{E23D09D1-D6A4-4C32-A095-B3D4D0E78705}"/>
              </a:ext>
            </a:extLst>
          </p:cNvPr>
          <p:cNvSpPr>
            <a:spLocks noGrp="1"/>
          </p:cNvSpPr>
          <p:nvPr>
            <p:ph idx="1"/>
          </p:nvPr>
        </p:nvSpPr>
        <p:spPr/>
        <p:txBody>
          <a:bodyPr>
            <a:normAutofit lnSpcReduction="10000"/>
          </a:bodyPr>
          <a:lstStyle/>
          <a:p>
            <a:pPr marL="0" indent="0">
              <a:buNone/>
            </a:pPr>
            <a:r>
              <a:rPr lang="en-US" dirty="0"/>
              <a:t>From the previous graph, here are the following takeaways:</a:t>
            </a:r>
          </a:p>
          <a:p>
            <a:pPr marL="514350" indent="-514350">
              <a:buFont typeface="+mj-lt"/>
              <a:buAutoNum type="arabicPeriod"/>
            </a:pPr>
            <a:r>
              <a:rPr lang="en-US" dirty="0"/>
              <a:t>Except for a few outliers, the number of steps taken by users per day seems to be indirectly proportional to their daily sedentary time</a:t>
            </a:r>
          </a:p>
          <a:p>
            <a:pPr marL="514350" indent="-514350">
              <a:buFont typeface="+mj-lt"/>
              <a:buAutoNum type="arabicPeriod"/>
            </a:pPr>
            <a:r>
              <a:rPr lang="en-US" dirty="0"/>
              <a:t>Roughly half of the customers spend between 8-16 hours of sedentary time everyday</a:t>
            </a:r>
          </a:p>
          <a:p>
            <a:pPr marL="514350" indent="-514350">
              <a:buFont typeface="+mj-lt"/>
              <a:buAutoNum type="arabicPeriod"/>
            </a:pPr>
            <a:r>
              <a:rPr lang="en-US" dirty="0"/>
              <a:t>Roughly half of the customers spend more than 16 hours of sedentary time everyday</a:t>
            </a:r>
          </a:p>
          <a:p>
            <a:pPr marL="514350" indent="-514350">
              <a:buFont typeface="+mj-lt"/>
              <a:buAutoNum type="arabicPeriod"/>
            </a:pPr>
            <a:r>
              <a:rPr lang="en-US" dirty="0"/>
              <a:t>Very few of the users take more than 20000 steps per day </a:t>
            </a:r>
          </a:p>
          <a:p>
            <a:pPr marL="514350" indent="-514350">
              <a:buFont typeface="+mj-lt"/>
              <a:buAutoNum type="arabicPeriod"/>
            </a:pPr>
            <a:r>
              <a:rPr lang="en-US" dirty="0"/>
              <a:t>Very few of the users spend less than 8 hours of sedentary time</a:t>
            </a:r>
          </a:p>
          <a:p>
            <a:pPr marL="0" indent="0">
              <a:buNone/>
            </a:pPr>
            <a:endParaRPr lang="en-US" dirty="0"/>
          </a:p>
        </p:txBody>
      </p:sp>
    </p:spTree>
    <p:extLst>
      <p:ext uri="{BB962C8B-B14F-4D97-AF65-F5344CB8AC3E}">
        <p14:creationId xmlns:p14="http://schemas.microsoft.com/office/powerpoint/2010/main" val="266873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54D0-5ACC-4D9E-B4E1-D1D9654B1D57}"/>
              </a:ext>
            </a:extLst>
          </p:cNvPr>
          <p:cNvSpPr>
            <a:spLocks noGrp="1"/>
          </p:cNvSpPr>
          <p:nvPr>
            <p:ph type="title"/>
          </p:nvPr>
        </p:nvSpPr>
        <p:spPr>
          <a:xfrm>
            <a:off x="838200" y="365125"/>
            <a:ext cx="10515600" cy="763879"/>
          </a:xfrm>
        </p:spPr>
        <p:txBody>
          <a:bodyPr/>
          <a:lstStyle/>
          <a:p>
            <a:pPr algn="ctr"/>
            <a:r>
              <a:rPr lang="en-US" dirty="0"/>
              <a:t>Total Minutes Asleep vs Total Time in Bed</a:t>
            </a:r>
          </a:p>
        </p:txBody>
      </p:sp>
      <p:pic>
        <p:nvPicPr>
          <p:cNvPr id="5" name="Content Placeholder 4">
            <a:extLst>
              <a:ext uri="{FF2B5EF4-FFF2-40B4-BE49-F238E27FC236}">
                <a16:creationId xmlns:a16="http://schemas.microsoft.com/office/drawing/2014/main" id="{D190D2F9-DA80-4C62-98A1-C78FC2E13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96" y="1231641"/>
            <a:ext cx="10823510" cy="5261234"/>
          </a:xfrm>
        </p:spPr>
      </p:pic>
    </p:spTree>
    <p:extLst>
      <p:ext uri="{BB962C8B-B14F-4D97-AF65-F5344CB8AC3E}">
        <p14:creationId xmlns:p14="http://schemas.microsoft.com/office/powerpoint/2010/main" val="2436149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TotalTime>
  <Words>1060</Words>
  <Application>Microsoft Office PowerPoint</Application>
  <PresentationFormat>Widescreen</PresentationFormat>
  <Paragraphs>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Bellabeat Consumer Data</vt:lpstr>
      <vt:lpstr>Business Task</vt:lpstr>
      <vt:lpstr>Data Sources</vt:lpstr>
      <vt:lpstr>Data Operations - Using Big Query SQL</vt:lpstr>
      <vt:lpstr>Data Operations - Using R</vt:lpstr>
      <vt:lpstr>Data Analysis - Using R</vt:lpstr>
      <vt:lpstr>Steps Taken in a Day vs Sedentary Minutes</vt:lpstr>
      <vt:lpstr>Steps Taken in a Day vs Sedentary Minutes</vt:lpstr>
      <vt:lpstr>Total Minutes Asleep vs Total Time in Bed</vt:lpstr>
      <vt:lpstr>Total Minutes Asleep vs Total Time in Bed</vt:lpstr>
      <vt:lpstr>Usage of Fitness Tracker while Sleeping</vt:lpstr>
      <vt:lpstr>Usage of Fitness Tracker while Sleeping</vt:lpstr>
      <vt:lpstr>User Sleep Patterns by Day - Frequent Users</vt:lpstr>
      <vt:lpstr>User Sleep Patterns by Day -Moderate Users</vt:lpstr>
      <vt:lpstr>User Sleep Patterns by Day - Infrequent Users</vt:lpstr>
      <vt:lpstr>User Sleep Patterns by Day</vt:lpstr>
      <vt:lpstr>Weekly Usage of Activity Tracker By Users</vt:lpstr>
      <vt:lpstr>Weekly Usage of Activity Tracker By Users (Contd.)</vt:lpstr>
      <vt:lpstr>Daily Usage of Activity Tracker By Users</vt:lpstr>
      <vt:lpstr>Usage of Activity Tracker</vt:lpstr>
      <vt:lpstr>Usage of Activity Tracker</vt:lpstr>
      <vt:lpstr>Key Findings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Consumer Data</dc:title>
  <dc:creator>rahulshankar6805@outlook.com</dc:creator>
  <cp:lastModifiedBy>rahulshankar6805@outlook.com</cp:lastModifiedBy>
  <cp:revision>61</cp:revision>
  <dcterms:created xsi:type="dcterms:W3CDTF">2022-01-30T09:17:28Z</dcterms:created>
  <dcterms:modified xsi:type="dcterms:W3CDTF">2022-03-17T17:29:10Z</dcterms:modified>
</cp:coreProperties>
</file>