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50"/>
    <p:restoredTop sz="94720"/>
  </p:normalViewPr>
  <p:slideViewPr>
    <p:cSldViewPr snapToGrid="0">
      <p:cViewPr varScale="1">
        <p:scale>
          <a:sx n="97" d="100"/>
          <a:sy n="97" d="100"/>
        </p:scale>
        <p:origin x="2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199BF2-0F74-7B42-ADAC-D7C35999A489}" type="datetimeFigureOut">
              <a:rPr lang="en-US" smtClean="0"/>
              <a:t>2/19/25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98AC8-A543-9547-BF82-53D4723959CA}" type="slidenum">
              <a:rPr lang="en-US" smtClean="0"/>
              <a:t>‹#›</a:t>
            </a:fld>
            <a:endParaRPr lang="en-US"/>
          </a:p>
        </p:txBody>
      </p:sp>
    </p:spTree>
    <p:extLst>
      <p:ext uri="{BB962C8B-B14F-4D97-AF65-F5344CB8AC3E}">
        <p14:creationId xmlns:p14="http://schemas.microsoft.com/office/powerpoint/2010/main" val="1986487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Today, we’re going to dive into vector databases and see how they power advanced applications like semantic search and recommendation systems.</a:t>
            </a:r>
          </a:p>
          <a:p>
            <a:r>
              <a:rPr lang="en-US" dirty="0"/>
              <a:t>Traditional databases store structured data in tables, but modern AI applications often require working with unstructured or high-dimensional data. Here, vector databases come into play: they store data as vectors—numerical representations that capture the essence of content such as text, images, or even gene expression profiles.</a:t>
            </a:r>
          </a:p>
          <a:p>
            <a:r>
              <a:rPr lang="en-US" dirty="0"/>
              <a:t>We’ll also cover Retrieval Augmented Generation, or RAG. RAG is a process that first retrieves contextually relevant information from a database and then uses that context to generate more informed and accurate responses with a generative model. In our case, we’ll use a small model referred to as “gpt4o-mini.”</a:t>
            </a:r>
          </a:p>
          <a:p>
            <a:r>
              <a:rPr lang="en-US" dirty="0"/>
              <a:t>To illustrate these ideas, we’ll use a gene expression data example, showing how biological data can be searched and interpreted using vector-based methods."</a:t>
            </a:r>
          </a:p>
          <a:p>
            <a:endParaRPr lang="en-US" dirty="0"/>
          </a:p>
          <a:p>
            <a:endParaRPr lang="en-US" dirty="0"/>
          </a:p>
        </p:txBody>
      </p:sp>
      <p:sp>
        <p:nvSpPr>
          <p:cNvPr id="4" name="Slide Number Placeholder 3"/>
          <p:cNvSpPr>
            <a:spLocks noGrp="1"/>
          </p:cNvSpPr>
          <p:nvPr>
            <p:ph type="sldNum" sz="quarter" idx="5"/>
          </p:nvPr>
        </p:nvSpPr>
        <p:spPr/>
        <p:txBody>
          <a:bodyPr/>
          <a:lstStyle/>
          <a:p>
            <a:fld id="{3B998AC8-A543-9547-BF82-53D4723959CA}" type="slidenum">
              <a:rPr lang="en-US" smtClean="0"/>
              <a:t>2</a:t>
            </a:fld>
            <a:endParaRPr lang="en-US"/>
          </a:p>
        </p:txBody>
      </p:sp>
    </p:spTree>
    <p:extLst>
      <p:ext uri="{BB962C8B-B14F-4D97-AF65-F5344CB8AC3E}">
        <p14:creationId xmlns:p14="http://schemas.microsoft.com/office/powerpoint/2010/main" val="690309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break down the core components of vector databases.</a:t>
            </a:r>
          </a:p>
          <a:p>
            <a:r>
              <a:rPr lang="en-US" b="1" dirty="0"/>
              <a:t>Embeddings:</a:t>
            </a:r>
            <a:br>
              <a:rPr lang="en-US" dirty="0"/>
            </a:br>
            <a:r>
              <a:rPr lang="en-US" dirty="0"/>
              <a:t>In modern AI, raw data—be it text, images, or even gene expressions—needs to be converted into a fixed-size vector representation. These embeddings capture semantic or contextual information in a high-dimensional space.</a:t>
            </a:r>
          </a:p>
          <a:p>
            <a:r>
              <a:rPr lang="en-US" b="1" dirty="0"/>
              <a:t>Similarity Search:</a:t>
            </a:r>
            <a:br>
              <a:rPr lang="en-US" dirty="0"/>
            </a:br>
            <a:r>
              <a:rPr lang="en-US" dirty="0"/>
              <a:t>Once data is embedded, we need a way to find similar items. We measure ‘closeness’ using distance metrics. Common choices include:</a:t>
            </a:r>
          </a:p>
          <a:p>
            <a:pPr>
              <a:buFont typeface="Arial" panose="020B0604020202020204" pitchFamily="34" charset="0"/>
              <a:buChar char="•"/>
            </a:pPr>
            <a:r>
              <a:rPr lang="en-US" b="1" dirty="0"/>
              <a:t>Cosine Similarity:</a:t>
            </a:r>
            <a:r>
              <a:rPr lang="en-US" dirty="0"/>
              <a:t> Measures the cosine of the angle between vectors.</a:t>
            </a:r>
          </a:p>
          <a:p>
            <a:pPr>
              <a:buFont typeface="Arial" panose="020B0604020202020204" pitchFamily="34" charset="0"/>
              <a:buChar char="•"/>
            </a:pPr>
            <a:r>
              <a:rPr lang="en-US" b="1" dirty="0"/>
              <a:t>Euclidean (L2) Distance:</a:t>
            </a:r>
            <a:r>
              <a:rPr lang="en-US" dirty="0"/>
              <a:t> Measures the straight-line distance.</a:t>
            </a:r>
          </a:p>
          <a:p>
            <a:r>
              <a:rPr lang="en-US" b="1" dirty="0"/>
              <a:t>Indexing:</a:t>
            </a:r>
            <a:br>
              <a:rPr lang="en-US" dirty="0"/>
            </a:br>
            <a:r>
              <a:rPr lang="en-US" dirty="0"/>
              <a:t>Searching through millions of vectors can be computationally intensive. Indexing techniques like FAISS (by Facebook), Annoy, or HNSW (Hierarchical Navigable Small World graphs) allow us to perform approximate nearest neighbor (ANN) searches quickly.</a:t>
            </a:r>
          </a:p>
          <a:p>
            <a:r>
              <a:rPr lang="en-US" b="1" dirty="0"/>
              <a:t>Popular Tools:</a:t>
            </a:r>
            <a:br>
              <a:rPr lang="en-US" dirty="0"/>
            </a:br>
            <a:r>
              <a:rPr lang="en-US" dirty="0"/>
              <a:t>Some vector database tools you might encounter are FAISS, Pinecone, Milvus, and </a:t>
            </a:r>
            <a:r>
              <a:rPr lang="en-US" dirty="0" err="1"/>
              <a:t>Qdrant</a:t>
            </a:r>
            <a:r>
              <a:rPr lang="en-US" dirty="0"/>
              <a:t>. Each offers different features, scalability options, and performance trade-offs.</a:t>
            </a:r>
          </a:p>
          <a:p>
            <a:r>
              <a:rPr lang="en-US" b="1" dirty="0"/>
              <a:t>Traditional vs. Vector Databases:</a:t>
            </a:r>
            <a:br>
              <a:rPr lang="en-US" dirty="0"/>
            </a:br>
            <a:r>
              <a:rPr lang="en-US" dirty="0"/>
              <a:t>Traditional relational databases excel at structured, tabular data. However, when it comes to unstructured or high-dimensional data, vector databases shine by supporting fast similarity searches and enabling applications like recommendation systems or semantic search.</a:t>
            </a:r>
          </a:p>
          <a:p>
            <a:r>
              <a:rPr lang="en-US" dirty="0"/>
              <a:t>Visual aids can help here—consider showing a diagram of data flowing from raw input to embeddings, then into an index, and finally to a similarity search process."</a:t>
            </a:r>
          </a:p>
          <a:p>
            <a:endParaRPr lang="en-US" dirty="0"/>
          </a:p>
          <a:p>
            <a:endParaRPr lang="en-US" dirty="0"/>
          </a:p>
        </p:txBody>
      </p:sp>
      <p:sp>
        <p:nvSpPr>
          <p:cNvPr id="4" name="Slide Number Placeholder 3"/>
          <p:cNvSpPr>
            <a:spLocks noGrp="1"/>
          </p:cNvSpPr>
          <p:nvPr>
            <p:ph type="sldNum" sz="quarter" idx="5"/>
          </p:nvPr>
        </p:nvSpPr>
        <p:spPr/>
        <p:txBody>
          <a:bodyPr/>
          <a:lstStyle/>
          <a:p>
            <a:fld id="{3B998AC8-A543-9547-BF82-53D4723959CA}" type="slidenum">
              <a:rPr lang="en-US" smtClean="0"/>
              <a:t>4</a:t>
            </a:fld>
            <a:endParaRPr lang="en-US"/>
          </a:p>
        </p:txBody>
      </p:sp>
    </p:spTree>
    <p:extLst>
      <p:ext uri="{BB962C8B-B14F-4D97-AF65-F5344CB8AC3E}">
        <p14:creationId xmlns:p14="http://schemas.microsoft.com/office/powerpoint/2010/main" val="1909644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A1E45834-53BD-4C8F-B791-CD5378F4150E}" type="datetimeFigureOut">
              <a:rPr lang="en-US" smtClean="0"/>
              <a:t>2/19/25</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512842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A1E45834-53BD-4C8F-B791-CD5378F4150E}" type="datetimeFigureOut">
              <a:rPr lang="en-US" smtClean="0"/>
              <a:t>2/19/25</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414572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A1E45834-53BD-4C8F-B791-CD5378F4150E}" type="datetimeFigureOut">
              <a:rPr lang="en-US" smtClean="0"/>
              <a:t>2/19/25</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4413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A1E45834-53BD-4C8F-B791-CD5378F4150E}" type="datetimeFigureOut">
              <a:rPr lang="en-US" smtClean="0"/>
              <a:t>2/19/25</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22360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1E45834-53BD-4C8F-B791-CD5378F4150E}" type="datetimeFigureOut">
              <a:rPr lang="en-US" smtClean="0"/>
              <a:t>2/19/25</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04179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A1E45834-53BD-4C8F-B791-CD5378F4150E}" type="datetimeFigureOut">
              <a:rPr lang="en-US" smtClean="0"/>
              <a:t>2/19/25</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951872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A1E45834-53BD-4C8F-B791-CD5378F4150E}" type="datetimeFigureOut">
              <a:rPr lang="en-US" smtClean="0"/>
              <a:t>2/19/25</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269668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dirty="0"/>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A1E45834-53BD-4C8F-B791-CD5378F4150E}" type="datetimeFigureOut">
              <a:rPr lang="en-US" smtClean="0"/>
              <a:t>2/19/25</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133250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A1E45834-53BD-4C8F-B791-CD5378F4150E}" type="datetimeFigureOut">
              <a:rPr lang="en-US" smtClean="0"/>
              <a:t>2/19/25</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717734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dirty="0"/>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A1E45834-53BD-4C8F-B791-CD5378F4150E}" type="datetimeFigureOut">
              <a:rPr lang="en-US" smtClean="0"/>
              <a:t>2/19/25</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64424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A1E45834-53BD-4C8F-B791-CD5378F4150E}" type="datetimeFigureOut">
              <a:rPr lang="en-US" smtClean="0"/>
              <a:t>2/19/25</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552741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A1E45834-53BD-4C8F-B791-CD5378F4150E}" type="datetimeFigureOut">
              <a:rPr lang="en-US" smtClean="0"/>
              <a:t>2/19/25</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41463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7F4A8A-7B54-4D8D-933A-8921996A0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E43F7-F4FA-B8FD-B5D9-35989269557E}"/>
              </a:ext>
            </a:extLst>
          </p:cNvPr>
          <p:cNvSpPr>
            <a:spLocks noGrp="1"/>
          </p:cNvSpPr>
          <p:nvPr>
            <p:ph type="ctrTitle"/>
          </p:nvPr>
        </p:nvSpPr>
        <p:spPr>
          <a:xfrm>
            <a:off x="1068818" y="1076635"/>
            <a:ext cx="6859225" cy="3495365"/>
          </a:xfrm>
        </p:spPr>
        <p:txBody>
          <a:bodyPr anchor="t">
            <a:normAutofit/>
          </a:bodyPr>
          <a:lstStyle/>
          <a:p>
            <a:r>
              <a:rPr lang="en-US" sz="8000"/>
              <a:t>Vector Databases</a:t>
            </a:r>
          </a:p>
        </p:txBody>
      </p:sp>
      <p:sp>
        <p:nvSpPr>
          <p:cNvPr id="3" name="Subtitle 2">
            <a:extLst>
              <a:ext uri="{FF2B5EF4-FFF2-40B4-BE49-F238E27FC236}">
                <a16:creationId xmlns:a16="http://schemas.microsoft.com/office/drawing/2014/main" id="{2D184DE6-6019-E92B-2E95-4210F92D860B}"/>
              </a:ext>
            </a:extLst>
          </p:cNvPr>
          <p:cNvSpPr>
            <a:spLocks noGrp="1"/>
          </p:cNvSpPr>
          <p:nvPr>
            <p:ph type="subTitle" idx="1"/>
          </p:nvPr>
        </p:nvSpPr>
        <p:spPr>
          <a:xfrm>
            <a:off x="1097280" y="4572000"/>
            <a:ext cx="5732851" cy="1268361"/>
          </a:xfrm>
        </p:spPr>
        <p:txBody>
          <a:bodyPr anchor="b">
            <a:normAutofit/>
          </a:bodyPr>
          <a:lstStyle/>
          <a:p>
            <a:r>
              <a:rPr lang="en-US" dirty="0"/>
              <a:t>Rahul Sharma (Ph.D.)</a:t>
            </a:r>
          </a:p>
          <a:p>
            <a:r>
              <a:rPr lang="en-US" dirty="0"/>
              <a:t>Informatics Architect, DBIDS, HSOM, UAB.</a:t>
            </a:r>
          </a:p>
        </p:txBody>
      </p:sp>
      <p:cxnSp>
        <p:nvCxnSpPr>
          <p:cNvPr id="11" name="Straight Connector 10">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07120"/>
            <a:ext cx="804195" cy="0"/>
          </a:xfrm>
          <a:prstGeom prst="line">
            <a:avLst/>
          </a:prstGeom>
          <a:ln w="12382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35A038C1-DDE1-4496-413B-9F71249F94E8}"/>
              </a:ext>
            </a:extLst>
          </p:cNvPr>
          <p:cNvPicPr>
            <a:picLocks noChangeAspect="1"/>
          </p:cNvPicPr>
          <p:nvPr/>
        </p:nvPicPr>
        <p:blipFill>
          <a:blip r:embed="rId2"/>
          <a:srcRect l="28527" r="33322"/>
          <a:stretch/>
        </p:blipFill>
        <p:spPr>
          <a:xfrm>
            <a:off x="8532727" y="1"/>
            <a:ext cx="3659274" cy="6857999"/>
          </a:xfrm>
          <a:prstGeom prst="rect">
            <a:avLst/>
          </a:prstGeom>
        </p:spPr>
      </p:pic>
    </p:spTree>
    <p:extLst>
      <p:ext uri="{BB962C8B-B14F-4D97-AF65-F5344CB8AC3E}">
        <p14:creationId xmlns:p14="http://schemas.microsoft.com/office/powerpoint/2010/main" val="722476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00DB0-CE5B-2C73-5DF2-3F808F8CE2A9}"/>
              </a:ext>
            </a:extLst>
          </p:cNvPr>
          <p:cNvSpPr>
            <a:spLocks noGrp="1"/>
          </p:cNvSpPr>
          <p:nvPr>
            <p:ph type="title"/>
          </p:nvPr>
        </p:nvSpPr>
        <p:spPr/>
        <p:txBody>
          <a:bodyPr/>
          <a:lstStyle/>
          <a:p>
            <a:r>
              <a:rPr lang="en-US" dirty="0"/>
              <a:t>Introduction &amp; Motivation</a:t>
            </a:r>
          </a:p>
        </p:txBody>
      </p:sp>
      <p:sp>
        <p:nvSpPr>
          <p:cNvPr id="3" name="Content Placeholder 2">
            <a:extLst>
              <a:ext uri="{FF2B5EF4-FFF2-40B4-BE49-F238E27FC236}">
                <a16:creationId xmlns:a16="http://schemas.microsoft.com/office/drawing/2014/main" id="{80C2F81D-1ABC-A91D-1980-407179D051B6}"/>
              </a:ext>
            </a:extLst>
          </p:cNvPr>
          <p:cNvSpPr>
            <a:spLocks noGrp="1"/>
          </p:cNvSpPr>
          <p:nvPr>
            <p:ph idx="1"/>
          </p:nvPr>
        </p:nvSpPr>
        <p:spPr/>
        <p:txBody>
          <a:bodyPr/>
          <a:lstStyle/>
          <a:p>
            <a:r>
              <a:rPr lang="en-US" dirty="0"/>
              <a:t>What are vector databases?</a:t>
            </a:r>
          </a:p>
          <a:p>
            <a:r>
              <a:rPr lang="en-US" dirty="0"/>
              <a:t>Why are they important in modern applications?</a:t>
            </a:r>
          </a:p>
          <a:p>
            <a:r>
              <a:rPr lang="en-US" dirty="0"/>
              <a:t>What is Retrieval Augmented Generation (RAG)?</a:t>
            </a:r>
          </a:p>
          <a:p>
            <a:r>
              <a:rPr lang="en-US" dirty="0"/>
              <a:t>Real-world applications: semantic search, recommendation systems, and gene expression analysis.</a:t>
            </a:r>
          </a:p>
          <a:p>
            <a:endParaRPr lang="en-US" dirty="0"/>
          </a:p>
        </p:txBody>
      </p:sp>
    </p:spTree>
    <p:extLst>
      <p:ext uri="{BB962C8B-B14F-4D97-AF65-F5344CB8AC3E}">
        <p14:creationId xmlns:p14="http://schemas.microsoft.com/office/powerpoint/2010/main" val="2462140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0B522-75FE-FD24-E038-A7A72EE6C454}"/>
              </a:ext>
            </a:extLst>
          </p:cNvPr>
          <p:cNvSpPr>
            <a:spLocks noGrp="1"/>
          </p:cNvSpPr>
          <p:nvPr>
            <p:ph type="title"/>
          </p:nvPr>
        </p:nvSpPr>
        <p:spPr/>
        <p:txBody>
          <a:bodyPr/>
          <a:lstStyle/>
          <a:p>
            <a:r>
              <a:rPr lang="en-US" dirty="0"/>
              <a:t>Fundamentals of Vector Databases</a:t>
            </a:r>
          </a:p>
        </p:txBody>
      </p:sp>
      <p:pic>
        <p:nvPicPr>
          <p:cNvPr id="5" name="Content Placeholder 4" descr="A screenshot of a black background&#10;&#10;Description automatically generated">
            <a:extLst>
              <a:ext uri="{FF2B5EF4-FFF2-40B4-BE49-F238E27FC236}">
                <a16:creationId xmlns:a16="http://schemas.microsoft.com/office/drawing/2014/main" id="{67B495AD-0E48-0D74-E72B-34A57FCC90FC}"/>
              </a:ext>
            </a:extLst>
          </p:cNvPr>
          <p:cNvPicPr>
            <a:picLocks noGrp="1" noChangeAspect="1"/>
          </p:cNvPicPr>
          <p:nvPr>
            <p:ph idx="1"/>
          </p:nvPr>
        </p:nvPicPr>
        <p:blipFill>
          <a:blip r:embed="rId2"/>
          <a:stretch>
            <a:fillRect/>
          </a:stretch>
        </p:blipFill>
        <p:spPr>
          <a:xfrm>
            <a:off x="1949219" y="2105025"/>
            <a:ext cx="7133100" cy="3838575"/>
          </a:xfrm>
        </p:spPr>
      </p:pic>
    </p:spTree>
    <p:extLst>
      <p:ext uri="{BB962C8B-B14F-4D97-AF65-F5344CB8AC3E}">
        <p14:creationId xmlns:p14="http://schemas.microsoft.com/office/powerpoint/2010/main" val="1932405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BB326-32DE-AE59-62B8-833BCD30B509}"/>
              </a:ext>
            </a:extLst>
          </p:cNvPr>
          <p:cNvSpPr>
            <a:spLocks noGrp="1"/>
          </p:cNvSpPr>
          <p:nvPr>
            <p:ph type="title"/>
          </p:nvPr>
        </p:nvSpPr>
        <p:spPr/>
        <p:txBody>
          <a:bodyPr/>
          <a:lstStyle/>
          <a:p>
            <a:r>
              <a:rPr lang="en-US" dirty="0"/>
              <a:t>Fundamentals of Vector Databases</a:t>
            </a:r>
          </a:p>
        </p:txBody>
      </p:sp>
      <p:sp>
        <p:nvSpPr>
          <p:cNvPr id="3" name="Content Placeholder 2">
            <a:extLst>
              <a:ext uri="{FF2B5EF4-FFF2-40B4-BE49-F238E27FC236}">
                <a16:creationId xmlns:a16="http://schemas.microsoft.com/office/drawing/2014/main" id="{C83422B6-07FE-C570-40DF-2A0A4EADCAD4}"/>
              </a:ext>
            </a:extLst>
          </p:cNvPr>
          <p:cNvSpPr>
            <a:spLocks noGrp="1"/>
          </p:cNvSpPr>
          <p:nvPr>
            <p:ph idx="1"/>
          </p:nvPr>
        </p:nvSpPr>
        <p:spPr/>
        <p:txBody>
          <a:bodyPr/>
          <a:lstStyle/>
          <a:p>
            <a:r>
              <a:rPr lang="en-US" b="1" dirty="0"/>
              <a:t>Embeddings:</a:t>
            </a:r>
            <a:r>
              <a:rPr lang="en-US" dirty="0"/>
              <a:t> Mapping raw data to numerical vectors.</a:t>
            </a:r>
          </a:p>
          <a:p>
            <a:r>
              <a:rPr lang="en-US" b="1" dirty="0"/>
              <a:t>Similarity Search:</a:t>
            </a:r>
            <a:r>
              <a:rPr lang="en-US" dirty="0"/>
              <a:t> Methods to find “close” vectors using metrics like cosine similarity and Euclidean distance.</a:t>
            </a:r>
          </a:p>
          <a:p>
            <a:r>
              <a:rPr lang="en-US" b="1" dirty="0"/>
              <a:t>Indexing:</a:t>
            </a:r>
            <a:r>
              <a:rPr lang="en-US" dirty="0"/>
              <a:t> Techniques (e.g., FAISS, Annoy, HNSW) to efficiently store and search high-dimensional vectors.</a:t>
            </a:r>
          </a:p>
          <a:p>
            <a:r>
              <a:rPr lang="en-US" b="1" dirty="0"/>
              <a:t>Popular Tools:</a:t>
            </a:r>
            <a:r>
              <a:rPr lang="en-US" dirty="0"/>
              <a:t> FAISS, Pinecone, Milvus, </a:t>
            </a:r>
            <a:r>
              <a:rPr lang="en-US" dirty="0" err="1"/>
              <a:t>Qdrant</a:t>
            </a:r>
            <a:r>
              <a:rPr lang="en-US" dirty="0"/>
              <a:t>.</a:t>
            </a:r>
          </a:p>
          <a:p>
            <a:endParaRPr lang="en-US" dirty="0"/>
          </a:p>
          <a:p>
            <a:pPr marL="0" indent="0">
              <a:buNone/>
            </a:pPr>
            <a:r>
              <a:rPr lang="en-US" u="sng" dirty="0"/>
              <a:t>Demo Notebook </a:t>
            </a:r>
            <a:r>
              <a:rPr lang="en-US" u="sng" dirty="0" err="1"/>
              <a:t>fundamentals.py</a:t>
            </a:r>
            <a:endParaRPr lang="en-US" u="sng" dirty="0"/>
          </a:p>
        </p:txBody>
      </p:sp>
    </p:spTree>
    <p:extLst>
      <p:ext uri="{BB962C8B-B14F-4D97-AF65-F5344CB8AC3E}">
        <p14:creationId xmlns:p14="http://schemas.microsoft.com/office/powerpoint/2010/main" val="771065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378F6-53A1-15DA-A822-CF5882ED60A5}"/>
              </a:ext>
            </a:extLst>
          </p:cNvPr>
          <p:cNvSpPr>
            <a:spLocks noGrp="1"/>
          </p:cNvSpPr>
          <p:nvPr>
            <p:ph type="title"/>
          </p:nvPr>
        </p:nvSpPr>
        <p:spPr/>
        <p:txBody>
          <a:bodyPr/>
          <a:lstStyle/>
          <a:p>
            <a:r>
              <a:rPr lang="en-US" dirty="0"/>
              <a:t>Retrieval Augmented Generation (RAG)</a:t>
            </a:r>
          </a:p>
        </p:txBody>
      </p:sp>
      <p:sp>
        <p:nvSpPr>
          <p:cNvPr id="3" name="Content Placeholder 2">
            <a:extLst>
              <a:ext uri="{FF2B5EF4-FFF2-40B4-BE49-F238E27FC236}">
                <a16:creationId xmlns:a16="http://schemas.microsoft.com/office/drawing/2014/main" id="{C089DB66-7832-FFE7-AEB7-574EF1C2D6E9}"/>
              </a:ext>
            </a:extLst>
          </p:cNvPr>
          <p:cNvSpPr>
            <a:spLocks noGrp="1"/>
          </p:cNvSpPr>
          <p:nvPr>
            <p:ph idx="1"/>
          </p:nvPr>
        </p:nvSpPr>
        <p:spPr/>
        <p:txBody>
          <a:bodyPr/>
          <a:lstStyle/>
          <a:p>
            <a:r>
              <a:rPr lang="en-US" b="1" dirty="0"/>
              <a:t>What is RAG?</a:t>
            </a:r>
            <a:br>
              <a:rPr lang="en-US" dirty="0"/>
            </a:br>
            <a:r>
              <a:rPr lang="en-US" dirty="0"/>
              <a:t>It’s a two-step process:</a:t>
            </a:r>
          </a:p>
          <a:p>
            <a:pPr>
              <a:buFont typeface="+mj-lt"/>
              <a:buAutoNum type="arabicPeriod"/>
            </a:pPr>
            <a:r>
              <a:rPr lang="en-US" b="1" dirty="0"/>
              <a:t>Retrieval:</a:t>
            </a:r>
            <a:r>
              <a:rPr lang="en-US" dirty="0"/>
              <a:t> First, we take a user’s query, convert it to an embedding, and then retrieve the most relevant pieces of data from our vector database.</a:t>
            </a:r>
          </a:p>
          <a:p>
            <a:pPr>
              <a:buFont typeface="+mj-lt"/>
              <a:buAutoNum type="arabicPeriod"/>
            </a:pPr>
            <a:r>
              <a:rPr lang="en-US" b="1" dirty="0"/>
              <a:t>Generation:</a:t>
            </a:r>
            <a:r>
              <a:rPr lang="en-US" dirty="0"/>
              <a:t> We then combine the original query with the retrieved context and feed it into a generative model. In our case, we’ll use a model called gpt4o-mini.</a:t>
            </a:r>
          </a:p>
          <a:p>
            <a:endParaRPr lang="en-US" dirty="0"/>
          </a:p>
        </p:txBody>
      </p:sp>
    </p:spTree>
    <p:extLst>
      <p:ext uri="{BB962C8B-B14F-4D97-AF65-F5344CB8AC3E}">
        <p14:creationId xmlns:p14="http://schemas.microsoft.com/office/powerpoint/2010/main" val="883153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825DA3-3AF0-E3C4-A5D2-1172E6D127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1B4665-24B8-C40E-6C81-563293D68820}"/>
              </a:ext>
            </a:extLst>
          </p:cNvPr>
          <p:cNvSpPr>
            <a:spLocks noGrp="1"/>
          </p:cNvSpPr>
          <p:nvPr>
            <p:ph type="title"/>
          </p:nvPr>
        </p:nvSpPr>
        <p:spPr/>
        <p:txBody>
          <a:bodyPr/>
          <a:lstStyle/>
          <a:p>
            <a:r>
              <a:rPr lang="en-US" dirty="0"/>
              <a:t>Retrieval Augmented Generation (RAG)</a:t>
            </a:r>
          </a:p>
        </p:txBody>
      </p:sp>
      <p:sp>
        <p:nvSpPr>
          <p:cNvPr id="3" name="Content Placeholder 2">
            <a:extLst>
              <a:ext uri="{FF2B5EF4-FFF2-40B4-BE49-F238E27FC236}">
                <a16:creationId xmlns:a16="http://schemas.microsoft.com/office/drawing/2014/main" id="{F835745B-3450-4285-5C97-F5C72065B515}"/>
              </a:ext>
            </a:extLst>
          </p:cNvPr>
          <p:cNvSpPr>
            <a:spLocks noGrp="1"/>
          </p:cNvSpPr>
          <p:nvPr>
            <p:ph idx="1"/>
          </p:nvPr>
        </p:nvSpPr>
        <p:spPr/>
        <p:txBody>
          <a:bodyPr/>
          <a:lstStyle/>
          <a:p>
            <a:r>
              <a:rPr lang="en-US" b="1" dirty="0"/>
              <a:t>Why Use RAG?</a:t>
            </a:r>
            <a:br>
              <a:rPr lang="en-US" dirty="0"/>
            </a:br>
            <a:r>
              <a:rPr lang="en-US" dirty="0"/>
              <a:t>By providing the generative model with additional context, we help it generate more accurate and relevant answers. This is particularly useful when the question is domain-specific, such as interpreting gene expression data.</a:t>
            </a:r>
          </a:p>
          <a:p>
            <a:r>
              <a:rPr lang="en-US" b="1" dirty="0"/>
              <a:t>Challenges:</a:t>
            </a:r>
            <a:endParaRPr lang="en-US" dirty="0"/>
          </a:p>
          <a:p>
            <a:pPr>
              <a:buFont typeface="Arial" panose="020B0604020202020204" pitchFamily="34" charset="0"/>
              <a:buChar char="•"/>
            </a:pPr>
            <a:r>
              <a:rPr lang="en-US" dirty="0"/>
              <a:t>Ensuring that the retrieved context is truly relevant.</a:t>
            </a:r>
          </a:p>
          <a:p>
            <a:pPr>
              <a:buFont typeface="Arial" panose="020B0604020202020204" pitchFamily="34" charset="0"/>
              <a:buChar char="•"/>
            </a:pPr>
            <a:r>
              <a:rPr lang="en-US" dirty="0"/>
              <a:t>Seamlessly integrating the retrieval with the generation process.</a:t>
            </a:r>
          </a:p>
          <a:p>
            <a:pPr marL="0" indent="0">
              <a:buNone/>
            </a:pPr>
            <a:r>
              <a:rPr lang="en-US" dirty="0"/>
              <a:t>DEMO RAG-</a:t>
            </a:r>
            <a:r>
              <a:rPr lang="en-US" dirty="0" err="1"/>
              <a:t>example.py</a:t>
            </a:r>
            <a:r>
              <a:rPr lang="en-US" dirty="0"/>
              <a:t> (</a:t>
            </a:r>
            <a:r>
              <a:rPr lang="en-US" dirty="0" err="1"/>
              <a:t>Streamlit</a:t>
            </a:r>
            <a:r>
              <a:rPr lang="en-US" dirty="0"/>
              <a:t>)</a:t>
            </a:r>
          </a:p>
        </p:txBody>
      </p:sp>
    </p:spTree>
    <p:extLst>
      <p:ext uri="{BB962C8B-B14F-4D97-AF65-F5344CB8AC3E}">
        <p14:creationId xmlns:p14="http://schemas.microsoft.com/office/powerpoint/2010/main" val="4099777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BEA4E-7286-5FFB-9442-871BDB6F3666}"/>
              </a:ext>
            </a:extLst>
          </p:cNvPr>
          <p:cNvSpPr>
            <a:spLocks noGrp="1"/>
          </p:cNvSpPr>
          <p:nvPr>
            <p:ph type="title"/>
          </p:nvPr>
        </p:nvSpPr>
        <p:spPr>
          <a:xfrm>
            <a:off x="1088136" y="1090245"/>
            <a:ext cx="9922764" cy="831320"/>
          </a:xfrm>
        </p:spPr>
        <p:txBody>
          <a:bodyPr>
            <a:normAutofit fontScale="90000"/>
          </a:bodyPr>
          <a:lstStyle/>
          <a:p>
            <a:r>
              <a:rPr lang="en-US" sz="3200" dirty="0"/>
              <a:t>Hands-On Demo Part 1: Gene Expression Data &amp; Vector Indexing</a:t>
            </a:r>
          </a:p>
        </p:txBody>
      </p:sp>
      <p:sp>
        <p:nvSpPr>
          <p:cNvPr id="3" name="Content Placeholder 2">
            <a:extLst>
              <a:ext uri="{FF2B5EF4-FFF2-40B4-BE49-F238E27FC236}">
                <a16:creationId xmlns:a16="http://schemas.microsoft.com/office/drawing/2014/main" id="{1D70F083-0BCF-5EB0-D87E-694C2355C702}"/>
              </a:ext>
            </a:extLst>
          </p:cNvPr>
          <p:cNvSpPr>
            <a:spLocks noGrp="1"/>
          </p:cNvSpPr>
          <p:nvPr>
            <p:ph idx="1"/>
          </p:nvPr>
        </p:nvSpPr>
        <p:spPr>
          <a:xfrm>
            <a:off x="808383" y="1921565"/>
            <a:ext cx="10202517" cy="4479235"/>
          </a:xfrm>
        </p:spPr>
        <p:txBody>
          <a:bodyPr>
            <a:normAutofit fontScale="62500" lnSpcReduction="20000"/>
          </a:bodyPr>
          <a:lstStyle/>
          <a:p>
            <a:r>
              <a:rPr lang="en-US" b="1" dirty="0"/>
              <a:t>Data Preparation:</a:t>
            </a:r>
            <a:endParaRPr lang="en-US" dirty="0"/>
          </a:p>
          <a:p>
            <a:pPr>
              <a:buFont typeface="Arial" panose="020B0604020202020204" pitchFamily="34" charset="0"/>
              <a:buChar char="•"/>
            </a:pPr>
            <a:r>
              <a:rPr lang="en-US" dirty="0"/>
              <a:t>A sample gene dataset is created with 5 rows (you can expand this as needed).</a:t>
            </a:r>
          </a:p>
          <a:p>
            <a:pPr>
              <a:buFont typeface="Arial" panose="020B0604020202020204" pitchFamily="34" charset="0"/>
              <a:buChar char="•"/>
            </a:pPr>
            <a:r>
              <a:rPr lang="en-US" dirty="0"/>
              <a:t>A new column "Description" is built by concatenating the gene’s details.</a:t>
            </a:r>
          </a:p>
          <a:p>
            <a:r>
              <a:rPr lang="en-US" b="1" dirty="0"/>
              <a:t>Embedding Data:</a:t>
            </a:r>
            <a:endParaRPr lang="en-US" dirty="0"/>
          </a:p>
          <a:p>
            <a:pPr>
              <a:buFont typeface="Arial" panose="020B0604020202020204" pitchFamily="34" charset="0"/>
              <a:buChar char="•"/>
            </a:pPr>
            <a:r>
              <a:rPr lang="en-US" dirty="0"/>
              <a:t>The </a:t>
            </a:r>
            <a:r>
              <a:rPr lang="en-US" dirty="0" err="1"/>
              <a:t>spaCy</a:t>
            </a:r>
            <a:r>
              <a:rPr lang="en-US" dirty="0"/>
              <a:t> model "</a:t>
            </a:r>
            <a:r>
              <a:rPr lang="en-US" dirty="0" err="1"/>
              <a:t>en_core_web_md</a:t>
            </a:r>
            <a:r>
              <a:rPr lang="en-US" dirty="0"/>
              <a:t>" is loaded to obtain realistic 300-dimensional embeddings for each description.</a:t>
            </a:r>
          </a:p>
          <a:p>
            <a:pPr>
              <a:buFont typeface="Arial" panose="020B0604020202020204" pitchFamily="34" charset="0"/>
              <a:buChar char="•"/>
            </a:pPr>
            <a:r>
              <a:rPr lang="en-US" dirty="0"/>
              <a:t>The embeddings are stored in a NumPy array.</a:t>
            </a:r>
          </a:p>
          <a:p>
            <a:r>
              <a:rPr lang="en-US" b="1" dirty="0"/>
              <a:t>Indexing with FAISS:</a:t>
            </a:r>
            <a:endParaRPr lang="en-US" dirty="0"/>
          </a:p>
          <a:p>
            <a:pPr>
              <a:buFont typeface="Arial" panose="020B0604020202020204" pitchFamily="34" charset="0"/>
              <a:buChar char="•"/>
            </a:pPr>
            <a:r>
              <a:rPr lang="en-US" dirty="0"/>
              <a:t>A FAISS index is created with dimension 300 (matching the embedding dimension).</a:t>
            </a:r>
          </a:p>
          <a:p>
            <a:pPr>
              <a:buFont typeface="Arial" panose="020B0604020202020204" pitchFamily="34" charset="0"/>
              <a:buChar char="•"/>
            </a:pPr>
            <a:r>
              <a:rPr lang="en-US" dirty="0"/>
              <a:t>All embeddings are added to the index for efficient similarity search.</a:t>
            </a:r>
          </a:p>
          <a:p>
            <a:r>
              <a:rPr lang="en-US" b="1" dirty="0"/>
              <a:t>Query Example:</a:t>
            </a:r>
            <a:endParaRPr lang="en-US" dirty="0"/>
          </a:p>
          <a:p>
            <a:pPr>
              <a:buFont typeface="Arial" panose="020B0604020202020204" pitchFamily="34" charset="0"/>
              <a:buChar char="•"/>
            </a:pPr>
            <a:r>
              <a:rPr lang="en-US" dirty="0"/>
              <a:t>A query is defined that describes interest in genes involved in DNA repair and cell cycle regulation (with a hint toward breast cancer).</a:t>
            </a:r>
          </a:p>
          <a:p>
            <a:pPr>
              <a:buFont typeface="Arial" panose="020B0604020202020204" pitchFamily="34" charset="0"/>
              <a:buChar char="•"/>
            </a:pPr>
            <a:r>
              <a:rPr lang="en-US" dirty="0"/>
              <a:t>The query is embedded, and FAISS is used to retrieve the top 3 nearest neighbors.</a:t>
            </a:r>
          </a:p>
          <a:p>
            <a:pPr>
              <a:buFont typeface="Arial" panose="020B0604020202020204" pitchFamily="34" charset="0"/>
              <a:buChar char="•"/>
            </a:pPr>
            <a:r>
              <a:rPr lang="en-US" dirty="0"/>
              <a:t>The script prints out the retrieved gene details.</a:t>
            </a:r>
          </a:p>
          <a:p>
            <a:pPr marL="0" indent="0">
              <a:buNone/>
            </a:pPr>
            <a:r>
              <a:rPr lang="en-US" u="sng" dirty="0"/>
              <a:t>NOTEBOOK-Demo Gene-expression-</a:t>
            </a:r>
            <a:r>
              <a:rPr lang="en-US" u="sng" dirty="0" err="1"/>
              <a:t>example.py</a:t>
            </a:r>
            <a:endParaRPr lang="en-US" u="sng" dirty="0"/>
          </a:p>
        </p:txBody>
      </p:sp>
    </p:spTree>
    <p:extLst>
      <p:ext uri="{BB962C8B-B14F-4D97-AF65-F5344CB8AC3E}">
        <p14:creationId xmlns:p14="http://schemas.microsoft.com/office/powerpoint/2010/main" val="288928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A6417C-5274-851F-88E0-B2ED53EE2B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649D5F-E5CB-2988-5BC3-85FCA32B6BC0}"/>
              </a:ext>
            </a:extLst>
          </p:cNvPr>
          <p:cNvSpPr>
            <a:spLocks noGrp="1"/>
          </p:cNvSpPr>
          <p:nvPr>
            <p:ph type="title"/>
          </p:nvPr>
        </p:nvSpPr>
        <p:spPr>
          <a:xfrm>
            <a:off x="1088136" y="1090245"/>
            <a:ext cx="9922764" cy="831320"/>
          </a:xfrm>
        </p:spPr>
        <p:txBody>
          <a:bodyPr>
            <a:normAutofit fontScale="90000"/>
          </a:bodyPr>
          <a:lstStyle/>
          <a:p>
            <a:r>
              <a:rPr lang="en-US" sz="3200" dirty="0"/>
              <a:t>Hands-On Demo Part 2: RAG with Gene Expression Data</a:t>
            </a:r>
          </a:p>
        </p:txBody>
      </p:sp>
      <p:sp>
        <p:nvSpPr>
          <p:cNvPr id="3" name="Content Placeholder 2">
            <a:extLst>
              <a:ext uri="{FF2B5EF4-FFF2-40B4-BE49-F238E27FC236}">
                <a16:creationId xmlns:a16="http://schemas.microsoft.com/office/drawing/2014/main" id="{DE0AD9D6-2E6D-32F5-A5AC-44539B615C3D}"/>
              </a:ext>
            </a:extLst>
          </p:cNvPr>
          <p:cNvSpPr>
            <a:spLocks noGrp="1"/>
          </p:cNvSpPr>
          <p:nvPr>
            <p:ph idx="1"/>
          </p:nvPr>
        </p:nvSpPr>
        <p:spPr>
          <a:xfrm>
            <a:off x="808383" y="1921565"/>
            <a:ext cx="10202517" cy="4479235"/>
          </a:xfrm>
        </p:spPr>
        <p:txBody>
          <a:bodyPr>
            <a:normAutofit fontScale="92500" lnSpcReduction="20000"/>
          </a:bodyPr>
          <a:lstStyle/>
          <a:p>
            <a:r>
              <a:rPr lang="en-US" b="1" dirty="0"/>
              <a:t>Data Preparation:</a:t>
            </a:r>
            <a:br>
              <a:rPr lang="en-US" dirty="0"/>
            </a:br>
            <a:r>
              <a:rPr lang="en-US" dirty="0"/>
              <a:t>The app reads gene metadata from </a:t>
            </a:r>
            <a:r>
              <a:rPr lang="en-US" dirty="0" err="1"/>
              <a:t>example.csv</a:t>
            </a:r>
            <a:r>
              <a:rPr lang="en-US" dirty="0"/>
              <a:t>, ensures the required columns are present, and creates a combined description for each gene. A sample of gene descriptions is shown, and detailed metadata is displayed in the sidebar.</a:t>
            </a:r>
          </a:p>
          <a:p>
            <a:r>
              <a:rPr lang="en-US" b="1" dirty="0"/>
              <a:t>Vector Store Creation:</a:t>
            </a:r>
            <a:br>
              <a:rPr lang="en-US" dirty="0"/>
            </a:br>
            <a:r>
              <a:rPr lang="en-US" dirty="0"/>
              <a:t>Each gene description is converted into a document and embedded using a Hugging Face embedding model. The resulting embeddings are stored in a FAISS index for efficient similarity search.</a:t>
            </a:r>
          </a:p>
          <a:p>
            <a:r>
              <a:rPr lang="en-US" b="1" dirty="0"/>
              <a:t>RAG Chain Setup:</a:t>
            </a:r>
            <a:br>
              <a:rPr lang="en-US" dirty="0"/>
            </a:br>
            <a:r>
              <a:rPr lang="en-US" dirty="0"/>
              <a:t>The generative model is initialized using OpenAI’s Chat model (gpt-3.5-turbo), and a </a:t>
            </a:r>
            <a:r>
              <a:rPr lang="en-US" dirty="0" err="1"/>
              <a:t>RetrievalQA</a:t>
            </a:r>
            <a:r>
              <a:rPr lang="en-US" dirty="0"/>
              <a:t> chain is created using the FAISS vector store as the retriever.</a:t>
            </a:r>
          </a:p>
          <a:p>
            <a:r>
              <a:rPr lang="en-US" b="1" dirty="0"/>
              <a:t>Chatbot Interface:</a:t>
            </a:r>
            <a:br>
              <a:rPr lang="en-US" dirty="0"/>
            </a:br>
            <a:r>
              <a:rPr lang="en-US" dirty="0"/>
              <a:t>Users can enter queries about the gene data. The query is processed through the RAG chain, and the answer is appended to the conversation history, which is displayed in the app.</a:t>
            </a:r>
          </a:p>
        </p:txBody>
      </p:sp>
    </p:spTree>
    <p:extLst>
      <p:ext uri="{BB962C8B-B14F-4D97-AF65-F5344CB8AC3E}">
        <p14:creationId xmlns:p14="http://schemas.microsoft.com/office/powerpoint/2010/main" val="108301897"/>
      </p:ext>
    </p:extLst>
  </p:cSld>
  <p:clrMapOvr>
    <a:masterClrMapping/>
  </p:clrMapOvr>
</p:sld>
</file>

<file path=ppt/theme/theme1.xml><?xml version="1.0" encoding="utf-8"?>
<a:theme xmlns:a="http://schemas.openxmlformats.org/drawingml/2006/main" name="BjornVTI">
  <a:themeElements>
    <a:clrScheme name="AnalogousFromLightSeedRightStep">
      <a:dk1>
        <a:srgbClr val="000000"/>
      </a:dk1>
      <a:lt1>
        <a:srgbClr val="FFFFFF"/>
      </a:lt1>
      <a:dk2>
        <a:srgbClr val="412427"/>
      </a:dk2>
      <a:lt2>
        <a:srgbClr val="E2E8E7"/>
      </a:lt2>
      <a:accent1>
        <a:srgbClr val="C6969B"/>
      </a:accent1>
      <a:accent2>
        <a:srgbClr val="BA927F"/>
      </a:accent2>
      <a:accent3>
        <a:srgbClr val="AEA384"/>
      </a:accent3>
      <a:accent4>
        <a:srgbClr val="A0A873"/>
      </a:accent4>
      <a:accent5>
        <a:srgbClr val="93AB81"/>
      </a:accent5>
      <a:accent6>
        <a:srgbClr val="79B078"/>
      </a:accent6>
      <a:hlink>
        <a:srgbClr val="568E88"/>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TotalTime>
  <Words>1042</Words>
  <Application>Microsoft Macintosh PowerPoint</Application>
  <PresentationFormat>Widescreen</PresentationFormat>
  <Paragraphs>61</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Arial</vt:lpstr>
      <vt:lpstr>Neue Haas Grotesk Text Pro</vt:lpstr>
      <vt:lpstr>BjornVTI</vt:lpstr>
      <vt:lpstr>Vector Databases</vt:lpstr>
      <vt:lpstr>Introduction &amp; Motivation</vt:lpstr>
      <vt:lpstr>Fundamentals of Vector Databases</vt:lpstr>
      <vt:lpstr>Fundamentals of Vector Databases</vt:lpstr>
      <vt:lpstr>Retrieval Augmented Generation (RAG)</vt:lpstr>
      <vt:lpstr>Retrieval Augmented Generation (RAG)</vt:lpstr>
      <vt:lpstr>Hands-On Demo Part 1: Gene Expression Data &amp; Vector Indexing</vt:lpstr>
      <vt:lpstr>Hands-On Demo Part 2: RAG with Gene Expression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Rahul Sharma</dc:creator>
  <cp:lastModifiedBy>Rahul Sharma</cp:lastModifiedBy>
  <cp:revision>1</cp:revision>
  <dcterms:created xsi:type="dcterms:W3CDTF">2025-02-19T22:05:04Z</dcterms:created>
  <dcterms:modified xsi:type="dcterms:W3CDTF">2025-02-19T22:34:22Z</dcterms:modified>
</cp:coreProperties>
</file>