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i Sachdeva" userId="4b6388346c96095f" providerId="LiveId" clId="{9BF2A318-15F6-44E9-AD0C-F54C74815F94}"/>
    <pc:docChg chg="undo custSel addSld modSld">
      <pc:chgData name="Khushi Sachdeva" userId="4b6388346c96095f" providerId="LiveId" clId="{9BF2A318-15F6-44E9-AD0C-F54C74815F94}" dt="2024-09-13T06:42:59.211" v="1165" actId="931"/>
      <pc:docMkLst>
        <pc:docMk/>
      </pc:docMkLst>
      <pc:sldChg chg="addSp delSp modSp mod">
        <pc:chgData name="Khushi Sachdeva" userId="4b6388346c96095f" providerId="LiveId" clId="{9BF2A318-15F6-44E9-AD0C-F54C74815F94}" dt="2024-09-13T06:29:54.747" v="176" actId="14100"/>
        <pc:sldMkLst>
          <pc:docMk/>
          <pc:sldMk cId="90958386" sldId="257"/>
        </pc:sldMkLst>
        <pc:spChg chg="add mod">
          <ac:chgData name="Khushi Sachdeva" userId="4b6388346c96095f" providerId="LiveId" clId="{9BF2A318-15F6-44E9-AD0C-F54C74815F94}" dt="2024-09-13T06:27:50.605" v="95" actId="20577"/>
          <ac:spMkLst>
            <pc:docMk/>
            <pc:sldMk cId="90958386" sldId="257"/>
            <ac:spMk id="13" creationId="{6943376B-3CF5-4D30-98ED-A1B13CBED351}"/>
          </ac:spMkLst>
        </pc:spChg>
        <pc:spChg chg="add mod">
          <ac:chgData name="Khushi Sachdeva" userId="4b6388346c96095f" providerId="LiveId" clId="{9BF2A318-15F6-44E9-AD0C-F54C74815F94}" dt="2024-09-13T06:29:16.052" v="172" actId="207"/>
          <ac:spMkLst>
            <pc:docMk/>
            <pc:sldMk cId="90958386" sldId="257"/>
            <ac:spMk id="16" creationId="{7F1145D7-6679-4998-9924-586738ED8DB8}"/>
          </ac:spMkLst>
        </pc:spChg>
        <pc:cxnChg chg="add">
          <ac:chgData name="Khushi Sachdeva" userId="4b6388346c96095f" providerId="LiveId" clId="{9BF2A318-15F6-44E9-AD0C-F54C74815F94}" dt="2024-09-13T06:27:59.901" v="96" actId="11529"/>
          <ac:cxnSpMkLst>
            <pc:docMk/>
            <pc:sldMk cId="90958386" sldId="257"/>
            <ac:cxnSpMk id="15" creationId="{30255C92-5A84-4645-9CD1-B09EF07A9458}"/>
          </ac:cxnSpMkLst>
        </pc:cxnChg>
        <pc:cxnChg chg="add del">
          <ac:chgData name="Khushi Sachdeva" userId="4b6388346c96095f" providerId="LiveId" clId="{9BF2A318-15F6-44E9-AD0C-F54C74815F94}" dt="2024-09-13T06:29:42.554" v="174" actId="11529"/>
          <ac:cxnSpMkLst>
            <pc:docMk/>
            <pc:sldMk cId="90958386" sldId="257"/>
            <ac:cxnSpMk id="18" creationId="{18119119-9005-4DE6-A0A4-96F3F43D521F}"/>
          </ac:cxnSpMkLst>
        </pc:cxnChg>
        <pc:cxnChg chg="add mod">
          <ac:chgData name="Khushi Sachdeva" userId="4b6388346c96095f" providerId="LiveId" clId="{9BF2A318-15F6-44E9-AD0C-F54C74815F94}" dt="2024-09-13T06:29:54.747" v="176" actId="14100"/>
          <ac:cxnSpMkLst>
            <pc:docMk/>
            <pc:sldMk cId="90958386" sldId="257"/>
            <ac:cxnSpMk id="20" creationId="{72C22BBC-6C64-41BF-808B-A71F84667C9A}"/>
          </ac:cxnSpMkLst>
        </pc:cxnChg>
      </pc:sldChg>
      <pc:sldChg chg="addSp modSp new mod">
        <pc:chgData name="Khushi Sachdeva" userId="4b6388346c96095f" providerId="LiveId" clId="{9BF2A318-15F6-44E9-AD0C-F54C74815F94}" dt="2024-09-13T06:35:01.017" v="565" actId="14100"/>
        <pc:sldMkLst>
          <pc:docMk/>
          <pc:sldMk cId="1303636256" sldId="258"/>
        </pc:sldMkLst>
        <pc:spChg chg="add mod">
          <ac:chgData name="Khushi Sachdeva" userId="4b6388346c96095f" providerId="LiveId" clId="{9BF2A318-15F6-44E9-AD0C-F54C74815F94}" dt="2024-09-13T06:31:21.239" v="311" actId="207"/>
          <ac:spMkLst>
            <pc:docMk/>
            <pc:sldMk cId="1303636256" sldId="258"/>
            <ac:spMk id="4" creationId="{C2E8BBC5-F6D7-436D-A25F-BE5070000136}"/>
          </ac:spMkLst>
        </pc:spChg>
        <pc:spChg chg="add mod">
          <ac:chgData name="Khushi Sachdeva" userId="4b6388346c96095f" providerId="LiveId" clId="{9BF2A318-15F6-44E9-AD0C-F54C74815F94}" dt="2024-09-13T06:32:27.412" v="404" actId="1076"/>
          <ac:spMkLst>
            <pc:docMk/>
            <pc:sldMk cId="1303636256" sldId="258"/>
            <ac:spMk id="7" creationId="{FBD8D78E-B119-423F-924B-835A09357C54}"/>
          </ac:spMkLst>
        </pc:spChg>
        <pc:spChg chg="add mod">
          <ac:chgData name="Khushi Sachdeva" userId="4b6388346c96095f" providerId="LiveId" clId="{9BF2A318-15F6-44E9-AD0C-F54C74815F94}" dt="2024-09-13T06:33:39.867" v="489" actId="1076"/>
          <ac:spMkLst>
            <pc:docMk/>
            <pc:sldMk cId="1303636256" sldId="258"/>
            <ac:spMk id="10" creationId="{764F5275-8DF3-41EA-8B6B-306C80A827D6}"/>
          </ac:spMkLst>
        </pc:spChg>
        <pc:spChg chg="add mod">
          <ac:chgData name="Khushi Sachdeva" userId="4b6388346c96095f" providerId="LiveId" clId="{9BF2A318-15F6-44E9-AD0C-F54C74815F94}" dt="2024-09-13T06:34:32.826" v="558" actId="313"/>
          <ac:spMkLst>
            <pc:docMk/>
            <pc:sldMk cId="1303636256" sldId="258"/>
            <ac:spMk id="13" creationId="{FE31CA75-FA58-46D6-A1E8-BC779BC03F7D}"/>
          </ac:spMkLst>
        </pc:spChg>
        <pc:picChg chg="add mod">
          <ac:chgData name="Khushi Sachdeva" userId="4b6388346c96095f" providerId="LiveId" clId="{9BF2A318-15F6-44E9-AD0C-F54C74815F94}" dt="2024-09-13T06:30:18.406" v="180" actId="1076"/>
          <ac:picMkLst>
            <pc:docMk/>
            <pc:sldMk cId="1303636256" sldId="258"/>
            <ac:picMk id="3" creationId="{D0D5FBF4-58A8-4F23-A5B8-ADA67D2BFFDD}"/>
          </ac:picMkLst>
        </pc:picChg>
        <pc:cxnChg chg="add">
          <ac:chgData name="Khushi Sachdeva" userId="4b6388346c96095f" providerId="LiveId" clId="{9BF2A318-15F6-44E9-AD0C-F54C74815F94}" dt="2024-09-13T06:31:30.627" v="312" actId="11529"/>
          <ac:cxnSpMkLst>
            <pc:docMk/>
            <pc:sldMk cId="1303636256" sldId="258"/>
            <ac:cxnSpMk id="6" creationId="{867B5EB8-0778-4814-B7A0-823B7B393DF1}"/>
          </ac:cxnSpMkLst>
        </pc:cxnChg>
        <pc:cxnChg chg="add mod">
          <ac:chgData name="Khushi Sachdeva" userId="4b6388346c96095f" providerId="LiveId" clId="{9BF2A318-15F6-44E9-AD0C-F54C74815F94}" dt="2024-09-13T06:31:49.068" v="316" actId="1076"/>
          <ac:cxnSpMkLst>
            <pc:docMk/>
            <pc:sldMk cId="1303636256" sldId="258"/>
            <ac:cxnSpMk id="8" creationId="{836F8FEE-A42F-4387-AC39-7C4C7398574E}"/>
          </ac:cxnSpMkLst>
        </pc:cxnChg>
        <pc:cxnChg chg="add mod">
          <ac:chgData name="Khushi Sachdeva" userId="4b6388346c96095f" providerId="LiveId" clId="{9BF2A318-15F6-44E9-AD0C-F54C74815F94}" dt="2024-09-13T06:32:42.879" v="408" actId="688"/>
          <ac:cxnSpMkLst>
            <pc:docMk/>
            <pc:sldMk cId="1303636256" sldId="258"/>
            <ac:cxnSpMk id="9" creationId="{BC5FA178-B819-413A-B5E1-496DE209EBEE}"/>
          </ac:cxnSpMkLst>
        </pc:cxnChg>
        <pc:cxnChg chg="add">
          <ac:chgData name="Khushi Sachdeva" userId="4b6388346c96095f" providerId="LiveId" clId="{9BF2A318-15F6-44E9-AD0C-F54C74815F94}" dt="2024-09-13T06:33:45.008" v="490" actId="11529"/>
          <ac:cxnSpMkLst>
            <pc:docMk/>
            <pc:sldMk cId="1303636256" sldId="258"/>
            <ac:cxnSpMk id="12" creationId="{893F7BEF-BB8D-4B2E-B7A0-C10D184386FA}"/>
          </ac:cxnSpMkLst>
        </pc:cxnChg>
        <pc:cxnChg chg="add mod">
          <ac:chgData name="Khushi Sachdeva" userId="4b6388346c96095f" providerId="LiveId" clId="{9BF2A318-15F6-44E9-AD0C-F54C74815F94}" dt="2024-09-13T06:35:01.017" v="565" actId="14100"/>
          <ac:cxnSpMkLst>
            <pc:docMk/>
            <pc:sldMk cId="1303636256" sldId="258"/>
            <ac:cxnSpMk id="14" creationId="{1C14727F-4927-4735-8432-615833DD1270}"/>
          </ac:cxnSpMkLst>
        </pc:cxnChg>
        <pc:cxnChg chg="add mod">
          <ac:chgData name="Khushi Sachdeva" userId="4b6388346c96095f" providerId="LiveId" clId="{9BF2A318-15F6-44E9-AD0C-F54C74815F94}" dt="2024-09-13T06:34:53.275" v="564" actId="14100"/>
          <ac:cxnSpMkLst>
            <pc:docMk/>
            <pc:sldMk cId="1303636256" sldId="258"/>
            <ac:cxnSpMk id="15" creationId="{62E7E986-FD31-411C-9F3E-EDC2ED96EC8B}"/>
          </ac:cxnSpMkLst>
        </pc:cxnChg>
      </pc:sldChg>
      <pc:sldChg chg="addSp modSp new mod">
        <pc:chgData name="Khushi Sachdeva" userId="4b6388346c96095f" providerId="LiveId" clId="{9BF2A318-15F6-44E9-AD0C-F54C74815F94}" dt="2024-09-13T06:42:19.254" v="1161" actId="14100"/>
        <pc:sldMkLst>
          <pc:docMk/>
          <pc:sldMk cId="1044451495" sldId="259"/>
        </pc:sldMkLst>
        <pc:spChg chg="add mod">
          <ac:chgData name="Khushi Sachdeva" userId="4b6388346c96095f" providerId="LiveId" clId="{9BF2A318-15F6-44E9-AD0C-F54C74815F94}" dt="2024-09-13T06:37:23.534" v="745" actId="207"/>
          <ac:spMkLst>
            <pc:docMk/>
            <pc:sldMk cId="1044451495" sldId="259"/>
            <ac:spMk id="4" creationId="{5B5CBDAA-C1DD-4D3F-90AA-D397B2A2D43D}"/>
          </ac:spMkLst>
        </pc:spChg>
        <pc:spChg chg="add mod">
          <ac:chgData name="Khushi Sachdeva" userId="4b6388346c96095f" providerId="LiveId" clId="{9BF2A318-15F6-44E9-AD0C-F54C74815F94}" dt="2024-09-13T06:38:36.248" v="862" actId="313"/>
          <ac:spMkLst>
            <pc:docMk/>
            <pc:sldMk cId="1044451495" sldId="259"/>
            <ac:spMk id="7" creationId="{AE955F99-C4C7-41C1-B1E3-A75F3F21BDB4}"/>
          </ac:spMkLst>
        </pc:spChg>
        <pc:spChg chg="add mod">
          <ac:chgData name="Khushi Sachdeva" userId="4b6388346c96095f" providerId="LiveId" clId="{9BF2A318-15F6-44E9-AD0C-F54C74815F94}" dt="2024-09-13T06:40:54.169" v="1036" actId="5793"/>
          <ac:spMkLst>
            <pc:docMk/>
            <pc:sldMk cId="1044451495" sldId="259"/>
            <ac:spMk id="9" creationId="{B137AAC3-87FC-43C1-887E-4FFECA617BD0}"/>
          </ac:spMkLst>
        </pc:spChg>
        <pc:spChg chg="add mod">
          <ac:chgData name="Khushi Sachdeva" userId="4b6388346c96095f" providerId="LiveId" clId="{9BF2A318-15F6-44E9-AD0C-F54C74815F94}" dt="2024-09-13T06:42:03.088" v="1157" actId="20577"/>
          <ac:spMkLst>
            <pc:docMk/>
            <pc:sldMk cId="1044451495" sldId="259"/>
            <ac:spMk id="12" creationId="{9650902E-355B-4BBC-AD36-5FDBAC64E2DA}"/>
          </ac:spMkLst>
        </pc:spChg>
        <pc:picChg chg="add mod">
          <ac:chgData name="Khushi Sachdeva" userId="4b6388346c96095f" providerId="LiveId" clId="{9BF2A318-15F6-44E9-AD0C-F54C74815F94}" dt="2024-09-13T06:35:29.038" v="571" actId="1076"/>
          <ac:picMkLst>
            <pc:docMk/>
            <pc:sldMk cId="1044451495" sldId="259"/>
            <ac:picMk id="3" creationId="{4B7F7AF6-E0B0-4380-8A29-54DC370D9C94}"/>
          </ac:picMkLst>
        </pc:picChg>
        <pc:cxnChg chg="add">
          <ac:chgData name="Khushi Sachdeva" userId="4b6388346c96095f" providerId="LiveId" clId="{9BF2A318-15F6-44E9-AD0C-F54C74815F94}" dt="2024-09-13T06:37:36.522" v="746" actId="11529"/>
          <ac:cxnSpMkLst>
            <pc:docMk/>
            <pc:sldMk cId="1044451495" sldId="259"/>
            <ac:cxnSpMk id="6" creationId="{C337B13B-FE2D-4E41-92CA-10647CEAAD5C}"/>
          </ac:cxnSpMkLst>
        </pc:cxnChg>
        <pc:cxnChg chg="add mod">
          <ac:chgData name="Khushi Sachdeva" userId="4b6388346c96095f" providerId="LiveId" clId="{9BF2A318-15F6-44E9-AD0C-F54C74815F94}" dt="2024-09-13T06:38:45.180" v="864" actId="1076"/>
          <ac:cxnSpMkLst>
            <pc:docMk/>
            <pc:sldMk cId="1044451495" sldId="259"/>
            <ac:cxnSpMk id="8" creationId="{0C65895A-C1A9-4FD1-9265-97845FB041E9}"/>
          </ac:cxnSpMkLst>
        </pc:cxnChg>
        <pc:cxnChg chg="add mod">
          <ac:chgData name="Khushi Sachdeva" userId="4b6388346c96095f" providerId="LiveId" clId="{9BF2A318-15F6-44E9-AD0C-F54C74815F94}" dt="2024-09-13T06:42:05.849" v="1158" actId="1076"/>
          <ac:cxnSpMkLst>
            <pc:docMk/>
            <pc:sldMk cId="1044451495" sldId="259"/>
            <ac:cxnSpMk id="11" creationId="{F91B02D0-D9AE-4F7B-9B3D-F5317098BD33}"/>
          </ac:cxnSpMkLst>
        </pc:cxnChg>
        <pc:cxnChg chg="add mod">
          <ac:chgData name="Khushi Sachdeva" userId="4b6388346c96095f" providerId="LiveId" clId="{9BF2A318-15F6-44E9-AD0C-F54C74815F94}" dt="2024-09-13T06:42:19.254" v="1161" actId="14100"/>
          <ac:cxnSpMkLst>
            <pc:docMk/>
            <pc:sldMk cId="1044451495" sldId="259"/>
            <ac:cxnSpMk id="13" creationId="{F8707B8C-3326-4CD2-8858-15CE16D49B3D}"/>
          </ac:cxnSpMkLst>
        </pc:cxnChg>
      </pc:sldChg>
      <pc:sldChg chg="addSp modSp new">
        <pc:chgData name="Khushi Sachdeva" userId="4b6388346c96095f" providerId="LiveId" clId="{9BF2A318-15F6-44E9-AD0C-F54C74815F94}" dt="2024-09-13T06:42:46.774" v="1163" actId="931"/>
        <pc:sldMkLst>
          <pc:docMk/>
          <pc:sldMk cId="185258074" sldId="260"/>
        </pc:sldMkLst>
        <pc:picChg chg="add mod">
          <ac:chgData name="Khushi Sachdeva" userId="4b6388346c96095f" providerId="LiveId" clId="{9BF2A318-15F6-44E9-AD0C-F54C74815F94}" dt="2024-09-13T06:42:46.774" v="1163" actId="931"/>
          <ac:picMkLst>
            <pc:docMk/>
            <pc:sldMk cId="185258074" sldId="260"/>
            <ac:picMk id="3" creationId="{A2F2DAB6-7B6D-4F1D-B466-5FDC768CA2EA}"/>
          </ac:picMkLst>
        </pc:picChg>
      </pc:sldChg>
      <pc:sldChg chg="addSp modSp new">
        <pc:chgData name="Khushi Sachdeva" userId="4b6388346c96095f" providerId="LiveId" clId="{9BF2A318-15F6-44E9-AD0C-F54C74815F94}" dt="2024-09-13T06:42:59.211" v="1165" actId="931"/>
        <pc:sldMkLst>
          <pc:docMk/>
          <pc:sldMk cId="3067293722" sldId="261"/>
        </pc:sldMkLst>
        <pc:picChg chg="add mod">
          <ac:chgData name="Khushi Sachdeva" userId="4b6388346c96095f" providerId="LiveId" clId="{9BF2A318-15F6-44E9-AD0C-F54C74815F94}" dt="2024-09-13T06:42:59.211" v="1165" actId="931"/>
          <ac:picMkLst>
            <pc:docMk/>
            <pc:sldMk cId="3067293722" sldId="261"/>
            <ac:picMk id="3" creationId="{B3CA2D3A-1ADE-4303-A203-6916DBF542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88D8-AED4-4360-87D4-710B469EDC9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5859-F06F-4D26-A1AE-4746388C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9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88D8-AED4-4360-87D4-710B469EDC9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5859-F06F-4D26-A1AE-4746388C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4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88D8-AED4-4360-87D4-710B469EDC9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5859-F06F-4D26-A1AE-4746388C903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0613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88D8-AED4-4360-87D4-710B469EDC9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5859-F06F-4D26-A1AE-4746388C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0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88D8-AED4-4360-87D4-710B469EDC9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5859-F06F-4D26-A1AE-4746388C903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14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88D8-AED4-4360-87D4-710B469EDC9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5859-F06F-4D26-A1AE-4746388C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58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88D8-AED4-4360-87D4-710B469EDC9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5859-F06F-4D26-A1AE-4746388C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88D8-AED4-4360-87D4-710B469EDC9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5859-F06F-4D26-A1AE-4746388C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7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88D8-AED4-4360-87D4-710B469EDC9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5859-F06F-4D26-A1AE-4746388C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9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88D8-AED4-4360-87D4-710B469EDC9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5859-F06F-4D26-A1AE-4746388C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88D8-AED4-4360-87D4-710B469EDC9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5859-F06F-4D26-A1AE-4746388C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6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88D8-AED4-4360-87D4-710B469EDC9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5859-F06F-4D26-A1AE-4746388C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88D8-AED4-4360-87D4-710B469EDC9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5859-F06F-4D26-A1AE-4746388C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1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88D8-AED4-4360-87D4-710B469EDC9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5859-F06F-4D26-A1AE-4746388C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2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88D8-AED4-4360-87D4-710B469EDC9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5859-F06F-4D26-A1AE-4746388C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3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88D8-AED4-4360-87D4-710B469EDC9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5859-F06F-4D26-A1AE-4746388C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3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88D8-AED4-4360-87D4-710B469EDC9D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4D5859-F06F-4D26-A1AE-4746388C9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4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CE7E-3111-4332-B5CF-35F6FC78A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/>
              <a:t>GLOBAL STUDENT MOBILITY INSIGHTS AND TRENDS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93D84-1A87-4E2E-9C80-9E60C5479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A DETAIED ANALYSIS OF STUDENTS GOING ABROAD HIGHER STUDIES ACROSS DIFFERENT</a:t>
            </a:r>
          </a:p>
        </p:txBody>
      </p:sp>
    </p:spTree>
    <p:extLst>
      <p:ext uri="{BB962C8B-B14F-4D97-AF65-F5344CB8AC3E}">
        <p14:creationId xmlns:p14="http://schemas.microsoft.com/office/powerpoint/2010/main" val="522026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2858D-C490-3674-8FE1-3D117A66A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79" y="504097"/>
            <a:ext cx="5212080" cy="14463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69723-C3F4-35F7-2F09-CF800D95A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669" y="529342"/>
            <a:ext cx="5212080" cy="139423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63461-0AEA-BC9D-CD06-C7789404A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37" y="3602963"/>
            <a:ext cx="5212080" cy="11727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8C520A-0B38-4A9C-660B-D1A4EE69C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669" y="3602962"/>
            <a:ext cx="5212080" cy="1172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C1C500-04CF-5043-747C-E48D2C2130B6}"/>
              </a:ext>
            </a:extLst>
          </p:cNvPr>
          <p:cNvSpPr txBox="1"/>
          <p:nvPr/>
        </p:nvSpPr>
        <p:spPr>
          <a:xfrm>
            <a:off x="8291696" y="5269032"/>
            <a:ext cx="163557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68.3%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19892-FD24-F6F3-D5F2-040BA136917B}"/>
              </a:ext>
            </a:extLst>
          </p:cNvPr>
          <p:cNvSpPr txBox="1"/>
          <p:nvPr/>
        </p:nvSpPr>
        <p:spPr>
          <a:xfrm>
            <a:off x="8127923" y="2053479"/>
            <a:ext cx="1635571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USA : 2805</a:t>
            </a:r>
          </a:p>
          <a:p>
            <a:r>
              <a:rPr lang="en-US" sz="1400" dirty="0">
                <a:solidFill>
                  <a:schemeClr val="bg1"/>
                </a:solidFill>
              </a:rPr>
              <a:t>UK : 1344</a:t>
            </a:r>
          </a:p>
          <a:p>
            <a:r>
              <a:rPr lang="en-US" sz="1400" dirty="0">
                <a:solidFill>
                  <a:schemeClr val="bg1"/>
                </a:solidFill>
              </a:rPr>
              <a:t>AUSTRALIA : 1004</a:t>
            </a:r>
          </a:p>
          <a:p>
            <a:r>
              <a:rPr lang="en-US" sz="1400" dirty="0">
                <a:solidFill>
                  <a:schemeClr val="bg1"/>
                </a:solidFill>
              </a:rPr>
              <a:t>CANADA : 664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09F8C-8DE7-49F1-C514-1332783FFAFF}"/>
              </a:ext>
            </a:extLst>
          </p:cNvPr>
          <p:cNvSpPr txBox="1"/>
          <p:nvPr/>
        </p:nvSpPr>
        <p:spPr>
          <a:xfrm>
            <a:off x="1778755" y="2232316"/>
            <a:ext cx="2935067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USA and UK offer the most loans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3C688-3BE4-4335-8490-2234B528F82C}"/>
              </a:ext>
            </a:extLst>
          </p:cNvPr>
          <p:cNvSpPr txBox="1"/>
          <p:nvPr/>
        </p:nvSpPr>
        <p:spPr>
          <a:xfrm>
            <a:off x="2411146" y="4952948"/>
            <a:ext cx="1670284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USA : 20.4%</a:t>
            </a:r>
          </a:p>
          <a:p>
            <a:r>
              <a:rPr lang="en-US" sz="1400" dirty="0">
                <a:solidFill>
                  <a:schemeClr val="bg1"/>
                </a:solidFill>
              </a:rPr>
              <a:t>UK: 20.1%</a:t>
            </a:r>
          </a:p>
          <a:p>
            <a:r>
              <a:rPr lang="en-US" sz="1400" dirty="0">
                <a:solidFill>
                  <a:schemeClr val="bg1"/>
                </a:solidFill>
              </a:rPr>
              <a:t>AUSTRALIA: 19%</a:t>
            </a:r>
          </a:p>
        </p:txBody>
      </p:sp>
    </p:spTree>
    <p:extLst>
      <p:ext uri="{BB962C8B-B14F-4D97-AF65-F5344CB8AC3E}">
        <p14:creationId xmlns:p14="http://schemas.microsoft.com/office/powerpoint/2010/main" val="50885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CD623B-2326-F3D5-3B95-0B4719584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2" y="118724"/>
            <a:ext cx="5412456" cy="1586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33AEEA-4DCD-9147-70B1-EA31E09D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240" y="118724"/>
            <a:ext cx="5159339" cy="15735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B11C5-6950-C699-0595-92897315B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04" y="3772895"/>
            <a:ext cx="5426764" cy="803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256C60-8303-494A-B28F-488BA81A8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240" y="3746934"/>
            <a:ext cx="5112595" cy="1088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97C5D9-6808-35C8-66D7-9486EEAE6BF0}"/>
              </a:ext>
            </a:extLst>
          </p:cNvPr>
          <p:cNvSpPr txBox="1"/>
          <p:nvPr/>
        </p:nvSpPr>
        <p:spPr>
          <a:xfrm>
            <a:off x="8643123" y="1964536"/>
            <a:ext cx="163557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2207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66AB5-5576-927F-BE48-FFC38F0E1CF8}"/>
              </a:ext>
            </a:extLst>
          </p:cNvPr>
          <p:cNvSpPr txBox="1"/>
          <p:nvPr/>
        </p:nvSpPr>
        <p:spPr>
          <a:xfrm>
            <a:off x="2245454" y="5088179"/>
            <a:ext cx="163557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56.48%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AD62A-42D0-89DE-B62D-C87F128A648D}"/>
              </a:ext>
            </a:extLst>
          </p:cNvPr>
          <p:cNvSpPr txBox="1"/>
          <p:nvPr/>
        </p:nvSpPr>
        <p:spPr>
          <a:xfrm>
            <a:off x="1974831" y="1854242"/>
            <a:ext cx="1814754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JAPAN: 95 DAYS</a:t>
            </a:r>
          </a:p>
          <a:p>
            <a:r>
              <a:rPr lang="en-US" sz="1400" dirty="0">
                <a:solidFill>
                  <a:schemeClr val="bg1"/>
                </a:solidFill>
              </a:rPr>
              <a:t>FRANCE: 93 DAYS</a:t>
            </a:r>
          </a:p>
          <a:p>
            <a:r>
              <a:rPr lang="en-US" sz="1400" dirty="0">
                <a:solidFill>
                  <a:schemeClr val="bg1"/>
                </a:solidFill>
              </a:rPr>
              <a:t>UK: 93 DAYS</a:t>
            </a:r>
          </a:p>
          <a:p>
            <a:r>
              <a:rPr lang="en-US" sz="1400" dirty="0">
                <a:solidFill>
                  <a:schemeClr val="bg1"/>
                </a:solidFill>
              </a:rPr>
              <a:t>GERMANY: 91 DAYS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9C2AD5-BB13-E24A-384F-B63BE6CB731F}"/>
              </a:ext>
            </a:extLst>
          </p:cNvPr>
          <p:cNvSpPr txBox="1"/>
          <p:nvPr/>
        </p:nvSpPr>
        <p:spPr>
          <a:xfrm>
            <a:off x="8643123" y="5242067"/>
            <a:ext cx="1635571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USA: 347</a:t>
            </a:r>
          </a:p>
          <a:p>
            <a:r>
              <a:rPr lang="en-US" sz="1400" dirty="0">
                <a:solidFill>
                  <a:schemeClr val="bg1"/>
                </a:solidFill>
              </a:rPr>
              <a:t>UK: 161</a:t>
            </a:r>
          </a:p>
          <a:p>
            <a:r>
              <a:rPr lang="en-US" sz="1400" dirty="0">
                <a:solidFill>
                  <a:schemeClr val="bg1"/>
                </a:solidFill>
              </a:rPr>
              <a:t>AUSTRALIA: 146</a:t>
            </a:r>
          </a:p>
          <a:p>
            <a:r>
              <a:rPr lang="en-US" sz="1400">
                <a:solidFill>
                  <a:schemeClr val="bg1"/>
                </a:solidFill>
              </a:rPr>
              <a:t>CANADA: 67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4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C7A7-ADA7-40C0-BE92-DE603F7A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0733" y="964707"/>
            <a:ext cx="2929631" cy="130797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This Chart Represents the total Students based on Field of study they took Admission in and their 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2BDE2-C7C5-40DE-969E-4CF85CBD7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35" y="310719"/>
            <a:ext cx="5170530" cy="617885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3D9E2D-3DA4-48CB-B862-E6AE1BF3AFB9}"/>
              </a:ext>
            </a:extLst>
          </p:cNvPr>
          <p:cNvCxnSpPr/>
          <p:nvPr/>
        </p:nvCxnSpPr>
        <p:spPr>
          <a:xfrm>
            <a:off x="8371643" y="1811045"/>
            <a:ext cx="568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B7B090-4E5E-4EE6-B999-91369580BE06}"/>
              </a:ext>
            </a:extLst>
          </p:cNvPr>
          <p:cNvSpPr txBox="1"/>
          <p:nvPr/>
        </p:nvSpPr>
        <p:spPr>
          <a:xfrm>
            <a:off x="239698" y="3601752"/>
            <a:ext cx="301248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Chart Represents The Student Distribution of Students by Previous Study, Field of Study, Scholarship Received 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A5EFC7-E24E-4729-9124-5BCB2E77DA4A}"/>
              </a:ext>
            </a:extLst>
          </p:cNvPr>
          <p:cNvCxnSpPr/>
          <p:nvPr/>
        </p:nvCxnSpPr>
        <p:spPr>
          <a:xfrm flipH="1">
            <a:off x="3355759" y="4367814"/>
            <a:ext cx="44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43376B-3CF5-4D30-98ED-A1B13CBED351}"/>
              </a:ext>
            </a:extLst>
          </p:cNvPr>
          <p:cNvSpPr txBox="1"/>
          <p:nvPr/>
        </p:nvSpPr>
        <p:spPr>
          <a:xfrm>
            <a:off x="9090733" y="5012249"/>
            <a:ext cx="292963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Card Contains info about Month on Month Change in No. of Applications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255C92-5A84-4645-9CD1-B09EF07A9458}"/>
              </a:ext>
            </a:extLst>
          </p:cNvPr>
          <p:cNvCxnSpPr/>
          <p:nvPr/>
        </p:nvCxnSpPr>
        <p:spPr>
          <a:xfrm>
            <a:off x="8513685" y="5956917"/>
            <a:ext cx="426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1145D7-6679-4998-9924-586738ED8DB8}"/>
              </a:ext>
            </a:extLst>
          </p:cNvPr>
          <p:cNvSpPr txBox="1"/>
          <p:nvPr/>
        </p:nvSpPr>
        <p:spPr>
          <a:xfrm>
            <a:off x="319596" y="852256"/>
            <a:ext cx="2601157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are the buttons which helps to navigate to respective dashboards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C22BBC-6C64-41BF-808B-A71F84667C9A}"/>
              </a:ext>
            </a:extLst>
          </p:cNvPr>
          <p:cNvCxnSpPr>
            <a:cxnSpLocks/>
          </p:cNvCxnSpPr>
          <p:nvPr/>
        </p:nvCxnSpPr>
        <p:spPr>
          <a:xfrm flipH="1">
            <a:off x="2920753" y="1571348"/>
            <a:ext cx="781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5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D5FBF4-58A8-4F23-A5B8-ADA67D2BF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02" y="738632"/>
            <a:ext cx="7097088" cy="5147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E8BBC5-F6D7-436D-A25F-BE5070000136}"/>
              </a:ext>
            </a:extLst>
          </p:cNvPr>
          <p:cNvSpPr txBox="1"/>
          <p:nvPr/>
        </p:nvSpPr>
        <p:spPr>
          <a:xfrm>
            <a:off x="9650027" y="745724"/>
            <a:ext cx="2175029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 dynamic bar chart which represents top n destination countries as per total number of students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7B5EB8-0778-4814-B7A0-823B7B393DF1}"/>
              </a:ext>
            </a:extLst>
          </p:cNvPr>
          <p:cNvCxnSpPr/>
          <p:nvPr/>
        </p:nvCxnSpPr>
        <p:spPr>
          <a:xfrm flipH="1">
            <a:off x="8602462" y="2139518"/>
            <a:ext cx="104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D8D78E-B119-423F-924B-835A09357C54}"/>
              </a:ext>
            </a:extLst>
          </p:cNvPr>
          <p:cNvSpPr txBox="1"/>
          <p:nvPr/>
        </p:nvSpPr>
        <p:spPr>
          <a:xfrm>
            <a:off x="9802426" y="4271639"/>
            <a:ext cx="2175029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pie chart that represents distribution of total students </a:t>
            </a:r>
            <a:r>
              <a:rPr lang="en-US" dirty="0" err="1">
                <a:solidFill>
                  <a:schemeClr val="bg1"/>
                </a:solidFill>
              </a:rPr>
              <a:t>wrt</a:t>
            </a:r>
            <a:r>
              <a:rPr lang="en-US" dirty="0">
                <a:solidFill>
                  <a:schemeClr val="bg1"/>
                </a:solidFill>
              </a:rPr>
              <a:t> the visa status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6F8FEE-A42F-4387-AC39-7C4C7398574E}"/>
              </a:ext>
            </a:extLst>
          </p:cNvPr>
          <p:cNvCxnSpPr/>
          <p:nvPr/>
        </p:nvCxnSpPr>
        <p:spPr>
          <a:xfrm flipH="1">
            <a:off x="8754861" y="5336959"/>
            <a:ext cx="104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5FA178-B819-413A-B5E1-496DE209EBE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53231" y="2139518"/>
            <a:ext cx="104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4F5275-8DF3-41EA-8B6B-306C80A827D6}"/>
              </a:ext>
            </a:extLst>
          </p:cNvPr>
          <p:cNvSpPr txBox="1"/>
          <p:nvPr/>
        </p:nvSpPr>
        <p:spPr>
          <a:xfrm>
            <a:off x="207430" y="745724"/>
            <a:ext cx="180036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 of total students according to the  gender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3F7BEF-BB8D-4B2E-B7A0-C10D184386FA}"/>
              </a:ext>
            </a:extLst>
          </p:cNvPr>
          <p:cNvCxnSpPr/>
          <p:nvPr/>
        </p:nvCxnSpPr>
        <p:spPr>
          <a:xfrm>
            <a:off x="1253230" y="1935332"/>
            <a:ext cx="0" cy="204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31CA75-FA58-46D6-A1E8-BC779BC03F7D}"/>
              </a:ext>
            </a:extLst>
          </p:cNvPr>
          <p:cNvSpPr txBox="1"/>
          <p:nvPr/>
        </p:nvSpPr>
        <p:spPr>
          <a:xfrm>
            <a:off x="155928" y="2828835"/>
            <a:ext cx="180036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N majors chosen for their degree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14727F-4927-4735-8432-615833DD1270}"/>
              </a:ext>
            </a:extLst>
          </p:cNvPr>
          <p:cNvCxnSpPr>
            <a:cxnSpLocks/>
          </p:cNvCxnSpPr>
          <p:nvPr/>
        </p:nvCxnSpPr>
        <p:spPr>
          <a:xfrm>
            <a:off x="1041313" y="4618671"/>
            <a:ext cx="1101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E7E986-FD31-411C-9F3E-EDC2ED96EC8B}"/>
              </a:ext>
            </a:extLst>
          </p:cNvPr>
          <p:cNvCxnSpPr>
            <a:cxnSpLocks/>
          </p:cNvCxnSpPr>
          <p:nvPr/>
        </p:nvCxnSpPr>
        <p:spPr>
          <a:xfrm flipV="1">
            <a:off x="1041313" y="3752165"/>
            <a:ext cx="0" cy="866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63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F7AF6-E0B0-4380-8A29-54DC370D9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991" y="774143"/>
            <a:ext cx="7604276" cy="50762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5CBDAA-C1DD-4D3F-90AA-D397B2A2D43D}"/>
              </a:ext>
            </a:extLst>
          </p:cNvPr>
          <p:cNvSpPr txBox="1"/>
          <p:nvPr/>
        </p:nvSpPr>
        <p:spPr>
          <a:xfrm>
            <a:off x="133165" y="355107"/>
            <a:ext cx="1846555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These card show information about avg tuition fee, loan amount, living exp, percentage of students receiving scholarship and scholarship amount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337B13B-FE2D-4E41-92CA-10647CEAAD5C}"/>
              </a:ext>
            </a:extLst>
          </p:cNvPr>
          <p:cNvCxnSpPr/>
          <p:nvPr/>
        </p:nvCxnSpPr>
        <p:spPr>
          <a:xfrm>
            <a:off x="692458" y="2170989"/>
            <a:ext cx="1422533" cy="6343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955F99-C4C7-41C1-B1E3-A75F3F21BDB4}"/>
              </a:ext>
            </a:extLst>
          </p:cNvPr>
          <p:cNvSpPr txBox="1"/>
          <p:nvPr/>
        </p:nvSpPr>
        <p:spPr>
          <a:xfrm>
            <a:off x="200800" y="3144716"/>
            <a:ext cx="1846555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bar chart represents number of scholarships approved by different countries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C65895A-C1A9-4FD1-9265-97845FB041E9}"/>
              </a:ext>
            </a:extLst>
          </p:cNvPr>
          <p:cNvCxnSpPr/>
          <p:nvPr/>
        </p:nvCxnSpPr>
        <p:spPr>
          <a:xfrm>
            <a:off x="760093" y="4314267"/>
            <a:ext cx="1422533" cy="6343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37AAC3-87FC-43C1-887E-4FFECA617BD0}"/>
              </a:ext>
            </a:extLst>
          </p:cNvPr>
          <p:cNvSpPr txBox="1"/>
          <p:nvPr/>
        </p:nvSpPr>
        <p:spPr>
          <a:xfrm>
            <a:off x="9935592" y="81379"/>
            <a:ext cx="1846555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bar chart represents the total loan amount taken by students to study in  various countries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91B02D0-D9AE-4F7B-9B3D-F5317098BD33}"/>
              </a:ext>
            </a:extLst>
          </p:cNvPr>
          <p:cNvCxnSpPr/>
          <p:nvPr/>
        </p:nvCxnSpPr>
        <p:spPr>
          <a:xfrm rot="10800000" flipV="1">
            <a:off x="9719267" y="1263048"/>
            <a:ext cx="1555374" cy="1400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50902E-355B-4BBC-AD36-5FDBAC64E2DA}"/>
              </a:ext>
            </a:extLst>
          </p:cNvPr>
          <p:cNvSpPr txBox="1"/>
          <p:nvPr/>
        </p:nvSpPr>
        <p:spPr>
          <a:xfrm>
            <a:off x="9856017" y="2932591"/>
            <a:ext cx="1846555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table shows the percentage of scholarship </a:t>
            </a:r>
            <a:r>
              <a:rPr lang="en-US" sz="1400" dirty="0" err="1">
                <a:solidFill>
                  <a:schemeClr val="bg1"/>
                </a:solidFill>
              </a:rPr>
              <a:t>wrt</a:t>
            </a:r>
            <a:r>
              <a:rPr lang="en-US" sz="1400" dirty="0">
                <a:solidFill>
                  <a:schemeClr val="bg1"/>
                </a:solidFill>
              </a:rPr>
              <a:t> to total cost which includes tuition fee, living expenses.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8707B8C-3326-4CD2-8858-15CE16D49B3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19267" y="4314266"/>
            <a:ext cx="1354898" cy="101730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45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F2DAB6-7B6D-4F1D-B466-5FDC768CA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88" y="396503"/>
            <a:ext cx="7061201" cy="57383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4F1624-A44E-1068-594B-968D7063D41F}"/>
              </a:ext>
            </a:extLst>
          </p:cNvPr>
          <p:cNvSpPr txBox="1"/>
          <p:nvPr/>
        </p:nvSpPr>
        <p:spPr>
          <a:xfrm>
            <a:off x="242348" y="518880"/>
            <a:ext cx="2009534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These Card represents the Total Pending Visas and Percentage of Visa Accepted Per Country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7C72D35-66F8-09E1-E2D0-F247B496192A}"/>
              </a:ext>
            </a:extLst>
          </p:cNvPr>
          <p:cNvCxnSpPr>
            <a:cxnSpLocks/>
          </p:cNvCxnSpPr>
          <p:nvPr/>
        </p:nvCxnSpPr>
        <p:spPr>
          <a:xfrm>
            <a:off x="742222" y="1472987"/>
            <a:ext cx="3019320" cy="533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6749BB-219A-6D59-A400-9AE900D6F5FF}"/>
              </a:ext>
            </a:extLst>
          </p:cNvPr>
          <p:cNvSpPr txBox="1"/>
          <p:nvPr/>
        </p:nvSpPr>
        <p:spPr>
          <a:xfrm>
            <a:off x="10185779" y="518880"/>
            <a:ext cx="2006221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Chart Represents Count of Accepted,</a:t>
            </a:r>
          </a:p>
          <a:p>
            <a:r>
              <a:rPr lang="en-US" sz="1400" dirty="0">
                <a:solidFill>
                  <a:schemeClr val="bg1"/>
                </a:solidFill>
              </a:rPr>
              <a:t>Pending and Rejected Visas Per day of a Month</a:t>
            </a:r>
          </a:p>
        </p:txBody>
      </p:sp>
      <p:cxnSp>
        <p:nvCxnSpPr>
          <p:cNvPr id="14" name="Connector: Elbow 10">
            <a:extLst>
              <a:ext uri="{FF2B5EF4-FFF2-40B4-BE49-F238E27FC236}">
                <a16:creationId xmlns:a16="http://schemas.microsoft.com/office/drawing/2014/main" id="{AF02629F-0923-D8E4-75B6-C894D5C59B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31089" y="1688431"/>
            <a:ext cx="1684958" cy="409430"/>
          </a:xfrm>
          <a:prstGeom prst="bentConnector3">
            <a:avLst>
              <a:gd name="adj1" fmla="val 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755E1E-0680-9CA6-C978-EC23E938169A}"/>
              </a:ext>
            </a:extLst>
          </p:cNvPr>
          <p:cNvSpPr txBox="1"/>
          <p:nvPr/>
        </p:nvSpPr>
        <p:spPr>
          <a:xfrm>
            <a:off x="200800" y="3144716"/>
            <a:ext cx="1846555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bar chart represents total students as per their visa status </a:t>
            </a:r>
          </a:p>
        </p:txBody>
      </p:sp>
      <p:cxnSp>
        <p:nvCxnSpPr>
          <p:cNvPr id="26" name="Connector: Elbow 7">
            <a:extLst>
              <a:ext uri="{FF2B5EF4-FFF2-40B4-BE49-F238E27FC236}">
                <a16:creationId xmlns:a16="http://schemas.microsoft.com/office/drawing/2014/main" id="{E174B0AC-EE0A-4BE6-E3C8-891441E391DE}"/>
              </a:ext>
            </a:extLst>
          </p:cNvPr>
          <p:cNvCxnSpPr/>
          <p:nvPr/>
        </p:nvCxnSpPr>
        <p:spPr>
          <a:xfrm>
            <a:off x="1247115" y="4098823"/>
            <a:ext cx="1422533" cy="634355"/>
          </a:xfrm>
          <a:prstGeom prst="bentConnector3">
            <a:avLst>
              <a:gd name="adj1" fmla="val 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21F7A1-57ED-0347-E355-07C8C9216839}"/>
              </a:ext>
            </a:extLst>
          </p:cNvPr>
          <p:cNvSpPr txBox="1"/>
          <p:nvPr/>
        </p:nvSpPr>
        <p:spPr>
          <a:xfrm>
            <a:off x="10185779" y="2929271"/>
            <a:ext cx="1846555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line chart represents average time it takes for visa approvals across different countries</a:t>
            </a:r>
          </a:p>
        </p:txBody>
      </p:sp>
      <p:cxnSp>
        <p:nvCxnSpPr>
          <p:cNvPr id="29" name="Connector: Elbow 10">
            <a:extLst>
              <a:ext uri="{FF2B5EF4-FFF2-40B4-BE49-F238E27FC236}">
                <a16:creationId xmlns:a16="http://schemas.microsoft.com/office/drawing/2014/main" id="{1A877B52-56FA-F6DB-EA56-7C6191C87A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55721" y="4098822"/>
            <a:ext cx="1684958" cy="409430"/>
          </a:xfrm>
          <a:prstGeom prst="bentConnector3">
            <a:avLst>
              <a:gd name="adj1" fmla="val 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5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CA2D3A-1ADE-4303-A203-6916DBF54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93" y="843684"/>
            <a:ext cx="7486412" cy="5486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09DDA1-AC2F-E80B-8A4E-1A6A48F414CA}"/>
              </a:ext>
            </a:extLst>
          </p:cNvPr>
          <p:cNvSpPr txBox="1"/>
          <p:nvPr/>
        </p:nvSpPr>
        <p:spPr>
          <a:xfrm>
            <a:off x="323837" y="1467211"/>
            <a:ext cx="1846555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bar chart represents number of visas accepted by each destination country</a:t>
            </a:r>
          </a:p>
        </p:txBody>
      </p:sp>
      <p:cxnSp>
        <p:nvCxnSpPr>
          <p:cNvPr id="4" name="Connector: Elbow 7">
            <a:extLst>
              <a:ext uri="{FF2B5EF4-FFF2-40B4-BE49-F238E27FC236}">
                <a16:creationId xmlns:a16="http://schemas.microsoft.com/office/drawing/2014/main" id="{2B91D94E-C69A-237A-B620-FB2B95063FB0}"/>
              </a:ext>
            </a:extLst>
          </p:cNvPr>
          <p:cNvCxnSpPr/>
          <p:nvPr/>
        </p:nvCxnSpPr>
        <p:spPr>
          <a:xfrm>
            <a:off x="930260" y="2636762"/>
            <a:ext cx="1422533" cy="634355"/>
          </a:xfrm>
          <a:prstGeom prst="bentConnector3">
            <a:avLst>
              <a:gd name="adj1" fmla="val 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ED67E0-CE9B-49C4-1BE4-7D9359342EEB}"/>
              </a:ext>
            </a:extLst>
          </p:cNvPr>
          <p:cNvSpPr txBox="1"/>
          <p:nvPr/>
        </p:nvSpPr>
        <p:spPr>
          <a:xfrm>
            <a:off x="10021608" y="1467211"/>
            <a:ext cx="1846555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bar chart represents number of students who got admission but had their visas rejected</a:t>
            </a:r>
          </a:p>
        </p:txBody>
      </p:sp>
      <p:cxnSp>
        <p:nvCxnSpPr>
          <p:cNvPr id="8" name="Connector: Elbow 10">
            <a:extLst>
              <a:ext uri="{FF2B5EF4-FFF2-40B4-BE49-F238E27FC236}">
                <a16:creationId xmlns:a16="http://schemas.microsoft.com/office/drawing/2014/main" id="{164BD1A0-B379-007E-B69B-6D5F929F06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39206" y="2636762"/>
            <a:ext cx="1684958" cy="409430"/>
          </a:xfrm>
          <a:prstGeom prst="bentConnector3">
            <a:avLst>
              <a:gd name="adj1" fmla="val 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9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78E863-B806-7087-275F-DCE86630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0112" y="644288"/>
            <a:ext cx="6629400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037B45-8333-6586-BA42-EE6328C33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365" y="2694296"/>
            <a:ext cx="5461000" cy="976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2534A4-992E-6A43-02E9-0015043EC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12" y="4394105"/>
            <a:ext cx="6629400" cy="144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155315-6251-054E-A25E-B809B0D6DD5F}"/>
              </a:ext>
            </a:extLst>
          </p:cNvPr>
          <p:cNvSpPr txBox="1"/>
          <p:nvPr/>
        </p:nvSpPr>
        <p:spPr>
          <a:xfrm>
            <a:off x="8229600" y="801888"/>
            <a:ext cx="3207224" cy="11695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Most Students are in Business and Engineering</a:t>
            </a: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 Females pursue Arts and Education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" name="Connector: Elbow 7">
            <a:extLst>
              <a:ext uri="{FF2B5EF4-FFF2-40B4-BE49-F238E27FC236}">
                <a16:creationId xmlns:a16="http://schemas.microsoft.com/office/drawing/2014/main" id="{780DD056-125A-4597-B76E-65FE903FC36F}"/>
              </a:ext>
            </a:extLst>
          </p:cNvPr>
          <p:cNvCxnSpPr>
            <a:cxnSpLocks/>
          </p:cNvCxnSpPr>
          <p:nvPr/>
        </p:nvCxnSpPr>
        <p:spPr>
          <a:xfrm>
            <a:off x="7019751" y="1355488"/>
            <a:ext cx="108960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B84B06-BEAA-9839-F5E7-6C899DC01528}"/>
              </a:ext>
            </a:extLst>
          </p:cNvPr>
          <p:cNvSpPr txBox="1"/>
          <p:nvPr/>
        </p:nvSpPr>
        <p:spPr>
          <a:xfrm>
            <a:off x="1953905" y="3028883"/>
            <a:ext cx="178558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Count = 9999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9A699C1-7ECC-33CB-6FD3-752710AAF96B}"/>
              </a:ext>
            </a:extLst>
          </p:cNvPr>
          <p:cNvCxnSpPr>
            <a:cxnSpLocks/>
          </p:cNvCxnSpPr>
          <p:nvPr/>
        </p:nvCxnSpPr>
        <p:spPr>
          <a:xfrm rot="10800000">
            <a:off x="3955162" y="3224046"/>
            <a:ext cx="214352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A75700-2ABB-1474-D76E-450DB0A89F99}"/>
              </a:ext>
            </a:extLst>
          </p:cNvPr>
          <p:cNvSpPr txBox="1"/>
          <p:nvPr/>
        </p:nvSpPr>
        <p:spPr>
          <a:xfrm>
            <a:off x="8422943" y="4533229"/>
            <a:ext cx="3207224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Top Degree with Most Applications: Bachelors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Top Field with Most Applications: Engineering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Total Visa Approved: 6879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Total Visa Not Approved: 3119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Connector: Elbow 7">
            <a:extLst>
              <a:ext uri="{FF2B5EF4-FFF2-40B4-BE49-F238E27FC236}">
                <a16:creationId xmlns:a16="http://schemas.microsoft.com/office/drawing/2014/main" id="{198AB521-F9E0-0F98-B740-CE7BD2CC12E8}"/>
              </a:ext>
            </a:extLst>
          </p:cNvPr>
          <p:cNvCxnSpPr>
            <a:cxnSpLocks/>
          </p:cNvCxnSpPr>
          <p:nvPr/>
        </p:nvCxnSpPr>
        <p:spPr>
          <a:xfrm>
            <a:off x="7116423" y="5105304"/>
            <a:ext cx="108960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9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4450D9-FD3A-C6BB-704F-048AD8B3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8" y="172146"/>
            <a:ext cx="5426764" cy="151949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8D1D3-40A7-38DC-6E18-4BF3A0E57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84" y="172147"/>
            <a:ext cx="5112595" cy="15194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E53930-B1D7-EEBA-10DC-B64A50837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58" y="3638805"/>
            <a:ext cx="5426764" cy="1370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174CA2-12AB-C4B6-9BF7-4563D6AE1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562" y="3636759"/>
            <a:ext cx="5112595" cy="13723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757D91-081D-5672-75B7-452FC7212046}"/>
              </a:ext>
            </a:extLst>
          </p:cNvPr>
          <p:cNvSpPr txBox="1"/>
          <p:nvPr/>
        </p:nvSpPr>
        <p:spPr>
          <a:xfrm>
            <a:off x="1421528" y="1833829"/>
            <a:ext cx="3207224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TOP DESTINATION COUNTRIES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USA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UK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AUSTRALIA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CANADA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GERMANY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3A6686-987E-1E79-D883-B6B927B193EE}"/>
              </a:ext>
            </a:extLst>
          </p:cNvPr>
          <p:cNvSpPr txBox="1"/>
          <p:nvPr/>
        </p:nvSpPr>
        <p:spPr>
          <a:xfrm>
            <a:off x="2207354" y="5173147"/>
            <a:ext cx="1635571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ACCEPTED : 5648</a:t>
            </a:r>
          </a:p>
          <a:p>
            <a:r>
              <a:rPr lang="en-US" sz="1400" dirty="0">
                <a:solidFill>
                  <a:schemeClr val="bg1"/>
                </a:solidFill>
              </a:rPr>
              <a:t>PENDING   : 3207</a:t>
            </a:r>
          </a:p>
          <a:p>
            <a:r>
              <a:rPr lang="en-US" sz="1400" dirty="0">
                <a:solidFill>
                  <a:schemeClr val="bg1"/>
                </a:solidFill>
              </a:rPr>
              <a:t>REJECTED : 1144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FABC5-A5BA-98CA-6A08-D88A345325FF}"/>
              </a:ext>
            </a:extLst>
          </p:cNvPr>
          <p:cNvSpPr txBox="1"/>
          <p:nvPr/>
        </p:nvSpPr>
        <p:spPr>
          <a:xfrm>
            <a:off x="8768854" y="5187440"/>
            <a:ext cx="1419254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FEMALE : 4397</a:t>
            </a:r>
          </a:p>
          <a:p>
            <a:r>
              <a:rPr lang="en-US" sz="1400" dirty="0">
                <a:solidFill>
                  <a:schemeClr val="bg1"/>
                </a:solidFill>
              </a:rPr>
              <a:t>MALE    : 5490</a:t>
            </a:r>
          </a:p>
          <a:p>
            <a:r>
              <a:rPr lang="en-US" sz="1400" dirty="0">
                <a:solidFill>
                  <a:schemeClr val="bg1"/>
                </a:solidFill>
              </a:rPr>
              <a:t>OTHER  : 112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59F7D5-BB1F-8B16-290C-C872905A31C0}"/>
              </a:ext>
            </a:extLst>
          </p:cNvPr>
          <p:cNvSpPr txBox="1"/>
          <p:nvPr/>
        </p:nvSpPr>
        <p:spPr>
          <a:xfrm>
            <a:off x="7874869" y="1819907"/>
            <a:ext cx="3207224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TOP FIELDS OF STUDY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ENGINEERING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BUSINESS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MEDICINE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SCIENCE 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ARTS</a:t>
            </a:r>
          </a:p>
        </p:txBody>
      </p:sp>
    </p:spTree>
    <p:extLst>
      <p:ext uri="{BB962C8B-B14F-4D97-AF65-F5344CB8AC3E}">
        <p14:creationId xmlns:p14="http://schemas.microsoft.com/office/powerpoint/2010/main" val="261604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1ABF66-2DE4-8B8E-7542-D0190EE3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03" y="779784"/>
            <a:ext cx="4724569" cy="93310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25AF185-3D2F-42CE-73ED-A04B955A0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089" y="779783"/>
            <a:ext cx="4732940" cy="93310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C5A5066-20A9-F8F2-90BB-7E1D12F3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810" y="3895892"/>
            <a:ext cx="4724569" cy="1039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5E538A-A007-41C3-2AE8-F2BCADF28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749" y="3870387"/>
            <a:ext cx="4732940" cy="1064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E86EC-16B1-39E7-F403-7C0714E215EA}"/>
              </a:ext>
            </a:extLst>
          </p:cNvPr>
          <p:cNvSpPr txBox="1"/>
          <p:nvPr/>
        </p:nvSpPr>
        <p:spPr>
          <a:xfrm>
            <a:off x="2661501" y="5094413"/>
            <a:ext cx="163557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30052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EE060-A78B-BBD1-AA78-111513967C24}"/>
              </a:ext>
            </a:extLst>
          </p:cNvPr>
          <p:cNvSpPr txBox="1"/>
          <p:nvPr/>
        </p:nvSpPr>
        <p:spPr>
          <a:xfrm>
            <a:off x="8296433" y="5145113"/>
            <a:ext cx="163557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19857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CA5CE-AF66-077D-D7C2-6110F8C3998D}"/>
              </a:ext>
            </a:extLst>
          </p:cNvPr>
          <p:cNvSpPr txBox="1"/>
          <p:nvPr/>
        </p:nvSpPr>
        <p:spPr>
          <a:xfrm>
            <a:off x="2661500" y="2109276"/>
            <a:ext cx="163557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12569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50A7B-B5B5-E0CA-5B6B-45F74096DFCD}"/>
              </a:ext>
            </a:extLst>
          </p:cNvPr>
          <p:cNvSpPr txBox="1"/>
          <p:nvPr/>
        </p:nvSpPr>
        <p:spPr>
          <a:xfrm>
            <a:off x="8296432" y="2072002"/>
            <a:ext cx="1635571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8551</a:t>
            </a:r>
          </a:p>
        </p:txBody>
      </p:sp>
    </p:spTree>
    <p:extLst>
      <p:ext uri="{BB962C8B-B14F-4D97-AF65-F5344CB8AC3E}">
        <p14:creationId xmlns:p14="http://schemas.microsoft.com/office/powerpoint/2010/main" val="30383601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420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GLOBAL STUDENT MOBILITY INSIGHTS AND TRENDS </vt:lpstr>
      <vt:lpstr>This Chart Represents the total Students based on Field of study they took Admission in and their gender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STUDENT MOBILITY INSIGHTS AND TRENDS </dc:title>
  <dc:creator>Khushi Sachdeva</dc:creator>
  <cp:lastModifiedBy>1335</cp:lastModifiedBy>
  <cp:revision>8</cp:revision>
  <dcterms:created xsi:type="dcterms:W3CDTF">2024-09-13T06:05:55Z</dcterms:created>
  <dcterms:modified xsi:type="dcterms:W3CDTF">2024-09-13T07:46:22Z</dcterms:modified>
</cp:coreProperties>
</file>