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4" r:id="rId6"/>
    <p:sldId id="258" r:id="rId7"/>
    <p:sldId id="259" r:id="rId8"/>
    <p:sldId id="260" r:id="rId9"/>
    <p:sldId id="261" r:id="rId10"/>
    <p:sldId id="262" r:id="rId11"/>
    <p:sldId id="263" r:id="rId12"/>
    <p:sldId id="266" r:id="rId13"/>
    <p:sldId id="265" r:id="rId14"/>
    <p:sldId id="267" r:id="rId15"/>
    <p:sldId id="268" r:id="rId16"/>
    <p:sldId id="270" r:id="rId17"/>
    <p:sldId id="269"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Telecom Churn Case Study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Rahul Sharma</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77500" lnSpcReduction="20000"/>
          </a:bodyPr>
          <a:lstStyle/>
          <a:p>
            <a:r>
              <a:rPr lang="en-US" b="0" dirty="0">
                <a:solidFill>
                  <a:srgbClr val="D4D4D4"/>
                </a:solidFill>
                <a:effectLst/>
                <a:latin typeface="Consolas" panose="020B0609020204030204" pitchFamily="49" charset="0"/>
              </a:rPr>
              <a:t>We can see from the above plot, that the churn rate is more for the customers, whose recharge amount as well as number of recharge have decreased in the action phase than the good phase.</a:t>
            </a:r>
          </a:p>
        </p:txBody>
      </p:sp>
      <p:sp>
        <p:nvSpPr>
          <p:cNvPr id="7" name="TextBox 6">
            <a:extLst>
              <a:ext uri="{FF2B5EF4-FFF2-40B4-BE49-F238E27FC236}">
                <a16:creationId xmlns:a16="http://schemas.microsoft.com/office/drawing/2014/main" id="{7A7FBA95-2110-89FC-C92B-E7F81924544B}"/>
              </a:ext>
            </a:extLst>
          </p:cNvPr>
          <p:cNvSpPr txBox="1"/>
          <p:nvPr/>
        </p:nvSpPr>
        <p:spPr>
          <a:xfrm>
            <a:off x="271733" y="146666"/>
            <a:ext cx="6098874" cy="923330"/>
          </a:xfrm>
          <a:prstGeom prst="rect">
            <a:avLst/>
          </a:prstGeom>
          <a:noFill/>
        </p:spPr>
        <p:txBody>
          <a:bodyPr wrap="square">
            <a:spAutoFit/>
          </a:bodyPr>
          <a:lstStyle/>
          <a:p>
            <a:r>
              <a:rPr lang="en-US" b="1" dirty="0">
                <a:effectLst/>
                <a:latin typeface="Consolas" panose="020B0609020204030204" pitchFamily="49" charset="0"/>
              </a:rPr>
              <a:t>Analysis of churn rate by the decreasing recharge amount and number of recharge in the action phase</a:t>
            </a:r>
            <a:endParaRPr lang="en-US" b="0" dirty="0">
              <a:effectLst/>
              <a:latin typeface="Consolas" panose="020B0609020204030204" pitchFamily="49" charset="0"/>
            </a:endParaRPr>
          </a:p>
        </p:txBody>
      </p:sp>
      <p:pic>
        <p:nvPicPr>
          <p:cNvPr id="5" name="Picture 4">
            <a:extLst>
              <a:ext uri="{FF2B5EF4-FFF2-40B4-BE49-F238E27FC236}">
                <a16:creationId xmlns:a16="http://schemas.microsoft.com/office/drawing/2014/main" id="{2FCD5184-4800-861C-92E9-F59E0768FF63}"/>
              </a:ext>
            </a:extLst>
          </p:cNvPr>
          <p:cNvPicPr>
            <a:picLocks noChangeAspect="1"/>
          </p:cNvPicPr>
          <p:nvPr/>
        </p:nvPicPr>
        <p:blipFill>
          <a:blip r:embed="rId2"/>
          <a:stretch>
            <a:fillRect/>
          </a:stretch>
        </p:blipFill>
        <p:spPr>
          <a:xfrm>
            <a:off x="2691442" y="1170875"/>
            <a:ext cx="5271458" cy="3496375"/>
          </a:xfrm>
          <a:prstGeom prst="rect">
            <a:avLst/>
          </a:prstGeom>
        </p:spPr>
      </p:pic>
    </p:spTree>
    <p:extLst>
      <p:ext uri="{BB962C8B-B14F-4D97-AF65-F5344CB8AC3E}">
        <p14:creationId xmlns:p14="http://schemas.microsoft.com/office/powerpoint/2010/main" val="124992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85000" lnSpcReduction="10000"/>
          </a:bodyPr>
          <a:lstStyle/>
          <a:p>
            <a:r>
              <a:rPr lang="en-US" b="0" dirty="0">
                <a:solidFill>
                  <a:srgbClr val="D4D4D4"/>
                </a:solidFill>
                <a:effectLst/>
                <a:latin typeface="Consolas" panose="020B0609020204030204" pitchFamily="49" charset="0"/>
              </a:rPr>
              <a:t>Here, also we can see that the churn rate is more for the customers, whose recharge amount is decreased along with the volume based cost is increased in the action month.</a:t>
            </a:r>
          </a:p>
        </p:txBody>
      </p:sp>
      <p:sp>
        <p:nvSpPr>
          <p:cNvPr id="7" name="TextBox 6">
            <a:extLst>
              <a:ext uri="{FF2B5EF4-FFF2-40B4-BE49-F238E27FC236}">
                <a16:creationId xmlns:a16="http://schemas.microsoft.com/office/drawing/2014/main" id="{7A7FBA95-2110-89FC-C92B-E7F81924544B}"/>
              </a:ext>
            </a:extLst>
          </p:cNvPr>
          <p:cNvSpPr txBox="1"/>
          <p:nvPr/>
        </p:nvSpPr>
        <p:spPr>
          <a:xfrm>
            <a:off x="271733" y="146666"/>
            <a:ext cx="6098874" cy="923330"/>
          </a:xfrm>
          <a:prstGeom prst="rect">
            <a:avLst/>
          </a:prstGeom>
          <a:noFill/>
        </p:spPr>
        <p:txBody>
          <a:bodyPr wrap="square">
            <a:spAutoFit/>
          </a:bodyPr>
          <a:lstStyle/>
          <a:p>
            <a:r>
              <a:rPr lang="en-US" b="1" dirty="0">
                <a:effectLst/>
                <a:latin typeface="Consolas" panose="020B0609020204030204" pitchFamily="49" charset="0"/>
              </a:rPr>
              <a:t>Analysis of churn rate by the decreasing recharge amount and volume based cost in the action phase</a:t>
            </a:r>
            <a:endParaRPr lang="en-US" b="0" dirty="0">
              <a:effectLst/>
              <a:latin typeface="Consolas" panose="020B0609020204030204" pitchFamily="49" charset="0"/>
            </a:endParaRPr>
          </a:p>
        </p:txBody>
      </p:sp>
      <p:pic>
        <p:nvPicPr>
          <p:cNvPr id="4" name="Picture 3">
            <a:extLst>
              <a:ext uri="{FF2B5EF4-FFF2-40B4-BE49-F238E27FC236}">
                <a16:creationId xmlns:a16="http://schemas.microsoft.com/office/drawing/2014/main" id="{70189E18-96D8-434B-9EBE-CF13ACF7EB21}"/>
              </a:ext>
            </a:extLst>
          </p:cNvPr>
          <p:cNvPicPr>
            <a:picLocks noChangeAspect="1"/>
          </p:cNvPicPr>
          <p:nvPr/>
        </p:nvPicPr>
        <p:blipFill>
          <a:blip r:embed="rId2"/>
          <a:stretch>
            <a:fillRect/>
          </a:stretch>
        </p:blipFill>
        <p:spPr>
          <a:xfrm>
            <a:off x="2536166" y="1067886"/>
            <a:ext cx="5426734" cy="3599364"/>
          </a:xfrm>
          <a:prstGeom prst="rect">
            <a:avLst/>
          </a:prstGeom>
        </p:spPr>
      </p:pic>
    </p:spTree>
    <p:extLst>
      <p:ext uri="{BB962C8B-B14F-4D97-AF65-F5344CB8AC3E}">
        <p14:creationId xmlns:p14="http://schemas.microsoft.com/office/powerpoint/2010/main" val="407660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85000" lnSpcReduction="10000"/>
          </a:bodyPr>
          <a:lstStyle/>
          <a:p>
            <a:r>
              <a:rPr lang="en-US" b="0" dirty="0">
                <a:solidFill>
                  <a:srgbClr val="D4D4D4"/>
                </a:solidFill>
                <a:effectLst/>
                <a:latin typeface="Consolas" panose="020B0609020204030204" pitchFamily="49" charset="0"/>
              </a:rPr>
              <a:t>We can see from the above pattern that the recharge number and the recharge amount are mostly </a:t>
            </a:r>
            <a:r>
              <a:rPr lang="en-US" b="0" dirty="0" err="1">
                <a:solidFill>
                  <a:srgbClr val="D4D4D4"/>
                </a:solidFill>
                <a:effectLst/>
                <a:latin typeface="Consolas" panose="020B0609020204030204" pitchFamily="49" charset="0"/>
              </a:rPr>
              <a:t>propotional</a:t>
            </a:r>
            <a:r>
              <a:rPr lang="en-US" b="0" dirty="0">
                <a:solidFill>
                  <a:srgbClr val="D4D4D4"/>
                </a:solidFill>
                <a:effectLst/>
                <a:latin typeface="Consolas" panose="020B0609020204030204" pitchFamily="49" charset="0"/>
              </a:rPr>
              <a:t>. More the number of recharge, more the amount of the recharge.</a:t>
            </a:r>
          </a:p>
        </p:txBody>
      </p:sp>
      <p:sp>
        <p:nvSpPr>
          <p:cNvPr id="7" name="TextBox 6">
            <a:extLst>
              <a:ext uri="{FF2B5EF4-FFF2-40B4-BE49-F238E27FC236}">
                <a16:creationId xmlns:a16="http://schemas.microsoft.com/office/drawing/2014/main" id="{7A7FBA95-2110-89FC-C92B-E7F81924544B}"/>
              </a:ext>
            </a:extLst>
          </p:cNvPr>
          <p:cNvSpPr txBox="1"/>
          <p:nvPr/>
        </p:nvSpPr>
        <p:spPr>
          <a:xfrm>
            <a:off x="271733" y="146666"/>
            <a:ext cx="6098874" cy="646331"/>
          </a:xfrm>
          <a:prstGeom prst="rect">
            <a:avLst/>
          </a:prstGeom>
          <a:noFill/>
        </p:spPr>
        <p:txBody>
          <a:bodyPr wrap="square">
            <a:spAutoFit/>
          </a:bodyPr>
          <a:lstStyle/>
          <a:p>
            <a:r>
              <a:rPr lang="en-US" b="1" dirty="0">
                <a:effectLst/>
                <a:latin typeface="Consolas" panose="020B0609020204030204" pitchFamily="49" charset="0"/>
              </a:rPr>
              <a:t>Analysis of recharge amount and number of recharge in action month</a:t>
            </a:r>
            <a:endParaRPr lang="en-US" b="0" dirty="0">
              <a:effectLst/>
              <a:latin typeface="Consolas" panose="020B0609020204030204" pitchFamily="49" charset="0"/>
            </a:endParaRPr>
          </a:p>
        </p:txBody>
      </p:sp>
      <p:pic>
        <p:nvPicPr>
          <p:cNvPr id="5" name="Picture 4">
            <a:extLst>
              <a:ext uri="{FF2B5EF4-FFF2-40B4-BE49-F238E27FC236}">
                <a16:creationId xmlns:a16="http://schemas.microsoft.com/office/drawing/2014/main" id="{6ADC8F72-31D0-E385-BC25-FD2F7B790F84}"/>
              </a:ext>
            </a:extLst>
          </p:cNvPr>
          <p:cNvPicPr>
            <a:picLocks noChangeAspect="1"/>
          </p:cNvPicPr>
          <p:nvPr/>
        </p:nvPicPr>
        <p:blipFill>
          <a:blip r:embed="rId2"/>
          <a:stretch>
            <a:fillRect/>
          </a:stretch>
        </p:blipFill>
        <p:spPr>
          <a:xfrm>
            <a:off x="1845424" y="792997"/>
            <a:ext cx="6410055" cy="3852246"/>
          </a:xfrm>
          <a:prstGeom prst="rect">
            <a:avLst/>
          </a:prstGeom>
        </p:spPr>
      </p:pic>
    </p:spTree>
    <p:extLst>
      <p:ext uri="{BB962C8B-B14F-4D97-AF65-F5344CB8AC3E}">
        <p14:creationId xmlns:p14="http://schemas.microsoft.com/office/powerpoint/2010/main" val="3934739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7A7FBA95-2110-89FC-C92B-E7F81924544B}"/>
              </a:ext>
            </a:extLst>
          </p:cNvPr>
          <p:cNvSpPr txBox="1"/>
          <p:nvPr/>
        </p:nvSpPr>
        <p:spPr>
          <a:xfrm>
            <a:off x="1634706" y="1276727"/>
            <a:ext cx="7880230" cy="3416320"/>
          </a:xfrm>
          <a:prstGeom prst="rect">
            <a:avLst/>
          </a:prstGeom>
          <a:noFill/>
        </p:spPr>
        <p:txBody>
          <a:bodyPr wrap="square">
            <a:spAutoFit/>
          </a:bodyPr>
          <a:lstStyle/>
          <a:p>
            <a:r>
              <a:rPr lang="en-US" sz="5400" b="1" dirty="0">
                <a:effectLst/>
                <a:latin typeface="Consolas" panose="020B0609020204030204" pitchFamily="49" charset="0"/>
              </a:rPr>
              <a:t>Plots of important predictors for churn and non churn customers</a:t>
            </a:r>
            <a:endParaRPr lang="en-US" sz="5400" b="0" dirty="0">
              <a:effectLst/>
              <a:latin typeface="Consolas" panose="020B0609020204030204" pitchFamily="49" charset="0"/>
            </a:endParaRPr>
          </a:p>
        </p:txBody>
      </p:sp>
    </p:spTree>
    <p:extLst>
      <p:ext uri="{BB962C8B-B14F-4D97-AF65-F5344CB8AC3E}">
        <p14:creationId xmlns:p14="http://schemas.microsoft.com/office/powerpoint/2010/main" val="2649408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1164DC15-B68B-5060-158F-9D6AE1E5ECA6}"/>
              </a:ext>
            </a:extLst>
          </p:cNvPr>
          <p:cNvPicPr>
            <a:picLocks noChangeAspect="1"/>
          </p:cNvPicPr>
          <p:nvPr/>
        </p:nvPicPr>
        <p:blipFill>
          <a:blip r:embed="rId2"/>
          <a:stretch>
            <a:fillRect/>
          </a:stretch>
        </p:blipFill>
        <p:spPr>
          <a:xfrm>
            <a:off x="1785669" y="796088"/>
            <a:ext cx="7210694" cy="4404562"/>
          </a:xfrm>
          <a:prstGeom prst="rect">
            <a:avLst/>
          </a:prstGeom>
        </p:spPr>
      </p:pic>
      <p:sp>
        <p:nvSpPr>
          <p:cNvPr id="10" name="TextBox 9">
            <a:extLst>
              <a:ext uri="{FF2B5EF4-FFF2-40B4-BE49-F238E27FC236}">
                <a16:creationId xmlns:a16="http://schemas.microsoft.com/office/drawing/2014/main" id="{2C3C6B98-A1F0-6164-1D20-19031F6D8E45}"/>
              </a:ext>
            </a:extLst>
          </p:cNvPr>
          <p:cNvSpPr txBox="1"/>
          <p:nvPr/>
        </p:nvSpPr>
        <p:spPr>
          <a:xfrm>
            <a:off x="638355" y="5287992"/>
            <a:ext cx="10981426" cy="646331"/>
          </a:xfrm>
          <a:prstGeom prst="rect">
            <a:avLst/>
          </a:prstGeom>
          <a:noFill/>
        </p:spPr>
        <p:txBody>
          <a:bodyPr wrap="square">
            <a:spAutoFit/>
          </a:bodyPr>
          <a:lstStyle/>
          <a:p>
            <a:r>
              <a:rPr lang="en-US" dirty="0">
                <a:solidFill>
                  <a:schemeClr val="bg1"/>
                </a:solidFill>
              </a:rPr>
              <a:t>We can see that for the churn customers the minutes of usage for the month of August is mostly populated on the lower side than the non-churn customers.,</a:t>
            </a:r>
            <a:endParaRPr lang="en-IN" dirty="0">
              <a:solidFill>
                <a:schemeClr val="bg1"/>
              </a:solidFill>
            </a:endParaRPr>
          </a:p>
        </p:txBody>
      </p:sp>
    </p:spTree>
    <p:extLst>
      <p:ext uri="{BB962C8B-B14F-4D97-AF65-F5344CB8AC3E}">
        <p14:creationId xmlns:p14="http://schemas.microsoft.com/office/powerpoint/2010/main" val="3904899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2C3C6B98-A1F0-6164-1D20-19031F6D8E45}"/>
              </a:ext>
            </a:extLst>
          </p:cNvPr>
          <p:cNvSpPr txBox="1"/>
          <p:nvPr/>
        </p:nvSpPr>
        <p:spPr>
          <a:xfrm>
            <a:off x="638355" y="5287992"/>
            <a:ext cx="10981426" cy="923330"/>
          </a:xfrm>
          <a:prstGeom prst="rect">
            <a:avLst/>
          </a:prstGeom>
          <a:noFill/>
        </p:spPr>
        <p:txBody>
          <a:bodyPr wrap="square">
            <a:spAutoFit/>
          </a:bodyPr>
          <a:lstStyle/>
          <a:p>
            <a:r>
              <a:rPr lang="en-US" b="0" dirty="0">
                <a:solidFill>
                  <a:srgbClr val="D4D4D4"/>
                </a:solidFill>
                <a:effectLst/>
                <a:latin typeface="Consolas" panose="020B0609020204030204" pitchFamily="49" charset="0"/>
              </a:rPr>
              <a:t>We can see that the ISD outgoing minutes of usage for the month of August for churn customers is </a:t>
            </a:r>
            <a:r>
              <a:rPr lang="en-US" b="0" dirty="0" err="1">
                <a:solidFill>
                  <a:srgbClr val="D4D4D4"/>
                </a:solidFill>
                <a:effectLst/>
                <a:latin typeface="Consolas" panose="020B0609020204030204" pitchFamily="49" charset="0"/>
              </a:rPr>
              <a:t>densed</a:t>
            </a:r>
            <a:r>
              <a:rPr lang="en-US" b="0" dirty="0">
                <a:solidFill>
                  <a:srgbClr val="D4D4D4"/>
                </a:solidFill>
                <a:effectLst/>
                <a:latin typeface="Consolas" panose="020B0609020204030204" pitchFamily="49" charset="0"/>
              </a:rPr>
              <a:t> approximately to zero. On the </a:t>
            </a:r>
            <a:r>
              <a:rPr lang="en-US" b="0" dirty="0" err="1">
                <a:solidFill>
                  <a:srgbClr val="D4D4D4"/>
                </a:solidFill>
                <a:effectLst/>
                <a:latin typeface="Consolas" panose="020B0609020204030204" pitchFamily="49" charset="0"/>
              </a:rPr>
              <a:t>onther</a:t>
            </a:r>
            <a:r>
              <a:rPr lang="en-US" b="0" dirty="0">
                <a:solidFill>
                  <a:srgbClr val="D4D4D4"/>
                </a:solidFill>
                <a:effectLst/>
                <a:latin typeface="Consolas" panose="020B0609020204030204" pitchFamily="49" charset="0"/>
              </a:rPr>
              <a:t> hand for the non churn customers it is little more than the churn customers.</a:t>
            </a:r>
          </a:p>
        </p:txBody>
      </p:sp>
      <p:pic>
        <p:nvPicPr>
          <p:cNvPr id="3" name="Picture 2">
            <a:extLst>
              <a:ext uri="{FF2B5EF4-FFF2-40B4-BE49-F238E27FC236}">
                <a16:creationId xmlns:a16="http://schemas.microsoft.com/office/drawing/2014/main" id="{85D564D7-2F70-4105-440C-2076FCA5ED6C}"/>
              </a:ext>
            </a:extLst>
          </p:cNvPr>
          <p:cNvPicPr>
            <a:picLocks noChangeAspect="1"/>
          </p:cNvPicPr>
          <p:nvPr/>
        </p:nvPicPr>
        <p:blipFill>
          <a:blip r:embed="rId2"/>
          <a:stretch>
            <a:fillRect/>
          </a:stretch>
        </p:blipFill>
        <p:spPr>
          <a:xfrm>
            <a:off x="1544129" y="281821"/>
            <a:ext cx="7276111" cy="4503683"/>
          </a:xfrm>
          <a:prstGeom prst="rect">
            <a:avLst/>
          </a:prstGeom>
        </p:spPr>
      </p:pic>
    </p:spTree>
    <p:extLst>
      <p:ext uri="{BB962C8B-B14F-4D97-AF65-F5344CB8AC3E}">
        <p14:creationId xmlns:p14="http://schemas.microsoft.com/office/powerpoint/2010/main" val="2734344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2C3C6B98-A1F0-6164-1D20-19031F6D8E45}"/>
              </a:ext>
            </a:extLst>
          </p:cNvPr>
          <p:cNvSpPr txBox="1"/>
          <p:nvPr/>
        </p:nvSpPr>
        <p:spPr>
          <a:xfrm>
            <a:off x="638355" y="5287992"/>
            <a:ext cx="10981426" cy="1200329"/>
          </a:xfrm>
          <a:prstGeom prst="rect">
            <a:avLst/>
          </a:prstGeom>
          <a:noFill/>
        </p:spPr>
        <p:txBody>
          <a:bodyPr wrap="square">
            <a:spAutoFit/>
          </a:bodyPr>
          <a:lstStyle/>
          <a:p>
            <a:r>
              <a:rPr lang="en-US" b="0" dirty="0">
                <a:solidFill>
                  <a:srgbClr val="D4D4D4"/>
                </a:solidFill>
                <a:effectLst/>
                <a:latin typeface="Consolas" panose="020B0609020204030204" pitchFamily="49" charset="0"/>
              </a:rPr>
              <a:t>The number of </a:t>
            </a:r>
            <a:r>
              <a:rPr lang="en-US" b="0" dirty="0" err="1">
                <a:solidFill>
                  <a:srgbClr val="D4D4D4"/>
                </a:solidFill>
                <a:effectLst/>
                <a:latin typeface="Consolas" panose="020B0609020204030204" pitchFamily="49" charset="0"/>
              </a:rPr>
              <a:t>mothly</a:t>
            </a:r>
            <a:r>
              <a:rPr lang="en-US" b="0" dirty="0">
                <a:solidFill>
                  <a:srgbClr val="D4D4D4"/>
                </a:solidFill>
                <a:effectLst/>
                <a:latin typeface="Consolas" panose="020B0609020204030204" pitchFamily="49" charset="0"/>
              </a:rPr>
              <a:t> 3g data for August for the churn customers are very much populated </a:t>
            </a:r>
            <a:r>
              <a:rPr lang="en-US" b="0" dirty="0" err="1">
                <a:solidFill>
                  <a:srgbClr val="D4D4D4"/>
                </a:solidFill>
                <a:effectLst/>
                <a:latin typeface="Consolas" panose="020B0609020204030204" pitchFamily="49" charset="0"/>
              </a:rPr>
              <a:t>aroud</a:t>
            </a:r>
            <a:r>
              <a:rPr lang="en-US" b="0" dirty="0">
                <a:solidFill>
                  <a:srgbClr val="D4D4D4"/>
                </a:solidFill>
                <a:effectLst/>
                <a:latin typeface="Consolas" panose="020B0609020204030204" pitchFamily="49" charset="0"/>
              </a:rPr>
              <a:t> 1, whereas of non churn customers it </a:t>
            </a:r>
            <a:r>
              <a:rPr lang="en-US" b="0" dirty="0" err="1">
                <a:solidFill>
                  <a:srgbClr val="D4D4D4"/>
                </a:solidFill>
                <a:effectLst/>
                <a:latin typeface="Consolas" panose="020B0609020204030204" pitchFamily="49" charset="0"/>
              </a:rPr>
              <a:t>spreaded</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accross</a:t>
            </a:r>
            <a:r>
              <a:rPr lang="en-US" b="0" dirty="0">
                <a:solidFill>
                  <a:srgbClr val="D4D4D4"/>
                </a:solidFill>
                <a:effectLst/>
                <a:latin typeface="Consolas" panose="020B0609020204030204" pitchFamily="49" charset="0"/>
              </a:rPr>
              <a:t> various numbers.</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Similarly we can plot each variables, which have higher coefficients, churn distribution.</a:t>
            </a:r>
          </a:p>
        </p:txBody>
      </p:sp>
      <p:pic>
        <p:nvPicPr>
          <p:cNvPr id="4" name="Picture 3">
            <a:extLst>
              <a:ext uri="{FF2B5EF4-FFF2-40B4-BE49-F238E27FC236}">
                <a16:creationId xmlns:a16="http://schemas.microsoft.com/office/drawing/2014/main" id="{8BFA2A78-164A-1AA2-80B8-B59252C1B507}"/>
              </a:ext>
            </a:extLst>
          </p:cNvPr>
          <p:cNvPicPr>
            <a:picLocks noChangeAspect="1"/>
          </p:cNvPicPr>
          <p:nvPr/>
        </p:nvPicPr>
        <p:blipFill>
          <a:blip r:embed="rId2"/>
          <a:stretch>
            <a:fillRect/>
          </a:stretch>
        </p:blipFill>
        <p:spPr>
          <a:xfrm>
            <a:off x="1362974" y="469865"/>
            <a:ext cx="7566713" cy="4730785"/>
          </a:xfrm>
          <a:prstGeom prst="rect">
            <a:avLst/>
          </a:prstGeom>
        </p:spPr>
      </p:pic>
    </p:spTree>
    <p:extLst>
      <p:ext uri="{BB962C8B-B14F-4D97-AF65-F5344CB8AC3E}">
        <p14:creationId xmlns:p14="http://schemas.microsoft.com/office/powerpoint/2010/main" val="2488562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7A7FBA95-2110-89FC-C92B-E7F81924544B}"/>
              </a:ext>
            </a:extLst>
          </p:cNvPr>
          <p:cNvSpPr txBox="1"/>
          <p:nvPr/>
        </p:nvSpPr>
        <p:spPr>
          <a:xfrm>
            <a:off x="1130060" y="1276726"/>
            <a:ext cx="9135374" cy="861774"/>
          </a:xfrm>
          <a:prstGeom prst="rect">
            <a:avLst/>
          </a:prstGeom>
          <a:noFill/>
        </p:spPr>
        <p:txBody>
          <a:bodyPr wrap="square">
            <a:spAutoFit/>
          </a:bodyPr>
          <a:lstStyle/>
          <a:p>
            <a:r>
              <a:rPr lang="en-US" sz="5000" dirty="0">
                <a:latin typeface="Consolas" panose="020B0609020204030204" pitchFamily="49" charset="0"/>
              </a:rPr>
              <a:t>Un</a:t>
            </a:r>
            <a:r>
              <a:rPr lang="en-US" sz="5000" b="0" dirty="0">
                <a:effectLst/>
                <a:latin typeface="Consolas" panose="020B0609020204030204" pitchFamily="49" charset="0"/>
              </a:rPr>
              <a:t>ivariate Analysis</a:t>
            </a:r>
          </a:p>
        </p:txBody>
      </p:sp>
    </p:spTree>
    <p:extLst>
      <p:ext uri="{BB962C8B-B14F-4D97-AF65-F5344CB8AC3E}">
        <p14:creationId xmlns:p14="http://schemas.microsoft.com/office/powerpoint/2010/main" val="326850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92500" lnSpcReduction="10000"/>
          </a:bodyPr>
          <a:lstStyle/>
          <a:p>
            <a:r>
              <a:rPr lang="en-US" b="0" dirty="0">
                <a:solidFill>
                  <a:srgbClr val="D4D4D4"/>
                </a:solidFill>
                <a:effectLst/>
                <a:latin typeface="Consolas" panose="020B0609020204030204" pitchFamily="49" charset="0"/>
              </a:rPr>
              <a:t>We can see that the churn rate is more for the customers, whose minutes of usage(mou) decreased in the action phase than the good phase. </a:t>
            </a:r>
          </a:p>
          <a:p>
            <a:endParaRPr lang="en-US" dirty="0">
              <a:solidFill>
                <a:srgbClr val="FFFFFF"/>
              </a:solidFill>
            </a:endParaRPr>
          </a:p>
        </p:txBody>
      </p:sp>
      <p:pic>
        <p:nvPicPr>
          <p:cNvPr id="5" name="Picture 4">
            <a:extLst>
              <a:ext uri="{FF2B5EF4-FFF2-40B4-BE49-F238E27FC236}">
                <a16:creationId xmlns:a16="http://schemas.microsoft.com/office/drawing/2014/main" id="{3511BF93-E67B-2029-9132-77F6B81AEFCD}"/>
              </a:ext>
            </a:extLst>
          </p:cNvPr>
          <p:cNvPicPr>
            <a:picLocks noChangeAspect="1"/>
          </p:cNvPicPr>
          <p:nvPr/>
        </p:nvPicPr>
        <p:blipFill>
          <a:blip r:embed="rId2"/>
          <a:stretch>
            <a:fillRect/>
          </a:stretch>
        </p:blipFill>
        <p:spPr>
          <a:xfrm>
            <a:off x="1751161" y="1199916"/>
            <a:ext cx="5788325" cy="3839195"/>
          </a:xfrm>
          <a:prstGeom prst="rect">
            <a:avLst/>
          </a:prstGeom>
        </p:spPr>
      </p:pic>
      <p:sp>
        <p:nvSpPr>
          <p:cNvPr id="7" name="TextBox 6">
            <a:extLst>
              <a:ext uri="{FF2B5EF4-FFF2-40B4-BE49-F238E27FC236}">
                <a16:creationId xmlns:a16="http://schemas.microsoft.com/office/drawing/2014/main" id="{A96975D0-782A-3953-90F2-CF59DB115A99}"/>
              </a:ext>
            </a:extLst>
          </p:cNvPr>
          <p:cNvSpPr txBox="1"/>
          <p:nvPr/>
        </p:nvSpPr>
        <p:spPr>
          <a:xfrm>
            <a:off x="616789" y="95216"/>
            <a:ext cx="6098874" cy="646331"/>
          </a:xfrm>
          <a:prstGeom prst="rect">
            <a:avLst/>
          </a:prstGeom>
          <a:noFill/>
        </p:spPr>
        <p:txBody>
          <a:bodyPr wrap="square">
            <a:spAutoFit/>
          </a:bodyPr>
          <a:lstStyle/>
          <a:p>
            <a:r>
              <a:rPr lang="en-US" dirty="0"/>
              <a:t>Churn rate on the basis whether the customer decreased her/his MOU in action month</a:t>
            </a:r>
            <a:endParaRPr lang="en-IN" dirty="0"/>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92500" lnSpcReduction="10000"/>
          </a:bodyPr>
          <a:lstStyle/>
          <a:p>
            <a:r>
              <a:rPr lang="en-US" b="0" dirty="0">
                <a:solidFill>
                  <a:srgbClr val="D4D4D4"/>
                </a:solidFill>
                <a:effectLst/>
                <a:latin typeface="Consolas" panose="020B0609020204030204" pitchFamily="49" charset="0"/>
              </a:rPr>
              <a:t>As expected, the churn rate is more for the customers, whose number of recharge in the action phase is lesser than the number in good phase.</a:t>
            </a:r>
          </a:p>
        </p:txBody>
      </p:sp>
      <p:pic>
        <p:nvPicPr>
          <p:cNvPr id="4" name="Picture 3">
            <a:extLst>
              <a:ext uri="{FF2B5EF4-FFF2-40B4-BE49-F238E27FC236}">
                <a16:creationId xmlns:a16="http://schemas.microsoft.com/office/drawing/2014/main" id="{A9AD9D4B-1FA3-CA90-55E2-87DF96821AF5}"/>
              </a:ext>
            </a:extLst>
          </p:cNvPr>
          <p:cNvPicPr>
            <a:picLocks noChangeAspect="1"/>
          </p:cNvPicPr>
          <p:nvPr/>
        </p:nvPicPr>
        <p:blipFill>
          <a:blip r:embed="rId2"/>
          <a:stretch>
            <a:fillRect/>
          </a:stretch>
        </p:blipFill>
        <p:spPr>
          <a:xfrm>
            <a:off x="2216989" y="1117005"/>
            <a:ext cx="5852124" cy="3822995"/>
          </a:xfrm>
          <a:prstGeom prst="rect">
            <a:avLst/>
          </a:prstGeom>
        </p:spPr>
      </p:pic>
      <p:sp>
        <p:nvSpPr>
          <p:cNvPr id="7" name="TextBox 6">
            <a:extLst>
              <a:ext uri="{FF2B5EF4-FFF2-40B4-BE49-F238E27FC236}">
                <a16:creationId xmlns:a16="http://schemas.microsoft.com/office/drawing/2014/main" id="{A2DCC099-223E-0002-EA7F-E02173A9E484}"/>
              </a:ext>
            </a:extLst>
          </p:cNvPr>
          <p:cNvSpPr txBox="1"/>
          <p:nvPr/>
        </p:nvSpPr>
        <p:spPr>
          <a:xfrm>
            <a:off x="383876" y="235337"/>
            <a:ext cx="6098874" cy="646331"/>
          </a:xfrm>
          <a:prstGeom prst="rect">
            <a:avLst/>
          </a:prstGeom>
          <a:noFill/>
        </p:spPr>
        <p:txBody>
          <a:bodyPr wrap="square">
            <a:spAutoFit/>
          </a:bodyPr>
          <a:lstStyle/>
          <a:p>
            <a:r>
              <a:rPr lang="en-US" dirty="0"/>
              <a:t>Churn rate on the basis whether the customer decreased her/his number of recharge in action month</a:t>
            </a:r>
            <a:endParaRPr lang="en-IN" dirty="0"/>
          </a:p>
        </p:txBody>
      </p:sp>
    </p:spTree>
    <p:extLst>
      <p:ext uri="{BB962C8B-B14F-4D97-AF65-F5344CB8AC3E}">
        <p14:creationId xmlns:p14="http://schemas.microsoft.com/office/powerpoint/2010/main" val="2286658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92500" lnSpcReduction="10000"/>
          </a:bodyPr>
          <a:lstStyle/>
          <a:p>
            <a:r>
              <a:rPr lang="en-US" b="0" dirty="0">
                <a:solidFill>
                  <a:srgbClr val="D4D4D4"/>
                </a:solidFill>
                <a:effectLst/>
                <a:latin typeface="Consolas" panose="020B0609020204030204" pitchFamily="49" charset="0"/>
              </a:rPr>
              <a:t>Here also we see the same </a:t>
            </a:r>
            <a:r>
              <a:rPr lang="en-US" b="0" dirty="0" err="1">
                <a:solidFill>
                  <a:srgbClr val="D4D4D4"/>
                </a:solidFill>
                <a:effectLst/>
                <a:latin typeface="Consolas" panose="020B0609020204030204" pitchFamily="49" charset="0"/>
              </a:rPr>
              <a:t>behaviour</a:t>
            </a:r>
            <a:r>
              <a:rPr lang="en-US" b="0" dirty="0">
                <a:solidFill>
                  <a:srgbClr val="D4D4D4"/>
                </a:solidFill>
                <a:effectLst/>
                <a:latin typeface="Consolas" panose="020B0609020204030204" pitchFamily="49" charset="0"/>
              </a:rPr>
              <a:t>. The churn rate is more for the customers, whose amount of recharge in the action phase is lesser than the amount in good phase.</a:t>
            </a:r>
          </a:p>
        </p:txBody>
      </p:sp>
      <p:pic>
        <p:nvPicPr>
          <p:cNvPr id="5" name="Picture 4">
            <a:extLst>
              <a:ext uri="{FF2B5EF4-FFF2-40B4-BE49-F238E27FC236}">
                <a16:creationId xmlns:a16="http://schemas.microsoft.com/office/drawing/2014/main" id="{29380944-259E-CEC7-482E-A70DBCC02AE1}"/>
              </a:ext>
            </a:extLst>
          </p:cNvPr>
          <p:cNvPicPr>
            <a:picLocks noChangeAspect="1"/>
          </p:cNvPicPr>
          <p:nvPr/>
        </p:nvPicPr>
        <p:blipFill>
          <a:blip r:embed="rId2"/>
          <a:stretch>
            <a:fillRect/>
          </a:stretch>
        </p:blipFill>
        <p:spPr>
          <a:xfrm>
            <a:off x="2234241" y="997752"/>
            <a:ext cx="5823549" cy="3862558"/>
          </a:xfrm>
          <a:prstGeom prst="rect">
            <a:avLst/>
          </a:prstGeom>
        </p:spPr>
      </p:pic>
      <p:sp>
        <p:nvSpPr>
          <p:cNvPr id="7" name="TextBox 6">
            <a:extLst>
              <a:ext uri="{FF2B5EF4-FFF2-40B4-BE49-F238E27FC236}">
                <a16:creationId xmlns:a16="http://schemas.microsoft.com/office/drawing/2014/main" id="{10559094-F167-7135-A03D-EC8487D3959D}"/>
              </a:ext>
            </a:extLst>
          </p:cNvPr>
          <p:cNvSpPr txBox="1"/>
          <p:nvPr/>
        </p:nvSpPr>
        <p:spPr>
          <a:xfrm>
            <a:off x="383876" y="79181"/>
            <a:ext cx="6098874" cy="646331"/>
          </a:xfrm>
          <a:prstGeom prst="rect">
            <a:avLst/>
          </a:prstGeom>
          <a:noFill/>
        </p:spPr>
        <p:txBody>
          <a:bodyPr wrap="square">
            <a:spAutoFit/>
          </a:bodyPr>
          <a:lstStyle/>
          <a:p>
            <a:r>
              <a:rPr lang="en-US" dirty="0"/>
              <a:t>Churn rate on the basis whether the customer decreased her/his amount of recharge in action month</a:t>
            </a:r>
            <a:endParaRPr lang="en-IN" dirty="0"/>
          </a:p>
        </p:txBody>
      </p:sp>
    </p:spTree>
    <p:extLst>
      <p:ext uri="{BB962C8B-B14F-4D97-AF65-F5344CB8AC3E}">
        <p14:creationId xmlns:p14="http://schemas.microsoft.com/office/powerpoint/2010/main" val="1574905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77500" lnSpcReduction="20000"/>
          </a:bodyPr>
          <a:lstStyle/>
          <a:p>
            <a:r>
              <a:rPr lang="en-US" b="0" dirty="0">
                <a:solidFill>
                  <a:srgbClr val="D4D4D4"/>
                </a:solidFill>
                <a:effectLst/>
                <a:latin typeface="Consolas" panose="020B0609020204030204" pitchFamily="49" charset="0"/>
              </a:rPr>
              <a:t>Here we see the expected result. The churn rate is more for the customers, whose volume based cost in action month is increased. That means the customers do not do the monthly recharge more when they are in the action phase.</a:t>
            </a:r>
          </a:p>
        </p:txBody>
      </p:sp>
      <p:pic>
        <p:nvPicPr>
          <p:cNvPr id="4" name="Picture 3">
            <a:extLst>
              <a:ext uri="{FF2B5EF4-FFF2-40B4-BE49-F238E27FC236}">
                <a16:creationId xmlns:a16="http://schemas.microsoft.com/office/drawing/2014/main" id="{720CD7DC-93F0-FB84-3EBF-49188B71507D}"/>
              </a:ext>
            </a:extLst>
          </p:cNvPr>
          <p:cNvPicPr>
            <a:picLocks noChangeAspect="1"/>
          </p:cNvPicPr>
          <p:nvPr/>
        </p:nvPicPr>
        <p:blipFill>
          <a:blip r:embed="rId2"/>
          <a:stretch>
            <a:fillRect/>
          </a:stretch>
        </p:blipFill>
        <p:spPr>
          <a:xfrm>
            <a:off x="2656935" y="1010517"/>
            <a:ext cx="5702059" cy="3724963"/>
          </a:xfrm>
          <a:prstGeom prst="rect">
            <a:avLst/>
          </a:prstGeom>
        </p:spPr>
      </p:pic>
      <p:sp>
        <p:nvSpPr>
          <p:cNvPr id="7" name="TextBox 6">
            <a:extLst>
              <a:ext uri="{FF2B5EF4-FFF2-40B4-BE49-F238E27FC236}">
                <a16:creationId xmlns:a16="http://schemas.microsoft.com/office/drawing/2014/main" id="{7A7FBA95-2110-89FC-C92B-E7F81924544B}"/>
              </a:ext>
            </a:extLst>
          </p:cNvPr>
          <p:cNvSpPr txBox="1"/>
          <p:nvPr/>
        </p:nvSpPr>
        <p:spPr>
          <a:xfrm>
            <a:off x="271733" y="146666"/>
            <a:ext cx="6098874" cy="646331"/>
          </a:xfrm>
          <a:prstGeom prst="rect">
            <a:avLst/>
          </a:prstGeom>
          <a:noFill/>
        </p:spPr>
        <p:txBody>
          <a:bodyPr wrap="square">
            <a:spAutoFit/>
          </a:bodyPr>
          <a:lstStyle/>
          <a:p>
            <a:r>
              <a:rPr lang="en-US" dirty="0"/>
              <a:t>Churn rate on the basis whether the customer decreased her/his volume based cost in action month</a:t>
            </a:r>
            <a:endParaRPr lang="en-IN" dirty="0"/>
          </a:p>
        </p:txBody>
      </p:sp>
    </p:spTree>
    <p:extLst>
      <p:ext uri="{BB962C8B-B14F-4D97-AF65-F5344CB8AC3E}">
        <p14:creationId xmlns:p14="http://schemas.microsoft.com/office/powerpoint/2010/main" val="354683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62500" lnSpcReduction="20000"/>
          </a:bodyPr>
          <a:lstStyle/>
          <a:p>
            <a:r>
              <a:rPr lang="en-US" b="0" dirty="0">
                <a:solidFill>
                  <a:srgbClr val="D4D4D4"/>
                </a:solidFill>
                <a:effectLst/>
                <a:latin typeface="Consolas" panose="020B0609020204030204" pitchFamily="49" charset="0"/>
              </a:rPr>
              <a:t>Average revenue per user (ARPU) for the churned customers is mostly </a:t>
            </a:r>
            <a:r>
              <a:rPr lang="en-US" b="0" dirty="0" err="1">
                <a:solidFill>
                  <a:srgbClr val="D4D4D4"/>
                </a:solidFill>
                <a:effectLst/>
                <a:latin typeface="Consolas" panose="020B0609020204030204" pitchFamily="49" charset="0"/>
              </a:rPr>
              <a:t>densed</a:t>
            </a:r>
            <a:r>
              <a:rPr lang="en-US" b="0" dirty="0">
                <a:solidFill>
                  <a:srgbClr val="D4D4D4"/>
                </a:solidFill>
                <a:effectLst/>
                <a:latin typeface="Consolas" panose="020B0609020204030204" pitchFamily="49" charset="0"/>
              </a:rPr>
              <a:t> on the 0 to 900. The higher ARPU customers are less likely to be churned.</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ARPU for the not churned customers is mostly </a:t>
            </a:r>
            <a:r>
              <a:rPr lang="en-US" b="0" dirty="0" err="1">
                <a:solidFill>
                  <a:srgbClr val="D4D4D4"/>
                </a:solidFill>
                <a:effectLst/>
                <a:latin typeface="Consolas" panose="020B0609020204030204" pitchFamily="49" charset="0"/>
              </a:rPr>
              <a:t>densed</a:t>
            </a:r>
            <a:r>
              <a:rPr lang="en-US" b="0" dirty="0">
                <a:solidFill>
                  <a:srgbClr val="D4D4D4"/>
                </a:solidFill>
                <a:effectLst/>
                <a:latin typeface="Consolas" panose="020B0609020204030204" pitchFamily="49" charset="0"/>
              </a:rPr>
              <a:t> on the 0 to 1000. </a:t>
            </a:r>
          </a:p>
        </p:txBody>
      </p:sp>
      <p:sp>
        <p:nvSpPr>
          <p:cNvPr id="7" name="TextBox 6">
            <a:extLst>
              <a:ext uri="{FF2B5EF4-FFF2-40B4-BE49-F238E27FC236}">
                <a16:creationId xmlns:a16="http://schemas.microsoft.com/office/drawing/2014/main" id="{7A7FBA95-2110-89FC-C92B-E7F81924544B}"/>
              </a:ext>
            </a:extLst>
          </p:cNvPr>
          <p:cNvSpPr txBox="1"/>
          <p:nvPr/>
        </p:nvSpPr>
        <p:spPr>
          <a:xfrm>
            <a:off x="271733" y="146666"/>
            <a:ext cx="6098874" cy="646331"/>
          </a:xfrm>
          <a:prstGeom prst="rect">
            <a:avLst/>
          </a:prstGeom>
          <a:noFill/>
        </p:spPr>
        <p:txBody>
          <a:bodyPr wrap="square">
            <a:spAutoFit/>
          </a:bodyPr>
          <a:lstStyle/>
          <a:p>
            <a:r>
              <a:rPr lang="en-US" b="0" dirty="0">
                <a:effectLst/>
                <a:latin typeface="Consolas" panose="020B0609020204030204" pitchFamily="49" charset="0"/>
              </a:rPr>
              <a:t>Analysis of the average revenue per customer (churn and not churn) in the action phase</a:t>
            </a:r>
          </a:p>
        </p:txBody>
      </p:sp>
      <p:pic>
        <p:nvPicPr>
          <p:cNvPr id="5" name="Picture 4">
            <a:extLst>
              <a:ext uri="{FF2B5EF4-FFF2-40B4-BE49-F238E27FC236}">
                <a16:creationId xmlns:a16="http://schemas.microsoft.com/office/drawing/2014/main" id="{201E2AC6-07EF-F3BE-45CB-AD10B90D569E}"/>
              </a:ext>
            </a:extLst>
          </p:cNvPr>
          <p:cNvPicPr>
            <a:picLocks noChangeAspect="1"/>
          </p:cNvPicPr>
          <p:nvPr/>
        </p:nvPicPr>
        <p:blipFill>
          <a:blip r:embed="rId2"/>
          <a:stretch>
            <a:fillRect/>
          </a:stretch>
        </p:blipFill>
        <p:spPr>
          <a:xfrm>
            <a:off x="2337759" y="948750"/>
            <a:ext cx="5648954" cy="3728025"/>
          </a:xfrm>
          <a:prstGeom prst="rect">
            <a:avLst/>
          </a:prstGeom>
        </p:spPr>
      </p:pic>
    </p:spTree>
    <p:extLst>
      <p:ext uri="{BB962C8B-B14F-4D97-AF65-F5344CB8AC3E}">
        <p14:creationId xmlns:p14="http://schemas.microsoft.com/office/powerpoint/2010/main" val="1391512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92500" lnSpcReduction="10000"/>
          </a:bodyPr>
          <a:lstStyle/>
          <a:p>
            <a:r>
              <a:rPr lang="en-US" b="0" dirty="0">
                <a:solidFill>
                  <a:srgbClr val="D4D4D4"/>
                </a:solidFill>
                <a:effectLst/>
                <a:latin typeface="Consolas" panose="020B0609020204030204" pitchFamily="49" charset="0"/>
              </a:rPr>
              <a:t>Minutes of usage(MOU) of the churn customers is mostly populated on the 0 to 2500 range. Higher the MOU, lesser the churn probability.</a:t>
            </a:r>
          </a:p>
        </p:txBody>
      </p:sp>
      <p:sp>
        <p:nvSpPr>
          <p:cNvPr id="7" name="TextBox 6">
            <a:extLst>
              <a:ext uri="{FF2B5EF4-FFF2-40B4-BE49-F238E27FC236}">
                <a16:creationId xmlns:a16="http://schemas.microsoft.com/office/drawing/2014/main" id="{7A7FBA95-2110-89FC-C92B-E7F81924544B}"/>
              </a:ext>
            </a:extLst>
          </p:cNvPr>
          <p:cNvSpPr txBox="1"/>
          <p:nvPr/>
        </p:nvSpPr>
        <p:spPr>
          <a:xfrm>
            <a:off x="271733" y="146666"/>
            <a:ext cx="6098874" cy="646331"/>
          </a:xfrm>
          <a:prstGeom prst="rect">
            <a:avLst/>
          </a:prstGeom>
          <a:noFill/>
        </p:spPr>
        <p:txBody>
          <a:bodyPr wrap="square">
            <a:spAutoFit/>
          </a:bodyPr>
          <a:lstStyle/>
          <a:p>
            <a:r>
              <a:rPr lang="en-US" b="1" dirty="0">
                <a:effectLst/>
                <a:latin typeface="Consolas" panose="020B0609020204030204" pitchFamily="49" charset="0"/>
              </a:rPr>
              <a:t>Analysis of the minutes of usage MOU (churn and not churn) in the action phase</a:t>
            </a:r>
            <a:endParaRPr lang="en-US" b="0" dirty="0">
              <a:effectLst/>
              <a:latin typeface="Consolas" panose="020B0609020204030204" pitchFamily="49" charset="0"/>
            </a:endParaRPr>
          </a:p>
        </p:txBody>
      </p:sp>
      <p:pic>
        <p:nvPicPr>
          <p:cNvPr id="4" name="Picture 3">
            <a:extLst>
              <a:ext uri="{FF2B5EF4-FFF2-40B4-BE49-F238E27FC236}">
                <a16:creationId xmlns:a16="http://schemas.microsoft.com/office/drawing/2014/main" id="{3747C6A1-4B06-A36F-74B2-94AF99873357}"/>
              </a:ext>
            </a:extLst>
          </p:cNvPr>
          <p:cNvPicPr>
            <a:picLocks noChangeAspect="1"/>
          </p:cNvPicPr>
          <p:nvPr/>
        </p:nvPicPr>
        <p:blipFill>
          <a:blip r:embed="rId2"/>
          <a:stretch>
            <a:fillRect/>
          </a:stretch>
        </p:blipFill>
        <p:spPr>
          <a:xfrm>
            <a:off x="2216988" y="939663"/>
            <a:ext cx="5805398" cy="3900037"/>
          </a:xfrm>
          <a:prstGeom prst="rect">
            <a:avLst/>
          </a:prstGeom>
        </p:spPr>
      </p:pic>
    </p:spTree>
    <p:extLst>
      <p:ext uri="{BB962C8B-B14F-4D97-AF65-F5344CB8AC3E}">
        <p14:creationId xmlns:p14="http://schemas.microsoft.com/office/powerpoint/2010/main" val="361185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7A7FBA95-2110-89FC-C92B-E7F81924544B}"/>
              </a:ext>
            </a:extLst>
          </p:cNvPr>
          <p:cNvSpPr txBox="1"/>
          <p:nvPr/>
        </p:nvSpPr>
        <p:spPr>
          <a:xfrm>
            <a:off x="1634706" y="1276727"/>
            <a:ext cx="7880230" cy="861774"/>
          </a:xfrm>
          <a:prstGeom prst="rect">
            <a:avLst/>
          </a:prstGeom>
          <a:noFill/>
        </p:spPr>
        <p:txBody>
          <a:bodyPr wrap="square">
            <a:spAutoFit/>
          </a:bodyPr>
          <a:lstStyle/>
          <a:p>
            <a:r>
              <a:rPr lang="en-US" sz="5000" b="0" dirty="0">
                <a:effectLst/>
                <a:latin typeface="Consolas" panose="020B0609020204030204" pitchFamily="49" charset="0"/>
              </a:rPr>
              <a:t>Bivariate Analysis</a:t>
            </a:r>
          </a:p>
        </p:txBody>
      </p:sp>
    </p:spTree>
    <p:extLst>
      <p:ext uri="{BB962C8B-B14F-4D97-AF65-F5344CB8AC3E}">
        <p14:creationId xmlns:p14="http://schemas.microsoft.com/office/powerpoint/2010/main" val="1934511885"/>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{92C3B62B-4517-4E3B-A5E2-ECFCDAB8E859}tf56160789_win32</Template>
  <TotalTime>48</TotalTime>
  <Words>604</Words>
  <Application>Microsoft Office PowerPoint</Application>
  <PresentationFormat>Widescreen</PresentationFormat>
  <Paragraphs>27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Bookman Old Style</vt:lpstr>
      <vt:lpstr>Calibri</vt:lpstr>
      <vt:lpstr>Consolas</vt:lpstr>
      <vt:lpstr>Franklin Gothic Book</vt:lpstr>
      <vt:lpstr>Custom</vt:lpstr>
      <vt:lpstr>Telecom Churn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Case Study</dc:title>
  <dc:creator>xapads xapads</dc:creator>
  <cp:lastModifiedBy>xapads xapads</cp:lastModifiedBy>
  <cp:revision>2</cp:revision>
  <dcterms:created xsi:type="dcterms:W3CDTF">2023-12-05T16:47:27Z</dcterms:created>
  <dcterms:modified xsi:type="dcterms:W3CDTF">2023-12-05T17:36:00Z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