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move the slide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3E0C340-60BD-4E91-9FF4-519055A4F32B}" type="slidenum"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C39FF84-8A77-4488-94EA-09B9B454318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52D2C87-D736-4DCE-AEA6-C94D4338FA8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FA54F41-8254-49AA-8BA7-2385A02F3E1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5AF664F-4319-45C8-8A86-BFBD8C6E8BF5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8F66C72-7988-49DD-87CB-F10E557E1D13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7BB920D-A35C-45E6-B469-C293EAAB0DCE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095480"/>
            <a:ext cx="10972440" cy="50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D235C4-329D-4F4A-82E8-CA98A6BD9E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C90B4D42-9FC3-4CC3-ABB5-8C316E6EAC3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4541E874-90E4-4F7A-AE4E-89EAA0BFF63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22BB89-1D22-477B-A370-BD378478282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6325F76-FCDF-4524-BCA2-1273891BA36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10972440" cy="50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DEC2824-421A-45CF-945E-AA40292FE3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CAFA23E-8EF9-4EDD-AE8C-DB79731986B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5354280" cy="50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095480"/>
            <a:ext cx="5354280" cy="50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AD119CD-9FBC-4456-9B57-462AF04E181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6164259-2CE3-40E8-9D52-CE9ABEAFEF6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46B9A294-3153-44E2-9571-D09F324455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A01E6ECC-E508-4A94-BE5D-55BFFD3B419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TradeGothic"/>
              </a:rPr>
              <a:t>&lt;footer&gt;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E5BD682-E54B-473F-B24A-9EA4FA8AFCBC}" type="slidenum"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2880"/>
            <a:ext cx="4010760" cy="1161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766760" y="272880"/>
            <a:ext cx="6815160" cy="5852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Trade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Trade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Trade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Trade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1434960"/>
            <a:ext cx="4010760" cy="4690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28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 idx="29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TradeGothic"/>
              </a:rPr>
              <a:t>&lt;footer&gt;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 idx="30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A24BCAB-F6B9-4B2B-A406-8725FC2C90A0}" type="slidenum"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389680" y="4800600"/>
            <a:ext cx="7314840" cy="566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389680" y="612720"/>
            <a:ext cx="73148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TradeGothic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Trade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TradeGothic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Trade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TradeGothic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Trade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TradeGothic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Trade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TradeGothic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Trade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TradeGothic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Trade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TradeGothic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2389680" y="5367240"/>
            <a:ext cx="7314840" cy="804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dt" idx="31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ftr" idx="32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TradeGothic"/>
              </a:rPr>
              <a:t>&lt;footer&gt;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sldNum" idx="33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ECBB0CF-A82F-4811-8745-D9B24675BB12}" type="slidenum"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095480"/>
            <a:ext cx="10972440" cy="5030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Trade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Trade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Trade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Trade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TradeGothic"/>
              </a:rPr>
              <a:t>&lt;footer&gt;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172508B-1524-47D8-AE9C-77235991616D}" type="slidenum"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839080" y="274680"/>
            <a:ext cx="2742840" cy="5851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274680"/>
            <a:ext cx="8026200" cy="5851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Trade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Trade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Trade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Trade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TradeGothic"/>
              </a:rPr>
              <a:t>&lt;footer&gt;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E99E927-58BF-434B-BCFE-30E871933416}" type="slidenum"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095480"/>
            <a:ext cx="10972440" cy="5030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Trade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Trade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Trade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Trade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TradeGothic"/>
              </a:rPr>
              <a:t>&lt;footer&gt;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9096361-37A1-4C44-A631-1D197B2BF3E8}" type="slidenum"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63000" y="4406760"/>
            <a:ext cx="10362960" cy="1361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chemeClr val="dk1"/>
                </a:solidFill>
                <a:latin typeface="TradeGothic"/>
                <a:ea typeface="ＭＳ Ｐゴシック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963000" y="2906640"/>
            <a:ext cx="10362960" cy="1499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tint val="75000"/>
                  </a:schemeClr>
                </a:solidFill>
                <a:latin typeface="TradeGothic"/>
                <a:ea typeface="ＭＳ Ｐゴシック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TradeGothic"/>
              </a:rPr>
              <a:t>&lt;footer&gt;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72FBB22-5FAB-4A9A-91E6-5DBA6B9E3CAA}" type="slidenum"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8452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Trade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Trade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Trade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Trade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197760" y="1600200"/>
            <a:ext cx="538452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Trade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Trade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Trade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Trade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TradeGothic"/>
              </a:rPr>
              <a:t>&lt;footer&gt;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D46CF25-DE88-4F22-91A1-F21D362D6EB3}" type="slidenum"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5386680" cy="639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2174760"/>
            <a:ext cx="5386680" cy="3951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Trade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Trade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Trade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Trade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193440" y="1535040"/>
            <a:ext cx="5388840" cy="639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193440" y="2174760"/>
            <a:ext cx="5388840" cy="3951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Trade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Trade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Trade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Trade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TradeGothic"/>
              </a:rPr>
              <a:t>&lt;footer&gt;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D3B8F20-7BD3-488A-9913-139067EFBC09}" type="slidenum"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TradeGothic"/>
              </a:rPr>
              <a:t>&lt;footer&gt;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1D558B9-4B3F-4297-9BFA-E2588A6C9627}" type="slidenum"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TradeGothic"/>
              </a:rPr>
              <a:t>&lt;footer&gt;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F5A1673-508A-439B-8DC4-14A2573A030D}" type="slidenum"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8"/>
          <p:cNvSpPr/>
          <p:nvPr/>
        </p:nvSpPr>
        <p:spPr>
          <a:xfrm>
            <a:off x="0" y="6354720"/>
            <a:ext cx="12191760" cy="50292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r="5400000" dist="2304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accent2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82880" y="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br>
              <a:rPr sz="3600"/>
            </a:br>
            <a:r>
              <a:rPr b="1" lang="en-IN" sz="3600" spc="-1" strike="noStrike">
                <a:solidFill>
                  <a:srgbClr val="0070c0"/>
                </a:solidFill>
                <a:latin typeface="Garamond"/>
                <a:ea typeface="ＭＳ Ｐゴシック"/>
              </a:rPr>
              <a:t>STATATHON 2025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TextBox 8"/>
          <p:cNvSpPr/>
          <p:nvPr/>
        </p:nvSpPr>
        <p:spPr>
          <a:xfrm>
            <a:off x="275760" y="1842120"/>
            <a:ext cx="11216880" cy="3377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algn="just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  <a:ea typeface="ＭＳ Ｐゴシック"/>
              </a:rPr>
              <a:t>Problem Statement ID: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  <a:ea typeface="ＭＳ Ｐゴシック"/>
              </a:rPr>
              <a:t>Problem Statement Title:</a:t>
            </a:r>
            <a:r>
              <a:rPr b="1" lang="en-US" sz="2400" spc="-1" strike="noStrike">
                <a:solidFill>
                  <a:schemeClr val="dk1"/>
                </a:solidFill>
                <a:latin typeface="Arial"/>
                <a:ea typeface="ＭＳ Ｐゴシック"/>
              </a:rPr>
              <a:t> Thrivable - AI-Powered Sustainability Platform Inspiration</a:t>
            </a:r>
            <a:endParaRPr b="0" lang="en-IN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marL="285840" indent="-285840" algn="just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  <a:ea typeface="ＭＳ Ｐゴシック"/>
              </a:rPr>
              <a:t>PS Category- Software/Hardware: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  <a:ea typeface="ＭＳ Ｐゴシック"/>
              </a:rPr>
              <a:t>Team ID: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  <a:ea typeface="ＭＳ Ｐゴシック"/>
              </a:rPr>
              <a:t>Team Name (Registered on portal):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ldNum" idx="37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1" lang="en-US" sz="1200" spc="-1" strike="noStrike">
                <a:solidFill>
                  <a:schemeClr val="lt1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8D46B1E-249C-41E7-B259-EA229BC3C7A4}" type="slidenum">
              <a:rPr b="1" lang="en-US" sz="1200" spc="-1" strike="noStrike">
                <a:solidFill>
                  <a:schemeClr val="lt1"/>
                </a:solidFill>
                <a:latin typeface="TradeGothic"/>
                <a:ea typeface="ＭＳ Ｐゴシック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ftr" idx="38"/>
          </p:nvPr>
        </p:nvSpPr>
        <p:spPr>
          <a:xfrm>
            <a:off x="4648320" y="6356520"/>
            <a:ext cx="32036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lt1">
                    <a:lumMod val="95000"/>
                  </a:schemeClr>
                </a:solidFill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lt1">
                    <a:lumMod val="95000"/>
                  </a:schemeClr>
                </a:solidFill>
                <a:latin typeface="TradeGothic"/>
              </a:rPr>
              <a:t>@</a:t>
            </a:r>
            <a:r>
              <a:rPr b="0" lang="en-IN" sz="1200" spc="-1" strike="noStrike">
                <a:solidFill>
                  <a:schemeClr val="lt1">
                    <a:lumMod val="95000"/>
                  </a:schemeClr>
                </a:solidFill>
                <a:latin typeface="TradeGothic"/>
              </a:rPr>
              <a:t>STATATHON</a:t>
            </a:r>
            <a:r>
              <a:rPr b="0" lang="en-US" sz="1200" spc="-1" strike="noStrike">
                <a:solidFill>
                  <a:schemeClr val="lt1">
                    <a:lumMod val="95000"/>
                  </a:schemeClr>
                </a:solidFill>
                <a:latin typeface="TradeGothic"/>
              </a:rPr>
              <a:t> Idea submission- Template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TextBox 1"/>
          <p:cNvSpPr/>
          <p:nvPr/>
        </p:nvSpPr>
        <p:spPr>
          <a:xfrm>
            <a:off x="3139560" y="1310760"/>
            <a:ext cx="7700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600" spc="-1" strike="noStrike">
                <a:solidFill>
                  <a:schemeClr val="dk1"/>
                </a:solidFill>
                <a:latin typeface="Times New Roman"/>
                <a:ea typeface="ＭＳ Ｐゴシック"/>
              </a:rPr>
              <a:t>            </a:t>
            </a:r>
            <a:r>
              <a:rPr b="1" lang="en-US" sz="3600" spc="-1" strike="noStrike">
                <a:solidFill>
                  <a:schemeClr val="dk1"/>
                </a:solidFill>
                <a:latin typeface="Times New Roman"/>
                <a:ea typeface="ＭＳ Ｐゴシック"/>
              </a:rPr>
              <a:t>TITLE PAGE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" name="Picture 12" descr=""/>
          <p:cNvPicPr/>
          <p:nvPr/>
        </p:nvPicPr>
        <p:blipFill>
          <a:blip r:embed="rId1"/>
          <a:stretch/>
        </p:blipFill>
        <p:spPr>
          <a:xfrm>
            <a:off x="10599480" y="136440"/>
            <a:ext cx="1405440" cy="114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8"/>
          <p:cNvSpPr/>
          <p:nvPr/>
        </p:nvSpPr>
        <p:spPr>
          <a:xfrm>
            <a:off x="0" y="6354720"/>
            <a:ext cx="12191760" cy="50292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r="5400000" dist="2304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accent2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82880" y="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br>
              <a:rPr sz="3600"/>
            </a:br>
            <a:r>
              <a:rPr b="1" lang="en-US" sz="3600" spc="-1" strike="noStrike">
                <a:solidFill>
                  <a:schemeClr val="dk1"/>
                </a:solidFill>
                <a:latin typeface="Times New Roman"/>
                <a:ea typeface="ＭＳ Ｐゴシック"/>
              </a:rPr>
              <a:t>IDEA TITLE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TextBox 8"/>
          <p:cNvSpPr/>
          <p:nvPr/>
        </p:nvSpPr>
        <p:spPr>
          <a:xfrm>
            <a:off x="113040" y="1418040"/>
            <a:ext cx="11862000" cy="4598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defTabSz="45720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b="1" lang="en-US" sz="2800" spc="-1" strike="noStrike" u="sng">
                <a:solidFill>
                  <a:schemeClr val="dk2"/>
                </a:solidFill>
                <a:uFillTx/>
                <a:latin typeface="Arial"/>
                <a:ea typeface="ＭＳ Ｐゴシック"/>
              </a:rPr>
              <a:t>Inspiration Behind Thrivable: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b="0" lang="en-US" sz="2000" spc="-1" strike="noStrike">
                <a:solidFill>
                  <a:schemeClr val="dk2"/>
                </a:solidFill>
                <a:latin typeface="Arial"/>
                <a:ea typeface="ＭＳ Ｐゴシック"/>
              </a:rPr>
              <a:t>Thrivable aims to close this gap by providing a smart platform powered by computer vision, AI analysis, and environmental datasets.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b="0" lang="en-US" sz="2000" spc="-1" strike="noStrike">
                <a:solidFill>
                  <a:schemeClr val="dk2"/>
                </a:solidFill>
                <a:latin typeface="Arial"/>
                <a:ea typeface="ＭＳ Ｐゴシック"/>
              </a:rPr>
              <a:t>The platform can scan or identify items, assess their environmental footprint, and suggest greener alternatives.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b="0" lang="en-US" sz="2000" spc="-1" strike="noStrike">
                <a:solidFill>
                  <a:schemeClr val="dk2"/>
                </a:solidFill>
                <a:latin typeface="Arial"/>
                <a:ea typeface="ＭＳ Ｐゴシック"/>
              </a:rPr>
              <a:t>AI-driven recommendations help users make informed, eco-friendly decisions without needing deep technical knowledge.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b="0" lang="en-US" sz="2000" spc="-1" strike="noStrike">
                <a:solidFill>
                  <a:schemeClr val="dk2"/>
                </a:solidFill>
                <a:latin typeface="Arial"/>
                <a:ea typeface="ＭＳ Ｐゴシック"/>
              </a:rPr>
              <a:t>By combining awareness with actionable insights, Thrivable makes sustainable living practical and achievable for everyone.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b="0" lang="en-US" sz="2000" spc="-1" strike="noStrike">
                <a:solidFill>
                  <a:schemeClr val="dk2"/>
                </a:solidFill>
                <a:latin typeface="Arial"/>
                <a:ea typeface="ＭＳ Ｐゴシック"/>
              </a:rPr>
              <a:t>The vision is to create a world where technology actively supports and accelerates environmental responsibility.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b="0" lang="en-US" sz="2000" spc="-1" strike="noStrike">
                <a:solidFill>
                  <a:schemeClr val="dk2"/>
                </a:solidFill>
                <a:latin typeface="Arial"/>
                <a:ea typeface="ＭＳ Ｐゴシック"/>
              </a:rPr>
              <a:t>Long term, Thrivable aims to influence consumer habits, reduce waste, and support global sustainability goals like Net Zero.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ldNum" idx="39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1" lang="en-US" sz="1200" spc="-1" strike="noStrike">
                <a:solidFill>
                  <a:schemeClr val="lt1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9C3D9B8-CFD8-49FA-98C5-4D21F3E69F4A}" type="slidenum">
              <a:rPr b="1" lang="en-US" sz="1200" spc="-1" strike="noStrike">
                <a:solidFill>
                  <a:schemeClr val="lt1"/>
                </a:solidFill>
                <a:latin typeface="TradeGothic"/>
                <a:ea typeface="ＭＳ Ｐゴシック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Oval 9"/>
          <p:cNvSpPr/>
          <p:nvPr/>
        </p:nvSpPr>
        <p:spPr>
          <a:xfrm>
            <a:off x="329760" y="252360"/>
            <a:ext cx="1251360" cy="807120"/>
          </a:xfrm>
          <a:prstGeom prst="ellipse">
            <a:avLst/>
          </a:prstGeom>
          <a:solidFill>
            <a:srgbClr val="ffffff"/>
          </a:solidFill>
          <a:ln>
            <a:solidFill>
              <a:srgbClr val="8064a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ＭＳ Ｐゴシック"/>
              </a:rPr>
              <a:t>Your Team Name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Picture 2" descr=""/>
          <p:cNvPicPr/>
          <p:nvPr/>
        </p:nvPicPr>
        <p:blipFill>
          <a:blip r:embed="rId1"/>
          <a:stretch/>
        </p:blipFill>
        <p:spPr>
          <a:xfrm>
            <a:off x="10599480" y="136440"/>
            <a:ext cx="1405440" cy="114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9"/>
          <p:cNvSpPr/>
          <p:nvPr/>
        </p:nvSpPr>
        <p:spPr>
          <a:xfrm>
            <a:off x="0" y="6354720"/>
            <a:ext cx="12191760" cy="50292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r="5400000" dist="2304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accent2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08960" y="-23580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br>
              <a:rPr sz="3600"/>
            </a:br>
            <a:r>
              <a:rPr b="1" lang="en-US" sz="3600" spc="-1" strike="noStrike">
                <a:solidFill>
                  <a:schemeClr val="dk1"/>
                </a:solidFill>
                <a:latin typeface="Times New Roman"/>
                <a:ea typeface="ＭＳ Ｐゴシック"/>
              </a:rPr>
              <a:t>TECHNICAL APPROACH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6" name="TextBox 8"/>
          <p:cNvSpPr/>
          <p:nvPr/>
        </p:nvSpPr>
        <p:spPr>
          <a:xfrm>
            <a:off x="67320" y="1258200"/>
            <a:ext cx="5447160" cy="1186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1600" spc="-1" strike="noStrike">
                <a:solidFill>
                  <a:schemeClr val="dk1"/>
                </a:solidFill>
                <a:latin typeface="Arial"/>
                <a:ea typeface="ＭＳ Ｐゴシック"/>
              </a:rPr>
              <a:t>Programming Languages: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  <a:ea typeface="ＭＳ Ｐゴシック"/>
              </a:rPr>
              <a:t>Python – for AI/ML model training and data processing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  <a:ea typeface="ＭＳ Ｐゴシック"/>
              </a:rPr>
              <a:t>JavaScript – for frontend and backend development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ldNum" idx="40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1" lang="en-US" sz="1200" spc="-1" strike="noStrike">
                <a:solidFill>
                  <a:schemeClr val="lt1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CE07101-5AC1-4EE4-A90C-D084E552282A}" type="slidenum">
              <a:rPr b="1" lang="en-US" sz="1200" spc="-1" strike="noStrike">
                <a:solidFill>
                  <a:schemeClr val="lt1"/>
                </a:solidFill>
                <a:latin typeface="TradeGothic"/>
                <a:ea typeface="ＭＳ Ｐゴシック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Oval 10"/>
          <p:cNvSpPr/>
          <p:nvPr/>
        </p:nvSpPr>
        <p:spPr>
          <a:xfrm>
            <a:off x="116640" y="99720"/>
            <a:ext cx="1251360" cy="807120"/>
          </a:xfrm>
          <a:prstGeom prst="ellipse">
            <a:avLst/>
          </a:prstGeom>
          <a:solidFill>
            <a:srgbClr val="ffffff"/>
          </a:solidFill>
          <a:ln>
            <a:solidFill>
              <a:srgbClr val="8064a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ＭＳ Ｐゴシック"/>
              </a:rPr>
              <a:t>Your Team Name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Picture 1" descr=""/>
          <p:cNvPicPr/>
          <p:nvPr/>
        </p:nvPicPr>
        <p:blipFill>
          <a:blip r:embed="rId1"/>
          <a:stretch/>
        </p:blipFill>
        <p:spPr>
          <a:xfrm>
            <a:off x="10603080" y="241560"/>
            <a:ext cx="1405440" cy="1142640"/>
          </a:xfrm>
          <a:prstGeom prst="rect">
            <a:avLst/>
          </a:prstGeom>
          <a:ln w="0">
            <a:noFill/>
          </a:ln>
        </p:spPr>
      </p:pic>
      <p:sp>
        <p:nvSpPr>
          <p:cNvPr id="90" name=""/>
          <p:cNvSpPr txBox="1"/>
          <p:nvPr/>
        </p:nvSpPr>
        <p:spPr>
          <a:xfrm>
            <a:off x="5514480" y="2195640"/>
            <a:ext cx="6577200" cy="144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 defTabSz="457200">
              <a:lnSpc>
                <a:spcPct val="150000"/>
              </a:lnSpc>
            </a:pPr>
            <a:r>
              <a:rPr b="1" i="1" lang="en-US" sz="1600" spc="-1" strike="noStrike">
                <a:solidFill>
                  <a:schemeClr val="dk1"/>
                </a:solidFill>
                <a:latin typeface="Arial"/>
                <a:ea typeface="ＭＳ Ｐゴシック"/>
              </a:rPr>
              <a:t>Frameworks &amp; Libraries: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 defTabSz="4572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  <a:ea typeface="ＭＳ Ｐゴシック"/>
              </a:rPr>
              <a:t>Frontend: React.js with Vite (fast, responsive UI), Tailwind CSS (styling), Framer Motion (animations)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 defTabSz="4572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  <a:ea typeface="ＭＳ Ｐゴシック"/>
              </a:rPr>
              <a:t>Backend: Node.js with Express.js (API and server logic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5690160" y="3847320"/>
            <a:ext cx="6316560" cy="2120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 defTabSz="457200">
              <a:lnSpc>
                <a:spcPct val="150000"/>
              </a:lnSpc>
            </a:pPr>
            <a:r>
              <a:rPr b="1" i="1" lang="en-US" sz="1600" spc="-1" strike="noStrike">
                <a:solidFill>
                  <a:schemeClr val="dk1"/>
                </a:solidFill>
                <a:latin typeface="Arial"/>
                <a:ea typeface="ＭＳ Ｐゴシック"/>
              </a:rPr>
              <a:t>AI Tools: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 defTabSz="4572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  <a:ea typeface="ＭＳ Ｐゴシック"/>
              </a:rPr>
              <a:t>TensorFlow / PyTorch – machine learning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 defTabSz="4572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  <a:ea typeface="ＭＳ Ｐゴシック"/>
              </a:rPr>
              <a:t>Groq API – fast AI inference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 defTabSz="4572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  <a:ea typeface="ＭＳ Ｐゴシック"/>
              </a:rPr>
              <a:t>Data &amp; Storage: Supabase (database &amp; authentication)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 defTabSz="4572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  <a:ea typeface="ＭＳ Ｐゴシック"/>
              </a:rPr>
              <a:t>APIs: Tavily API (web scraping &amp; data collection)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50000"/>
              </a:lnSpc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137520" y="3095640"/>
            <a:ext cx="5163480" cy="144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 defTabSz="457200">
              <a:lnSpc>
                <a:spcPct val="150000"/>
              </a:lnSpc>
            </a:pPr>
            <a:r>
              <a:rPr b="1" i="1" lang="en-US" sz="1600" spc="-1" strike="noStrike">
                <a:solidFill>
                  <a:schemeClr val="dk1"/>
                </a:solidFill>
                <a:latin typeface="Arial"/>
                <a:ea typeface="ＭＳ Ｐゴシック"/>
              </a:rPr>
              <a:t>Hardware: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 defTabSz="4572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  <a:ea typeface="ＭＳ Ｐゴシック"/>
              </a:rPr>
              <a:t>Smartphone or camera for product image capture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5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  <a:ea typeface="ＭＳ Ｐゴシック"/>
              </a:rPr>
              <a:t>Cloud hosting (AWS/Google Cloud) for AI model deployment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"/>
          <p:cNvSpPr/>
          <p:nvPr/>
        </p:nvSpPr>
        <p:spPr>
          <a:xfrm>
            <a:off x="0" y="6354720"/>
            <a:ext cx="12191760" cy="50292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r="5400000" dist="2304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953735"/>
              </a:solidFill>
              <a:latin typeface="Calibri"/>
              <a:ea typeface="ＭＳ Ｐゴシック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5880" y="17244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chemeClr val="dk1"/>
                </a:solidFill>
                <a:latin typeface="Times New Roman"/>
                <a:ea typeface="ＭＳ Ｐゴシック"/>
              </a:rPr>
              <a:t>FEASIBILITY AND VIABILITY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5" name="TextBox 8"/>
          <p:cNvSpPr/>
          <p:nvPr/>
        </p:nvSpPr>
        <p:spPr>
          <a:xfrm>
            <a:off x="0" y="1240200"/>
            <a:ext cx="5690160" cy="50234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1. Feasibility Analysis: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Technical Feasibility: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Uses proven technologies like computer vision, AI.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Cloud deployment ensures scalability and accessibility.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Can run on standard smartphones for image capture.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Market Feasibility: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Growing demand for accessible sustainability tools.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Fits into global sustainability and Net Zero goals.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Appeals to both individuals and businesses.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Operational Feasibility: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Modular design allows step-by-step development.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APIs and existing datasets reduce development time.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ldNum" idx="41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1" lang="en-US" sz="1200" spc="-1" strike="noStrike">
                <a:solidFill>
                  <a:srgbClr val="ffffff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2726BD0-BC94-42A5-BBCB-3FD9223644B1}" type="slidenum">
              <a:rPr b="1" lang="en-US" sz="1200" spc="-1" strike="noStrike">
                <a:solidFill>
                  <a:srgbClr val="ffffff"/>
                </a:solidFill>
                <a:latin typeface="TradeGothic"/>
                <a:ea typeface="ＭＳ Ｐゴシック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Oval 11"/>
          <p:cNvSpPr/>
          <p:nvPr/>
        </p:nvSpPr>
        <p:spPr>
          <a:xfrm>
            <a:off x="329760" y="252360"/>
            <a:ext cx="1251360" cy="807120"/>
          </a:xfrm>
          <a:prstGeom prst="ellipse">
            <a:avLst/>
          </a:prstGeom>
          <a:solidFill>
            <a:srgbClr val="ffffff"/>
          </a:solidFill>
          <a:ln>
            <a:solidFill>
              <a:srgbClr val="8064a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ＭＳ Ｐゴシック"/>
              </a:rPr>
              <a:t>Your Team Name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Picture 1" descr=""/>
          <p:cNvPicPr/>
          <p:nvPr/>
        </p:nvPicPr>
        <p:blipFill>
          <a:blip r:embed="rId1"/>
          <a:stretch/>
        </p:blipFill>
        <p:spPr>
          <a:xfrm>
            <a:off x="10603080" y="241560"/>
            <a:ext cx="1405440" cy="1142640"/>
          </a:xfrm>
          <a:prstGeom prst="rect">
            <a:avLst/>
          </a:prstGeom>
          <a:ln w="0">
            <a:noFill/>
          </a:ln>
        </p:spPr>
      </p:pic>
      <p:sp>
        <p:nvSpPr>
          <p:cNvPr id="99" name=""/>
          <p:cNvSpPr txBox="1"/>
          <p:nvPr/>
        </p:nvSpPr>
        <p:spPr>
          <a:xfrm>
            <a:off x="5978160" y="1315080"/>
            <a:ext cx="6213960" cy="49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 defTabSz="457200"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2. Potential Challenges &amp; Risks: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 defTabSz="4572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Data Pipeline Complexity – Turning an image into accurate environmental data requires multiple stages.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 defTabSz="4572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Web Scraping Limitations – Anti-bot measures, dynamic content, and inconsistent data formats.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 defTabSz="4572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Information Accuracy – Conflicting or outdated sustainability data.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 defTabSz="4572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Performance Issues – Ensuring real-time processing without delays.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3. Strategies to Overcome Challenges: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 defTabSz="4572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Data Pipeline Complexity: Use modular processing with clear stages for image recognition, data gathering, and AI analysis.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 defTabSz="4572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Web Scraping Limitations: Implement request throttling, handle dynamic pages, and use structured APIs where possible.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 defTabSz="4572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Information Accuracy: Verify sources, cross-check multiple databases, and update metrics regularly.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"/>
          <p:cNvSpPr/>
          <p:nvPr/>
        </p:nvSpPr>
        <p:spPr>
          <a:xfrm>
            <a:off x="-3600" y="6369120"/>
            <a:ext cx="12191760" cy="50292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r="5400000" dist="2304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953735"/>
              </a:solidFill>
              <a:latin typeface="Calibri"/>
              <a:ea typeface="ＭＳ Ｐゴシック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5880" y="30996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chemeClr val="dk1"/>
                </a:solidFill>
                <a:latin typeface="Times New Roman"/>
                <a:ea typeface="ＭＳ Ｐゴシック"/>
              </a:rPr>
              <a:t>IMPACT AND BENEFITS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2" name="TextBox 8"/>
          <p:cNvSpPr/>
          <p:nvPr/>
        </p:nvSpPr>
        <p:spPr>
          <a:xfrm>
            <a:off x="0" y="1252080"/>
            <a:ext cx="6993360" cy="5027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1.Potential Impact: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Encourages sustainable living by making eco-friendly choices easier.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Raises environmental awareness among individuals and communities.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Supports global sustainability and Net Zero initiatives.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Influences consumer habits toward greener alternatives.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2.Social: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Builds a community focused on sustainability through leaderboards and sharing.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Empowers individuals with accessible, actionable environmental data.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ldNum" idx="42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1" lang="en-US" sz="1200" spc="-1" strike="noStrike">
                <a:solidFill>
                  <a:srgbClr val="ffffff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E9959CF-2AF2-49A7-884E-E8B3E5E8F0F7}" type="slidenum">
              <a:rPr b="1" lang="en-US" sz="1200" spc="-1" strike="noStrike">
                <a:solidFill>
                  <a:srgbClr val="ffffff"/>
                </a:solidFill>
                <a:latin typeface="TradeGothic"/>
                <a:ea typeface="ＭＳ Ｐゴシック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Oval 11"/>
          <p:cNvSpPr/>
          <p:nvPr/>
        </p:nvSpPr>
        <p:spPr>
          <a:xfrm>
            <a:off x="329760" y="252360"/>
            <a:ext cx="1251360" cy="807120"/>
          </a:xfrm>
          <a:prstGeom prst="ellipse">
            <a:avLst/>
          </a:prstGeom>
          <a:solidFill>
            <a:srgbClr val="ffffff"/>
          </a:solidFill>
          <a:ln>
            <a:solidFill>
              <a:srgbClr val="8064a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ＭＳ Ｐゴシック"/>
              </a:rPr>
              <a:t>Your Team Name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Picture 1" descr=""/>
          <p:cNvPicPr/>
          <p:nvPr/>
        </p:nvPicPr>
        <p:blipFill>
          <a:blip r:embed="rId1"/>
          <a:stretch/>
        </p:blipFill>
        <p:spPr>
          <a:xfrm>
            <a:off x="10603080" y="241560"/>
            <a:ext cx="1405440" cy="1142640"/>
          </a:xfrm>
          <a:prstGeom prst="rect">
            <a:avLst/>
          </a:prstGeom>
          <a:ln w="0">
            <a:noFill/>
          </a:ln>
        </p:spPr>
      </p:pic>
      <p:sp>
        <p:nvSpPr>
          <p:cNvPr id="106" name=""/>
          <p:cNvSpPr txBox="1"/>
          <p:nvPr/>
        </p:nvSpPr>
        <p:spPr>
          <a:xfrm>
            <a:off x="7244280" y="1353600"/>
            <a:ext cx="4887720" cy="4938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 defTabSz="457200"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3.Economic: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 defTabSz="4572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Helps users save money by reusing and repurposing items.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 defTabSz="4572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Reduces waste management costs for communities and businesses.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4.Environmental: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 defTabSz="4572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Reduces CO₂ emissions through informed product choices.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 defTabSz="4572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Minimizes waste via DIY reuse ideas.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 defTabSz="4572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Promotes a circular economy by extending product life cycles.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9"/>
          <p:cNvSpPr/>
          <p:nvPr/>
        </p:nvSpPr>
        <p:spPr>
          <a:xfrm>
            <a:off x="0" y="6354720"/>
            <a:ext cx="12191760" cy="50292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r="5400000" dist="2304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953735"/>
              </a:solidFill>
              <a:latin typeface="Calibri"/>
              <a:ea typeface="ＭＳ Ｐゴシック"/>
            </a:endParaRPr>
          </a:p>
        </p:txBody>
      </p:sp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416520"/>
            <a:ext cx="10972440" cy="67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chemeClr val="dk1"/>
                </a:solidFill>
                <a:latin typeface="Times New Roman"/>
                <a:ea typeface="ＭＳ Ｐゴシック"/>
              </a:rPr>
              <a:t>RESEARCH  AND REFERENCES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9" name="TextBox 8"/>
          <p:cNvSpPr/>
          <p:nvPr/>
        </p:nvSpPr>
        <p:spPr>
          <a:xfrm>
            <a:off x="609480" y="2795400"/>
            <a:ext cx="9384840" cy="516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Details / Links of the reference and research work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ldNum" idx="43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1" lang="en-US" sz="1200" spc="-1" strike="noStrike">
                <a:solidFill>
                  <a:srgbClr val="ffffff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D6D15D8-7E27-4E15-A14D-5BB577E571A9}" type="slidenum">
              <a:rPr b="1" lang="en-US" sz="1200" spc="-1" strike="noStrike">
                <a:solidFill>
                  <a:srgbClr val="ffffff"/>
                </a:solidFill>
                <a:latin typeface="TradeGothic"/>
                <a:ea typeface="ＭＳ Ｐゴシック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ftr" idx="44"/>
          </p:nvPr>
        </p:nvSpPr>
        <p:spPr>
          <a:xfrm>
            <a:off x="4648320" y="6356520"/>
            <a:ext cx="32036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lt1">
                    <a:lumMod val="95000"/>
                  </a:schemeClr>
                </a:solidFill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lt1">
                    <a:lumMod val="95000"/>
                  </a:schemeClr>
                </a:solidFill>
                <a:latin typeface="TradeGothic"/>
              </a:rPr>
              <a:t>@</a:t>
            </a:r>
            <a:r>
              <a:rPr b="0" lang="en-IN" sz="1200" spc="-1" strike="noStrike">
                <a:solidFill>
                  <a:schemeClr val="lt1">
                    <a:lumMod val="95000"/>
                  </a:schemeClr>
                </a:solidFill>
                <a:latin typeface="TradeGothic"/>
              </a:rPr>
              <a:t>STATATHON</a:t>
            </a:r>
            <a:r>
              <a:rPr b="0" lang="en-US" sz="1200" spc="-1" strike="noStrike">
                <a:solidFill>
                  <a:schemeClr val="lt1">
                    <a:lumMod val="95000"/>
                  </a:schemeClr>
                </a:solidFill>
                <a:latin typeface="TradeGothic"/>
              </a:rPr>
              <a:t> Idea submission- Template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Oval 8"/>
          <p:cNvSpPr/>
          <p:nvPr/>
        </p:nvSpPr>
        <p:spPr>
          <a:xfrm>
            <a:off x="329760" y="252360"/>
            <a:ext cx="1251360" cy="807120"/>
          </a:xfrm>
          <a:prstGeom prst="ellipse">
            <a:avLst/>
          </a:prstGeom>
          <a:solidFill>
            <a:srgbClr val="ffffff"/>
          </a:solidFill>
          <a:ln>
            <a:solidFill>
              <a:srgbClr val="8064a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ＭＳ Ｐゴシック"/>
              </a:rPr>
              <a:t>Your Team Name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Picture 1" descr=""/>
          <p:cNvPicPr/>
          <p:nvPr/>
        </p:nvPicPr>
        <p:blipFill>
          <a:blip r:embed="rId1"/>
          <a:stretch/>
        </p:blipFill>
        <p:spPr>
          <a:xfrm>
            <a:off x="10603080" y="241560"/>
            <a:ext cx="1405440" cy="114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8277</TotalTime>
  <Application>PPT_Plus/1.0.0.0$Windows_X86_64 LibreOffice_project/</Application>
  <AppVersion>15.0000</AppVersion>
  <Company>Crowdfunder, Inc.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2013-12-12T18:46:50Z</dcterms:created>
  <dc:creator>Crowdfunder</dc:creator>
  <dc:description/>
  <dc:language>en-IN</dc:language>
  <cp:lastModifiedBy/>
  <dcterms:modified xsi:type="dcterms:W3CDTF">2025-08-14T17:47:38Z</dcterms:modified>
  <cp:revision>158</cp:revision>
  <dc:subject/>
  <dc:title>Investor Pitch Deck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Widescreen</vt:lpwstr>
  </property>
  <property fmtid="{D5CDD505-2E9C-101B-9397-08002B2CF9AE}" pid="4" name="Slides">
    <vt:i4>7</vt:i4>
  </property>
</Properties>
</file>