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7"/>
  </p:notesMasterIdLst>
  <p:sldIdLst>
    <p:sldId id="256" r:id="rId2"/>
    <p:sldId id="257" r:id="rId3"/>
    <p:sldId id="259" r:id="rId4"/>
    <p:sldId id="267" r:id="rId5"/>
    <p:sldId id="260" r:id="rId6"/>
    <p:sldId id="258" r:id="rId7"/>
    <p:sldId id="261" r:id="rId8"/>
    <p:sldId id="263" r:id="rId9"/>
    <p:sldId id="286" r:id="rId10"/>
    <p:sldId id="287" r:id="rId11"/>
    <p:sldId id="266" r:id="rId12"/>
    <p:sldId id="268" r:id="rId13"/>
    <p:sldId id="269" r:id="rId14"/>
    <p:sldId id="270" r:id="rId15"/>
    <p:sldId id="272" r:id="rId16"/>
    <p:sldId id="273" r:id="rId17"/>
    <p:sldId id="274" r:id="rId18"/>
    <p:sldId id="288" r:id="rId19"/>
    <p:sldId id="275" r:id="rId20"/>
    <p:sldId id="284" r:id="rId21"/>
    <p:sldId id="283" r:id="rId22"/>
    <p:sldId id="282" r:id="rId23"/>
    <p:sldId id="280" r:id="rId24"/>
    <p:sldId id="281"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85" autoAdjust="0"/>
    <p:restoredTop sz="80508" autoAdjust="0"/>
  </p:normalViewPr>
  <p:slideViewPr>
    <p:cSldViewPr>
      <p:cViewPr varScale="1">
        <p:scale>
          <a:sx n="62" d="100"/>
          <a:sy n="62" d="100"/>
        </p:scale>
        <p:origin x="-138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AngAx val="1"/>
    </c:view3D>
    <c:sideWall>
      <c:spPr>
        <a:noFill/>
        <a:ln w="25400">
          <a:noFill/>
        </a:ln>
      </c:spPr>
    </c:sideWall>
    <c:backWall>
      <c:spPr>
        <a:noFill/>
        <a:ln w="25400">
          <a:noFill/>
        </a:ln>
      </c:spPr>
    </c:backWall>
    <c:plotArea>
      <c:layout/>
      <c:bar3DChart>
        <c:barDir val="col"/>
        <c:grouping val="stacked"/>
        <c:ser>
          <c:idx val="0"/>
          <c:order val="0"/>
          <c:tx>
            <c:strRef>
              <c:f>Sheet1!$B$1</c:f>
              <c:strCache>
                <c:ptCount val="1"/>
                <c:pt idx="0">
                  <c:v>Data Engineer jobs</c:v>
                </c:pt>
              </c:strCache>
            </c:strRef>
          </c:tx>
          <c:dLbls>
            <c:dLbl>
              <c:idx val="0"/>
              <c:spPr/>
              <c:txPr>
                <a:bodyPr/>
                <a:lstStyle/>
                <a:p>
                  <a:pPr>
                    <a:defRPr sz="1200"/>
                  </a:pPr>
                  <a:endParaRPr lang="en-US"/>
                </a:p>
              </c:txPr>
            </c:dLbl>
            <c:dLbl>
              <c:idx val="1"/>
              <c:spPr/>
              <c:txPr>
                <a:bodyPr/>
                <a:lstStyle/>
                <a:p>
                  <a:pPr>
                    <a:defRPr sz="1200"/>
                  </a:pPr>
                  <a:endParaRPr lang="en-US"/>
                </a:p>
              </c:txPr>
            </c:dLbl>
            <c:dLbl>
              <c:idx val="2"/>
              <c:spPr/>
              <c:txPr>
                <a:bodyPr/>
                <a:lstStyle/>
                <a:p>
                  <a:pPr>
                    <a:defRPr sz="1300"/>
                  </a:pPr>
                  <a:endParaRPr lang="en-US"/>
                </a:p>
              </c:txPr>
            </c:dLbl>
            <c:dLbl>
              <c:idx val="3"/>
              <c:spPr/>
              <c:txPr>
                <a:bodyPr/>
                <a:lstStyle/>
                <a:p>
                  <a:pPr>
                    <a:defRPr sz="1300"/>
                  </a:pPr>
                  <a:endParaRPr lang="en-US"/>
                </a:p>
              </c:txPr>
            </c:dLbl>
            <c:dLbl>
              <c:idx val="4"/>
              <c:spPr/>
              <c:txPr>
                <a:bodyPr/>
                <a:lstStyle/>
                <a:p>
                  <a:pPr>
                    <a:defRPr sz="1500"/>
                  </a:pPr>
                  <a:endParaRPr lang="en-US"/>
                </a:p>
              </c:txPr>
            </c:dLbl>
            <c:dLbl>
              <c:idx val="5"/>
              <c:layout/>
              <c:tx>
                <c:rich>
                  <a:bodyPr/>
                  <a:lstStyle/>
                  <a:p>
                    <a:r>
                      <a:rPr lang="en-US" sz="1500" dirty="0"/>
                      <a:t>786</a:t>
                    </a:r>
                  </a:p>
                </c:rich>
              </c:tx>
              <c:showVal val="1"/>
            </c:dLbl>
            <c:showVal val="1"/>
          </c:dLbls>
          <c:cat>
            <c:numRef>
              <c:f>Sheet1!$A$2:$A$8</c:f>
              <c:numCache>
                <c:formatCode>General</c:formatCode>
                <c:ptCount val="7"/>
                <c:pt idx="0">
                  <c:v>2011</c:v>
                </c:pt>
                <c:pt idx="1">
                  <c:v>2012</c:v>
                </c:pt>
                <c:pt idx="2">
                  <c:v>2013</c:v>
                </c:pt>
                <c:pt idx="3">
                  <c:v>2014</c:v>
                </c:pt>
                <c:pt idx="4">
                  <c:v>2015</c:v>
                </c:pt>
                <c:pt idx="5">
                  <c:v>2016</c:v>
                </c:pt>
              </c:numCache>
            </c:numRef>
          </c:cat>
          <c:val>
            <c:numRef>
              <c:f>Sheet1!$B$2:$B$8</c:f>
              <c:numCache>
                <c:formatCode>General</c:formatCode>
                <c:ptCount val="7"/>
                <c:pt idx="0">
                  <c:v>60</c:v>
                </c:pt>
                <c:pt idx="1">
                  <c:v>81</c:v>
                </c:pt>
                <c:pt idx="2">
                  <c:v>151</c:v>
                </c:pt>
                <c:pt idx="3">
                  <c:v>249</c:v>
                </c:pt>
                <c:pt idx="4">
                  <c:v>394</c:v>
                </c:pt>
                <c:pt idx="5">
                  <c:v>786</c:v>
                </c:pt>
              </c:numCache>
            </c:numRef>
          </c:val>
        </c:ser>
        <c:shape val="box"/>
        <c:axId val="76813824"/>
        <c:axId val="76815360"/>
        <c:axId val="0"/>
      </c:bar3DChart>
      <c:catAx>
        <c:axId val="76813824"/>
        <c:scaling>
          <c:orientation val="minMax"/>
        </c:scaling>
        <c:axPos val="b"/>
        <c:numFmt formatCode="General" sourceLinked="1"/>
        <c:tickLblPos val="nextTo"/>
        <c:crossAx val="76815360"/>
        <c:crosses val="autoZero"/>
        <c:auto val="1"/>
        <c:lblAlgn val="ctr"/>
        <c:lblOffset val="100"/>
      </c:catAx>
      <c:valAx>
        <c:axId val="76815360"/>
        <c:scaling>
          <c:orientation val="minMax"/>
        </c:scaling>
        <c:axPos val="l"/>
        <c:majorGridlines/>
        <c:numFmt formatCode="General" sourceLinked="1"/>
        <c:tickLblPos val="nextTo"/>
        <c:crossAx val="76813824"/>
        <c:crosses val="autoZero"/>
        <c:crossBetween val="between"/>
      </c:valAx>
    </c:plotArea>
    <c:legend>
      <c:legendPos val="r"/>
      <c:layout/>
      <c:txPr>
        <a:bodyPr/>
        <a:lstStyle/>
        <a:p>
          <a:pPr>
            <a:defRPr sz="130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4"/>
  <c:chart>
    <c:title>
      <c:tx>
        <c:rich>
          <a:bodyPr/>
          <a:lstStyle/>
          <a:p>
            <a:pPr>
              <a:defRPr/>
            </a:pPr>
            <a:r>
              <a:rPr lang="en-US" dirty="0"/>
              <a:t>H1B-VISA</a:t>
            </a:r>
            <a:r>
              <a:rPr lang="en-US" baseline="0" dirty="0"/>
              <a:t> </a:t>
            </a:r>
            <a:r>
              <a:rPr lang="en-US" dirty="0"/>
              <a:t>2011-2016</a:t>
            </a:r>
          </a:p>
        </c:rich>
      </c:tx>
      <c:layout/>
    </c:title>
    <c:plotArea>
      <c:layout/>
      <c:barChart>
        <c:barDir val="col"/>
        <c:grouping val="clustered"/>
        <c:ser>
          <c:idx val="0"/>
          <c:order val="0"/>
          <c:tx>
            <c:strRef>
              <c:f>Sheet1!$B$1</c:f>
              <c:strCache>
                <c:ptCount val="1"/>
                <c:pt idx="0">
                  <c:v>Denied</c:v>
                </c:pt>
              </c:strCache>
            </c:strRef>
          </c:tx>
          <c:cat>
            <c:numRef>
              <c:f>Sheet1!$A$2:$A$7</c:f>
              <c:numCache>
                <c:formatCode>General</c:formatCode>
                <c:ptCount val="6"/>
                <c:pt idx="0">
                  <c:v>2011</c:v>
                </c:pt>
                <c:pt idx="1">
                  <c:v>2012</c:v>
                </c:pt>
                <c:pt idx="2">
                  <c:v>2013</c:v>
                </c:pt>
                <c:pt idx="3">
                  <c:v>2014</c:v>
                </c:pt>
                <c:pt idx="4">
                  <c:v>2015</c:v>
                </c:pt>
                <c:pt idx="5">
                  <c:v>2016</c:v>
                </c:pt>
              </c:numCache>
            </c:numRef>
          </c:cat>
          <c:val>
            <c:numRef>
              <c:f>Sheet1!$B$2:$B$7</c:f>
              <c:numCache>
                <c:formatCode>General</c:formatCode>
                <c:ptCount val="6"/>
                <c:pt idx="0">
                  <c:v>29130</c:v>
                </c:pt>
                <c:pt idx="1">
                  <c:v>21096</c:v>
                </c:pt>
                <c:pt idx="2">
                  <c:v>12126</c:v>
                </c:pt>
                <c:pt idx="3">
                  <c:v>11896</c:v>
                </c:pt>
                <c:pt idx="4">
                  <c:v>10923</c:v>
                </c:pt>
                <c:pt idx="5">
                  <c:v>9175</c:v>
                </c:pt>
              </c:numCache>
            </c:numRef>
          </c:val>
        </c:ser>
        <c:ser>
          <c:idx val="1"/>
          <c:order val="1"/>
          <c:tx>
            <c:strRef>
              <c:f>Sheet1!$C$1</c:f>
              <c:strCache>
                <c:ptCount val="1"/>
                <c:pt idx="0">
                  <c:v>Certified-Withdrawn</c:v>
                </c:pt>
              </c:strCache>
            </c:strRef>
          </c:tx>
          <c:cat>
            <c:numRef>
              <c:f>Sheet1!$A$2:$A$7</c:f>
              <c:numCache>
                <c:formatCode>General</c:formatCode>
                <c:ptCount val="6"/>
                <c:pt idx="0">
                  <c:v>2011</c:v>
                </c:pt>
                <c:pt idx="1">
                  <c:v>2012</c:v>
                </c:pt>
                <c:pt idx="2">
                  <c:v>2013</c:v>
                </c:pt>
                <c:pt idx="3">
                  <c:v>2014</c:v>
                </c:pt>
                <c:pt idx="4">
                  <c:v>2015</c:v>
                </c:pt>
                <c:pt idx="5">
                  <c:v>2016</c:v>
                </c:pt>
              </c:numCache>
            </c:numRef>
          </c:cat>
          <c:val>
            <c:numRef>
              <c:f>Sheet1!$C$2:$C$7</c:f>
              <c:numCache>
                <c:formatCode>General</c:formatCode>
                <c:ptCount val="6"/>
                <c:pt idx="0">
                  <c:v>11596</c:v>
                </c:pt>
                <c:pt idx="1">
                  <c:v>31118</c:v>
                </c:pt>
                <c:pt idx="2">
                  <c:v>35432</c:v>
                </c:pt>
                <c:pt idx="3">
                  <c:v>36350</c:v>
                </c:pt>
                <c:pt idx="4">
                  <c:v>41071</c:v>
                </c:pt>
                <c:pt idx="5">
                  <c:v>47092</c:v>
                </c:pt>
              </c:numCache>
            </c:numRef>
          </c:val>
        </c:ser>
        <c:ser>
          <c:idx val="2"/>
          <c:order val="2"/>
          <c:tx>
            <c:strRef>
              <c:f>Sheet1!$D$1</c:f>
              <c:strCache>
                <c:ptCount val="1"/>
                <c:pt idx="0">
                  <c:v>Withdrawn</c:v>
                </c:pt>
              </c:strCache>
            </c:strRef>
          </c:tx>
          <c:cat>
            <c:numRef>
              <c:f>Sheet1!$A$2:$A$7</c:f>
              <c:numCache>
                <c:formatCode>General</c:formatCode>
                <c:ptCount val="6"/>
                <c:pt idx="0">
                  <c:v>2011</c:v>
                </c:pt>
                <c:pt idx="1">
                  <c:v>2012</c:v>
                </c:pt>
                <c:pt idx="2">
                  <c:v>2013</c:v>
                </c:pt>
                <c:pt idx="3">
                  <c:v>2014</c:v>
                </c:pt>
                <c:pt idx="4">
                  <c:v>2015</c:v>
                </c:pt>
                <c:pt idx="5">
                  <c:v>2016</c:v>
                </c:pt>
              </c:numCache>
            </c:numRef>
          </c:cat>
          <c:val>
            <c:numRef>
              <c:f>Sheet1!$D$2:$D$7</c:f>
              <c:numCache>
                <c:formatCode>General</c:formatCode>
                <c:ptCount val="6"/>
                <c:pt idx="0">
                  <c:v>10105</c:v>
                </c:pt>
                <c:pt idx="1">
                  <c:v>10725</c:v>
                </c:pt>
                <c:pt idx="2">
                  <c:v>11590</c:v>
                </c:pt>
                <c:pt idx="3">
                  <c:v>16034</c:v>
                </c:pt>
                <c:pt idx="4">
                  <c:v>19455</c:v>
                </c:pt>
                <c:pt idx="5">
                  <c:v>21890</c:v>
                </c:pt>
              </c:numCache>
            </c:numRef>
          </c:val>
        </c:ser>
        <c:ser>
          <c:idx val="3"/>
          <c:order val="3"/>
          <c:tx>
            <c:strRef>
              <c:f>Sheet1!$E$1</c:f>
              <c:strCache>
                <c:ptCount val="1"/>
                <c:pt idx="0">
                  <c:v>Certified</c:v>
                </c:pt>
              </c:strCache>
            </c:strRef>
          </c:tx>
          <c:cat>
            <c:numRef>
              <c:f>Sheet1!$A$2:$A$7</c:f>
              <c:numCache>
                <c:formatCode>General</c:formatCode>
                <c:ptCount val="6"/>
                <c:pt idx="0">
                  <c:v>2011</c:v>
                </c:pt>
                <c:pt idx="1">
                  <c:v>2012</c:v>
                </c:pt>
                <c:pt idx="2">
                  <c:v>2013</c:v>
                </c:pt>
                <c:pt idx="3">
                  <c:v>2014</c:v>
                </c:pt>
                <c:pt idx="4">
                  <c:v>2015</c:v>
                </c:pt>
                <c:pt idx="5">
                  <c:v>2016</c:v>
                </c:pt>
              </c:numCache>
            </c:numRef>
          </c:cat>
          <c:val>
            <c:numRef>
              <c:f>Sheet1!$E$2:$E$7</c:f>
              <c:numCache>
                <c:formatCode>General</c:formatCode>
                <c:ptCount val="6"/>
                <c:pt idx="0">
                  <c:v>307936</c:v>
                </c:pt>
                <c:pt idx="1">
                  <c:v>352668</c:v>
                </c:pt>
                <c:pt idx="2">
                  <c:v>382951</c:v>
                </c:pt>
                <c:pt idx="3">
                  <c:v>455144</c:v>
                </c:pt>
                <c:pt idx="4">
                  <c:v>547278</c:v>
                </c:pt>
                <c:pt idx="5">
                  <c:v>569646</c:v>
                </c:pt>
              </c:numCache>
            </c:numRef>
          </c:val>
        </c:ser>
        <c:axId val="89102592"/>
        <c:axId val="89120768"/>
      </c:barChart>
      <c:catAx>
        <c:axId val="89102592"/>
        <c:scaling>
          <c:orientation val="minMax"/>
        </c:scaling>
        <c:axPos val="b"/>
        <c:numFmt formatCode="General" sourceLinked="1"/>
        <c:majorTickMark val="none"/>
        <c:tickLblPos val="nextTo"/>
        <c:crossAx val="89120768"/>
        <c:crosses val="autoZero"/>
        <c:auto val="1"/>
        <c:lblAlgn val="ctr"/>
        <c:lblOffset val="100"/>
      </c:catAx>
      <c:valAx>
        <c:axId val="89120768"/>
        <c:scaling>
          <c:orientation val="minMax"/>
        </c:scaling>
        <c:axPos val="l"/>
        <c:majorGridlines/>
        <c:numFmt formatCode="General" sourceLinked="1"/>
        <c:majorTickMark val="none"/>
        <c:tickLblPos val="nextTo"/>
        <c:crossAx val="89102592"/>
        <c:crosses val="autoZero"/>
        <c:crossBetween val="between"/>
      </c:valAx>
      <c:dTable>
        <c:showHorzBorder val="1"/>
        <c:showVertBorder val="1"/>
        <c:showOutline val="1"/>
        <c:showKeys val="1"/>
      </c:dTable>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stacked"/>
        <c:ser>
          <c:idx val="0"/>
          <c:order val="0"/>
          <c:tx>
            <c:strRef>
              <c:f>Sheet1!$B$1</c:f>
              <c:strCache>
                <c:ptCount val="1"/>
                <c:pt idx="0">
                  <c:v>Applications</c:v>
                </c:pt>
              </c:strCache>
            </c:strRef>
          </c:tx>
          <c:spPr>
            <a:ln w="19050">
              <a:noFill/>
            </a:ln>
          </c:spPr>
          <c:dLbls>
            <c:dLbl>
              <c:idx val="0"/>
              <c:layout>
                <c:manualLayout>
                  <c:x val="-1.8518518518518583E-2"/>
                  <c:y val="-0.24206349206349381"/>
                </c:manualLayout>
              </c:layout>
              <c:tx>
                <c:rich>
                  <a:bodyPr/>
                  <a:lstStyle/>
                  <a:p>
                    <a:r>
                      <a:rPr lang="en-US"/>
                      <a:t>3,58,767</a:t>
                    </a:r>
                  </a:p>
                </c:rich>
              </c:tx>
              <c:dLblPos val="ctr"/>
              <c:showLegendKey val="1"/>
              <c:separator>, </c:separator>
            </c:dLbl>
            <c:dLbl>
              <c:idx val="1"/>
              <c:layout>
                <c:manualLayout>
                  <c:x val="-1.3888888888888954E-2"/>
                  <c:y val="-0.28571428571428797"/>
                </c:manualLayout>
              </c:layout>
              <c:tx>
                <c:rich>
                  <a:bodyPr/>
                  <a:lstStyle/>
                  <a:p>
                    <a:r>
                      <a:rPr lang="en-US"/>
                      <a:t>4,15,607</a:t>
                    </a:r>
                  </a:p>
                </c:rich>
              </c:tx>
              <c:dLblPos val="ctr"/>
              <c:showLegendKey val="1"/>
              <c:separator>, </c:separator>
            </c:dLbl>
            <c:dLbl>
              <c:idx val="2"/>
              <c:layout>
                <c:manualLayout>
                  <c:x val="-1.1574074074074073E-2"/>
                  <c:y val="-0.30555555555555558"/>
                </c:manualLayout>
              </c:layout>
              <c:tx>
                <c:rich>
                  <a:bodyPr/>
                  <a:lstStyle/>
                  <a:p>
                    <a:r>
                      <a:rPr lang="en-US"/>
                      <a:t>4,42,114</a:t>
                    </a:r>
                  </a:p>
                </c:rich>
              </c:tx>
              <c:dLblPos val="ctr"/>
              <c:showLegendKey val="1"/>
              <c:separator>, </c:separator>
            </c:dLbl>
            <c:dLbl>
              <c:idx val="3"/>
              <c:layout>
                <c:manualLayout>
                  <c:x val="-1.3888888888888999E-2"/>
                  <c:y val="-0.3492063492063493"/>
                </c:manualLayout>
              </c:layout>
              <c:tx>
                <c:rich>
                  <a:bodyPr/>
                  <a:lstStyle/>
                  <a:p>
                    <a:r>
                      <a:rPr lang="en-US"/>
                      <a:t>5,19,427</a:t>
                    </a:r>
                  </a:p>
                </c:rich>
              </c:tx>
              <c:dLblPos val="ctr"/>
              <c:showLegendKey val="1"/>
              <c:separator>, </c:separator>
            </c:dLbl>
            <c:dLbl>
              <c:idx val="4"/>
              <c:layout>
                <c:manualLayout>
                  <c:x val="-1.1574074074074073E-2"/>
                  <c:y val="-0.4285714285714286"/>
                </c:manualLayout>
              </c:layout>
              <c:tx>
                <c:rich>
                  <a:bodyPr/>
                  <a:lstStyle/>
                  <a:p>
                    <a:r>
                      <a:rPr lang="en-US"/>
                      <a:t>6,47,803</a:t>
                    </a:r>
                  </a:p>
                </c:rich>
              </c:tx>
              <c:dLblPos val="ctr"/>
              <c:showLegendKey val="1"/>
              <c:separator>, </c:separator>
            </c:dLbl>
            <c:delete val="1"/>
          </c:dLbls>
          <c:cat>
            <c:numRef>
              <c:f>Sheet1!$A$2:$A$6</c:f>
              <c:numCache>
                <c:formatCode>General</c:formatCode>
                <c:ptCount val="5"/>
                <c:pt idx="0">
                  <c:v>2011</c:v>
                </c:pt>
                <c:pt idx="1">
                  <c:v>2012</c:v>
                </c:pt>
                <c:pt idx="2">
                  <c:v>2013</c:v>
                </c:pt>
                <c:pt idx="3">
                  <c:v>2014</c:v>
                </c:pt>
                <c:pt idx="4">
                  <c:v>2016</c:v>
                </c:pt>
              </c:numCache>
            </c:numRef>
          </c:cat>
          <c:val>
            <c:numRef>
              <c:f>Sheet1!$B$2:$B$6</c:f>
              <c:numCache>
                <c:formatCode>General</c:formatCode>
                <c:ptCount val="5"/>
                <c:pt idx="0">
                  <c:v>358767</c:v>
                </c:pt>
                <c:pt idx="1">
                  <c:v>415607</c:v>
                </c:pt>
                <c:pt idx="2">
                  <c:v>442114</c:v>
                </c:pt>
                <c:pt idx="3">
                  <c:v>519427</c:v>
                </c:pt>
                <c:pt idx="4">
                  <c:v>647803</c:v>
                </c:pt>
              </c:numCache>
            </c:numRef>
          </c:val>
          <c:bubble3D val="1"/>
        </c:ser>
        <c:ser>
          <c:idx val="2"/>
          <c:order val="1"/>
          <c:tx>
            <c:strRef>
              <c:f>Sheet1!#REF!</c:f>
              <c:strCache>
                <c:ptCount val="1"/>
                <c:pt idx="0">
                  <c:v>#REF!</c:v>
                </c:pt>
              </c:strCache>
            </c:strRef>
          </c:tx>
          <c:spPr>
            <a:ln w="19050">
              <a:noFill/>
            </a:ln>
          </c:spPr>
          <c:cat>
            <c:numRef>
              <c:f>Sheet1!$A$2:$A$6</c:f>
              <c:numCache>
                <c:formatCode>General</c:formatCode>
                <c:ptCount val="5"/>
                <c:pt idx="0">
                  <c:v>2011</c:v>
                </c:pt>
                <c:pt idx="1">
                  <c:v>2012</c:v>
                </c:pt>
                <c:pt idx="2">
                  <c:v>2013</c:v>
                </c:pt>
                <c:pt idx="3">
                  <c:v>2014</c:v>
                </c:pt>
                <c:pt idx="4">
                  <c:v>2016</c:v>
                </c:pt>
              </c:numCache>
            </c:numRef>
          </c:cat>
          <c:val>
            <c:numRef>
              <c:f>Sheet1!#REF!</c:f>
              <c:numCache>
                <c:formatCode>General</c:formatCode>
                <c:ptCount val="1"/>
                <c:pt idx="0">
                  <c:v>1</c:v>
                </c:pt>
              </c:numCache>
            </c:numRef>
          </c:val>
          <c:bubble3D val="1"/>
        </c:ser>
        <c:ser>
          <c:idx val="3"/>
          <c:order val="2"/>
          <c:tx>
            <c:strRef>
              <c:f>Sheet1!#REF!</c:f>
              <c:strCache>
                <c:ptCount val="1"/>
                <c:pt idx="0">
                  <c:v>#REF!</c:v>
                </c:pt>
              </c:strCache>
            </c:strRef>
          </c:tx>
          <c:spPr>
            <a:ln w="19050">
              <a:noFill/>
            </a:ln>
          </c:spPr>
          <c:cat>
            <c:numRef>
              <c:f>Sheet1!$A$2:$A$6</c:f>
              <c:numCache>
                <c:formatCode>General</c:formatCode>
                <c:ptCount val="5"/>
                <c:pt idx="0">
                  <c:v>2011</c:v>
                </c:pt>
                <c:pt idx="1">
                  <c:v>2012</c:v>
                </c:pt>
                <c:pt idx="2">
                  <c:v>2013</c:v>
                </c:pt>
                <c:pt idx="3">
                  <c:v>2014</c:v>
                </c:pt>
                <c:pt idx="4">
                  <c:v>2016</c:v>
                </c:pt>
              </c:numCache>
            </c:numRef>
          </c:cat>
          <c:val>
            <c:numRef>
              <c:f>Sheet1!#REF!</c:f>
              <c:numCache>
                <c:formatCode>General</c:formatCode>
                <c:ptCount val="1"/>
                <c:pt idx="0">
                  <c:v>1</c:v>
                </c:pt>
              </c:numCache>
            </c:numRef>
          </c:val>
          <c:bubble3D val="1"/>
        </c:ser>
        <c:ser>
          <c:idx val="4"/>
          <c:order val="3"/>
          <c:tx>
            <c:strRef>
              <c:f>Sheet1!#REF!</c:f>
              <c:strCache>
                <c:ptCount val="1"/>
                <c:pt idx="0">
                  <c:v>#REF!</c:v>
                </c:pt>
              </c:strCache>
            </c:strRef>
          </c:tx>
          <c:spPr>
            <a:ln w="19050">
              <a:noFill/>
            </a:ln>
          </c:spPr>
          <c:cat>
            <c:numRef>
              <c:f>Sheet1!$A$2:$A$6</c:f>
              <c:numCache>
                <c:formatCode>General</c:formatCode>
                <c:ptCount val="5"/>
                <c:pt idx="0">
                  <c:v>2011</c:v>
                </c:pt>
                <c:pt idx="1">
                  <c:v>2012</c:v>
                </c:pt>
                <c:pt idx="2">
                  <c:v>2013</c:v>
                </c:pt>
                <c:pt idx="3">
                  <c:v>2014</c:v>
                </c:pt>
                <c:pt idx="4">
                  <c:v>2016</c:v>
                </c:pt>
              </c:numCache>
            </c:numRef>
          </c:cat>
          <c:val>
            <c:numRef>
              <c:f>Sheet1!#REF!</c:f>
              <c:numCache>
                <c:formatCode>General</c:formatCode>
                <c:ptCount val="1"/>
                <c:pt idx="0">
                  <c:v>1</c:v>
                </c:pt>
              </c:numCache>
            </c:numRef>
          </c:val>
          <c:bubble3D val="1"/>
        </c:ser>
        <c:overlap val="100"/>
        <c:axId val="64125184"/>
        <c:axId val="78979072"/>
      </c:barChart>
      <c:catAx>
        <c:axId val="64125184"/>
        <c:scaling>
          <c:orientation val="minMax"/>
        </c:scaling>
        <c:axPos val="b"/>
        <c:numFmt formatCode="General" sourceLinked="1"/>
        <c:tickLblPos val="nextTo"/>
        <c:crossAx val="78979072"/>
        <c:crosses val="autoZero"/>
        <c:auto val="1"/>
        <c:lblAlgn val="ctr"/>
        <c:lblOffset val="100"/>
      </c:catAx>
      <c:valAx>
        <c:axId val="78979072"/>
        <c:scaling>
          <c:orientation val="minMax"/>
        </c:scaling>
        <c:axPos val="l"/>
        <c:majorGridlines/>
        <c:numFmt formatCode="General" sourceLinked="1"/>
        <c:tickLblPos val="nextTo"/>
        <c:crossAx val="64125184"/>
        <c:crosses val="autoZero"/>
        <c:crossBetween val="between"/>
      </c:valAx>
    </c:plotArea>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16B0B-BE39-4EDE-A187-76278903C246}" type="datetimeFigureOut">
              <a:rPr lang="en-US" smtClean="0"/>
              <a:pPr/>
              <a:t>29-Apr-18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2BA835-B8B1-404E-B2A1-8A706D285AE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HDFS:</a:t>
            </a:r>
            <a:r>
              <a:rPr lang="en-US" dirty="0" smtClean="0"/>
              <a:t> Hadoop Distributed File System is the core component or you can say, the backbone of Hadoop Ecosystem.</a:t>
            </a:r>
          </a:p>
          <a:p>
            <a:endParaRPr lang="en-US" dirty="0" smtClean="0"/>
          </a:p>
          <a:p>
            <a:r>
              <a:rPr lang="en-US" b="1" dirty="0" smtClean="0"/>
              <a:t>YARN</a:t>
            </a:r>
            <a:r>
              <a:rPr lang="en-US" b="1" baseline="0" dirty="0" smtClean="0"/>
              <a:t>:</a:t>
            </a:r>
            <a:r>
              <a:rPr lang="en-US" baseline="0" dirty="0" smtClean="0"/>
              <a:t> </a:t>
            </a:r>
            <a:r>
              <a:rPr lang="en-US" dirty="0" smtClean="0"/>
              <a:t>Consider YARN as the brain of your Hadoop Ecosystem. It performs all your processing activities by allocating resources and scheduling tasks. It receives the processing requests, and then passes the parts of requests to corresponding NodeManagers accordingly, where the actual processing takes place.</a:t>
            </a:r>
          </a:p>
          <a:p>
            <a:endParaRPr lang="en-US" dirty="0" smtClean="0"/>
          </a:p>
          <a:p>
            <a:r>
              <a:rPr lang="en-US" b="1" dirty="0" smtClean="0"/>
              <a:t>MapReduce:</a:t>
            </a:r>
            <a:r>
              <a:rPr lang="en-US" dirty="0" smtClean="0"/>
              <a:t> is a software framework which helps in writing applications that processes large data sets using distributed and parallel algorithms inside Hadoop environment.</a:t>
            </a:r>
            <a:r>
              <a:rPr lang="en-US" baseline="0" dirty="0" smtClean="0"/>
              <a:t> </a:t>
            </a:r>
            <a:r>
              <a:rPr lang="en-US" dirty="0" smtClean="0"/>
              <a:t>In a MapReduce program, Map() and Reduce() are two functions.</a:t>
            </a:r>
          </a:p>
          <a:p>
            <a:r>
              <a:rPr lang="en-US" dirty="0" smtClean="0"/>
              <a:t>The </a:t>
            </a:r>
            <a:r>
              <a:rPr lang="en-US" b="1" dirty="0" smtClean="0"/>
              <a:t>Map</a:t>
            </a:r>
            <a:r>
              <a:rPr lang="en-US" dirty="0" smtClean="0"/>
              <a:t> function performs actions like filtering, grouping and sorting.</a:t>
            </a:r>
          </a:p>
          <a:p>
            <a:r>
              <a:rPr lang="en-US" dirty="0" smtClean="0"/>
              <a:t>While </a:t>
            </a:r>
            <a:r>
              <a:rPr lang="en-US" b="1" dirty="0" smtClean="0"/>
              <a:t>Reduce</a:t>
            </a:r>
            <a:r>
              <a:rPr lang="en-US" dirty="0" smtClean="0"/>
              <a:t> function aggregates and summarizes the result produced by map function.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SPARK</a:t>
            </a:r>
            <a:r>
              <a:rPr lang="en-US" b="1" baseline="0" dirty="0" smtClean="0"/>
              <a:t>:</a:t>
            </a:r>
            <a:r>
              <a:rPr lang="en-US" baseline="0" dirty="0" smtClean="0"/>
              <a:t> </a:t>
            </a:r>
            <a:r>
              <a:rPr lang="en-US" sz="1200" b="0" i="0" kern="1200" dirty="0" smtClean="0">
                <a:solidFill>
                  <a:schemeClr val="tx1"/>
                </a:solidFill>
                <a:latin typeface="+mn-lt"/>
                <a:ea typeface="+mn-ea"/>
                <a:cs typeface="+mn-cs"/>
              </a:rPr>
              <a:t>Apache Spark is a framework for real time data analytics in a distributed computing environment.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PIG:</a:t>
            </a:r>
            <a:r>
              <a:rPr lang="en-US" dirty="0" smtClean="0"/>
              <a:t> As everyone does not belong from a programming background. So, Apache PIG relieves them. 10 line of pig </a:t>
            </a:r>
            <a:r>
              <a:rPr lang="en-US" dirty="0" err="1" smtClean="0"/>
              <a:t>latin</a:t>
            </a:r>
            <a:r>
              <a:rPr lang="en-US" dirty="0" smtClean="0"/>
              <a:t> = approx. 200 lines of Map-Reduce Java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HIVE:</a:t>
            </a:r>
            <a:r>
              <a:rPr lang="en-US" dirty="0" smtClean="0"/>
              <a:t> HIVE is a data warehousing component which performs reading, writing and managing large data sets in a distributed environment using SQL-like interface.</a:t>
            </a:r>
            <a:r>
              <a:rPr lang="en-US" baseline="0" dirty="0" smtClean="0"/>
              <a:t> </a:t>
            </a:r>
            <a:r>
              <a:rPr lang="en-US" dirty="0" smtClean="0"/>
              <a:t>HIVE + SQL = HQL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b="1" i="0" kern="1200" dirty="0" err="1" smtClean="0">
                <a:solidFill>
                  <a:schemeClr val="tx1"/>
                </a:solidFill>
                <a:latin typeface="+mn-lt"/>
                <a:ea typeface="+mn-ea"/>
                <a:cs typeface="+mn-cs"/>
              </a:rPr>
              <a:t>Hbase</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is an open source, non-relational distributed database. In other words, it is a </a:t>
            </a:r>
            <a:r>
              <a:rPr lang="en-US" sz="1200" b="0" i="0" kern="1200" dirty="0" err="1" smtClean="0">
                <a:solidFill>
                  <a:schemeClr val="tx1"/>
                </a:solidFill>
                <a:latin typeface="+mn-lt"/>
                <a:ea typeface="+mn-ea"/>
                <a:cs typeface="+mn-cs"/>
              </a:rPr>
              <a:t>NoSQL</a:t>
            </a:r>
            <a:r>
              <a:rPr lang="en-US" sz="1200" b="0" i="0" kern="1200" dirty="0" smtClean="0">
                <a:solidFill>
                  <a:schemeClr val="tx1"/>
                </a:solidFill>
                <a:latin typeface="+mn-lt"/>
                <a:ea typeface="+mn-ea"/>
                <a:cs typeface="+mn-cs"/>
              </a:rPr>
              <a:t> database.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It supports all types of data and that is why, it’s capable of handling anything and everything inside a Hadoop ecosystem.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Mahout </a:t>
            </a:r>
            <a:r>
              <a:rPr lang="en-US" dirty="0" smtClean="0"/>
              <a:t>provides an environment for creating machine learning applications which are scalable. So, What is machine learning?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algorithms allow us to build self-learning machines that evolve by itself without being explicitly programmed. Based on user behavior, data patterns and past experiences it makes important future decisions. You can call it a descendant of Artificial Intelligence (AI).</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Apache Drill </a:t>
            </a:r>
            <a:r>
              <a:rPr lang="en-US" sz="1200" b="0" i="0" kern="1200" dirty="0" smtClean="0">
                <a:solidFill>
                  <a:schemeClr val="tx1"/>
                </a:solidFill>
                <a:latin typeface="+mn-lt"/>
                <a:ea typeface="+mn-ea"/>
                <a:cs typeface="+mn-cs"/>
              </a:rPr>
              <a:t>is used to drill into any kind of data. It’s an open source application which works with distributed environment to analyze large data sets.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Zookeeper</a:t>
            </a:r>
            <a:r>
              <a:rPr lang="en-US" sz="1200" b="0" i="0" kern="1200" dirty="0" smtClean="0">
                <a:solidFill>
                  <a:schemeClr val="tx1"/>
                </a:solidFill>
                <a:latin typeface="+mn-lt"/>
                <a:ea typeface="+mn-ea"/>
                <a:cs typeface="+mn-cs"/>
              </a:rPr>
              <a:t> saves a lot of time by performing </a:t>
            </a:r>
            <a:r>
              <a:rPr lang="en-US" sz="1200" b="1" i="0" kern="1200" dirty="0" smtClean="0">
                <a:solidFill>
                  <a:schemeClr val="tx1"/>
                </a:solidFill>
                <a:latin typeface="+mn-lt"/>
                <a:ea typeface="+mn-ea"/>
                <a:cs typeface="+mn-cs"/>
              </a:rPr>
              <a:t>synchronization, configuration maintenance, grouping and naming.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Apache </a:t>
            </a:r>
            <a:r>
              <a:rPr lang="en-US" sz="1200" b="1" i="0" kern="1200" dirty="0" err="1" smtClean="0">
                <a:solidFill>
                  <a:schemeClr val="tx1"/>
                </a:solidFill>
                <a:latin typeface="+mn-lt"/>
                <a:ea typeface="+mn-ea"/>
                <a:cs typeface="+mn-cs"/>
              </a:rPr>
              <a:t>Oozie</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Consider Apache </a:t>
            </a:r>
            <a:r>
              <a:rPr lang="en-US" sz="1200" b="0" i="0" kern="1200" dirty="0" err="1" smtClean="0">
                <a:solidFill>
                  <a:schemeClr val="tx1"/>
                </a:solidFill>
                <a:latin typeface="+mn-lt"/>
                <a:ea typeface="+mn-ea"/>
                <a:cs typeface="+mn-cs"/>
              </a:rPr>
              <a:t>Oozie</a:t>
            </a:r>
            <a:r>
              <a:rPr lang="en-US" sz="1200" b="0" i="0" kern="1200" dirty="0" smtClean="0">
                <a:solidFill>
                  <a:schemeClr val="tx1"/>
                </a:solidFill>
                <a:latin typeface="+mn-lt"/>
                <a:ea typeface="+mn-ea"/>
                <a:cs typeface="+mn-cs"/>
              </a:rPr>
              <a:t> as a clock and alarm service inside Hadoop Ecosystem. For Apache jobs, </a:t>
            </a:r>
            <a:r>
              <a:rPr lang="en-US" sz="1200" b="0" i="0" kern="1200" dirty="0" err="1" smtClean="0">
                <a:solidFill>
                  <a:schemeClr val="tx1"/>
                </a:solidFill>
                <a:latin typeface="+mn-lt"/>
                <a:ea typeface="+mn-ea"/>
                <a:cs typeface="+mn-cs"/>
              </a:rPr>
              <a:t>Oozie</a:t>
            </a:r>
            <a:r>
              <a:rPr lang="en-US" sz="1200" b="0" i="0" kern="1200" dirty="0" smtClean="0">
                <a:solidFill>
                  <a:schemeClr val="tx1"/>
                </a:solidFill>
                <a:latin typeface="+mn-lt"/>
                <a:ea typeface="+mn-ea"/>
                <a:cs typeface="+mn-cs"/>
              </a:rPr>
              <a:t> has been just like a scheduler. It schedules Hadoop jobs and binds them together as one logical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FLUME:</a:t>
            </a:r>
            <a:r>
              <a:rPr lang="en-US" sz="1200" b="0" i="0" kern="1200" dirty="0" smtClean="0">
                <a:solidFill>
                  <a:schemeClr val="tx1"/>
                </a:solidFill>
                <a:latin typeface="+mn-lt"/>
                <a:ea typeface="+mn-ea"/>
                <a:cs typeface="+mn-cs"/>
              </a:rPr>
              <a:t> The Flume is a service which helps in ingesting unstructured and semi-structured data into HDFS.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It gives us a solution which is reliable and distributed and helps us </a:t>
            </a:r>
            <a:r>
              <a:rPr lang="en-US" sz="1200" b="0" i="0" kern="1200" dirty="0" err="1" smtClean="0">
                <a:solidFill>
                  <a:schemeClr val="tx1"/>
                </a:solidFill>
                <a:latin typeface="+mn-lt"/>
                <a:ea typeface="+mn-ea"/>
                <a:cs typeface="+mn-cs"/>
              </a:rPr>
              <a:t>incollecting</a:t>
            </a:r>
            <a:r>
              <a:rPr lang="en-US" sz="1200" b="0" i="0" kern="1200" dirty="0" smtClean="0">
                <a:solidFill>
                  <a:schemeClr val="tx1"/>
                </a:solidFill>
                <a:latin typeface="+mn-lt"/>
                <a:ea typeface="+mn-ea"/>
                <a:cs typeface="+mn-cs"/>
              </a:rPr>
              <a:t>, aggregating and moving large amount of data sets.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It helps us to ingest online streaming data from various sources like network traffic, social media, email messages, log files etc. in HDFS.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b="1" dirty="0" smtClean="0"/>
              <a:t>SQOOP:</a:t>
            </a:r>
            <a:r>
              <a:rPr lang="en-US" b="0" dirty="0" smtClean="0"/>
              <a:t> </a:t>
            </a:r>
            <a:r>
              <a:rPr lang="en-US" sz="1200" b="0" i="0" kern="1200" dirty="0" smtClean="0">
                <a:solidFill>
                  <a:schemeClr val="tx1"/>
                </a:solidFill>
                <a:latin typeface="+mn-lt"/>
                <a:ea typeface="+mn-ea"/>
                <a:cs typeface="+mn-cs"/>
              </a:rPr>
              <a:t>Flume only ingests unstructured data or semi-structured data into HDFS.</a:t>
            </a:r>
          </a:p>
          <a:p>
            <a:r>
              <a:rPr lang="en-US" sz="1200" b="0" i="0" kern="1200" dirty="0" smtClean="0">
                <a:solidFill>
                  <a:schemeClr val="tx1"/>
                </a:solidFill>
                <a:latin typeface="+mn-lt"/>
                <a:ea typeface="+mn-ea"/>
                <a:cs typeface="+mn-cs"/>
              </a:rPr>
              <a:t>While Sqoop can import as well as export structured data from RDBMS or Enterprise data warehouses to HDFS or vice versa.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Apache </a:t>
            </a:r>
            <a:r>
              <a:rPr lang="en-US" sz="1200" b="1" i="0" kern="1200" dirty="0" err="1" smtClean="0">
                <a:solidFill>
                  <a:schemeClr val="tx1"/>
                </a:solidFill>
                <a:latin typeface="+mn-lt"/>
                <a:ea typeface="+mn-ea"/>
                <a:cs typeface="+mn-cs"/>
              </a:rPr>
              <a:t>Solr</a:t>
            </a:r>
            <a:r>
              <a:rPr lang="en-US" sz="1200" b="1" i="0" kern="1200" dirty="0" smtClean="0">
                <a:solidFill>
                  <a:schemeClr val="tx1"/>
                </a:solidFill>
                <a:latin typeface="+mn-lt"/>
                <a:ea typeface="+mn-ea"/>
                <a:cs typeface="+mn-cs"/>
              </a:rPr>
              <a:t> and Apache </a:t>
            </a:r>
            <a:r>
              <a:rPr lang="en-US" sz="1200" b="1" i="0" kern="1200" dirty="0" err="1" smtClean="0">
                <a:solidFill>
                  <a:schemeClr val="tx1"/>
                </a:solidFill>
                <a:latin typeface="+mn-lt"/>
                <a:ea typeface="+mn-ea"/>
                <a:cs typeface="+mn-cs"/>
              </a:rPr>
              <a:t>Lucene</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are the two services which are used for searching and indexing in Hadoop Ecosystem.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r>
              <a:rPr lang="en-US" sz="1200" b="1" i="0" kern="1200" dirty="0" err="1" smtClean="0">
                <a:solidFill>
                  <a:schemeClr val="tx1"/>
                </a:solidFill>
                <a:latin typeface="+mn-lt"/>
                <a:ea typeface="+mn-ea"/>
                <a:cs typeface="+mn-cs"/>
              </a:rPr>
              <a:t>Ambari</a:t>
            </a:r>
            <a:r>
              <a:rPr lang="en-US" sz="1200" b="0" i="0" kern="1200" dirty="0" smtClean="0">
                <a:solidFill>
                  <a:schemeClr val="tx1"/>
                </a:solidFill>
                <a:latin typeface="+mn-lt"/>
                <a:ea typeface="+mn-ea"/>
                <a:cs typeface="+mn-cs"/>
              </a:rPr>
              <a:t> is an Apache Software Foundation Project which aims at making Hadoop ecosystem more manageable.</a:t>
            </a:r>
          </a:p>
          <a:p>
            <a:r>
              <a:rPr lang="en-US" sz="1200" b="0" i="0" kern="1200" dirty="0" smtClean="0">
                <a:solidFill>
                  <a:schemeClr val="tx1"/>
                </a:solidFill>
                <a:latin typeface="+mn-lt"/>
                <a:ea typeface="+mn-ea"/>
                <a:cs typeface="+mn-cs"/>
              </a:rPr>
              <a:t>It includes software for </a:t>
            </a:r>
            <a:r>
              <a:rPr lang="en-US" sz="1200" b="1" i="0" kern="1200" dirty="0" smtClean="0">
                <a:solidFill>
                  <a:schemeClr val="tx1"/>
                </a:solidFill>
                <a:latin typeface="+mn-lt"/>
                <a:ea typeface="+mn-ea"/>
                <a:cs typeface="+mn-cs"/>
              </a:rPr>
              <a:t>provisioning, managing and monitoring</a:t>
            </a:r>
            <a:r>
              <a:rPr lang="en-US" sz="1200" b="0" i="0" kern="1200" dirty="0" smtClean="0">
                <a:solidFill>
                  <a:schemeClr val="tx1"/>
                </a:solidFill>
                <a:latin typeface="+mn-lt"/>
                <a:ea typeface="+mn-ea"/>
                <a:cs typeface="+mn-cs"/>
              </a:rPr>
              <a:t> Apache Hadoop clusters.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Source:</a:t>
            </a:r>
            <a:r>
              <a:rPr lang="en-US" b="0" baseline="0" dirty="0" smtClean="0"/>
              <a:t> https://www.edureka.co/blog/hadoop-ecosystem </a:t>
            </a:r>
            <a:endParaRPr lang="en-US" b="0" dirty="0" smtClean="0"/>
          </a:p>
        </p:txBody>
      </p:sp>
      <p:sp>
        <p:nvSpPr>
          <p:cNvPr id="4" name="Slide Number Placeholder 3"/>
          <p:cNvSpPr>
            <a:spLocks noGrp="1"/>
          </p:cNvSpPr>
          <p:nvPr>
            <p:ph type="sldNum" sz="quarter" idx="10"/>
          </p:nvPr>
        </p:nvSpPr>
        <p:spPr/>
        <p:txBody>
          <a:bodyPr/>
          <a:lstStyle/>
          <a:p>
            <a:fld id="{1D2BA835-B8B1-404E-B2A1-8A706D285AED}"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8ADA47AD-0A12-45BD-BCC1-86FAF4064E5C}" type="datetimeFigureOut">
              <a:rPr lang="en-US" smtClean="0"/>
              <a:pPr/>
              <a:t>29-Apr-18</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00AEE2EB-FAF1-49F6-A1A3-0DA14F451A4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DA47AD-0A12-45BD-BCC1-86FAF4064E5C}" type="datetimeFigureOut">
              <a:rPr lang="en-US" smtClean="0"/>
              <a:pPr/>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E2EB-FAF1-49F6-A1A3-0DA14F451A4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DA47AD-0A12-45BD-BCC1-86FAF4064E5C}" type="datetimeFigureOut">
              <a:rPr lang="en-US" smtClean="0"/>
              <a:pPr/>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E2EB-FAF1-49F6-A1A3-0DA14F451A4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8ADA47AD-0A12-45BD-BCC1-86FAF4064E5C}" type="datetimeFigureOut">
              <a:rPr lang="en-US" smtClean="0"/>
              <a:pPr/>
              <a:t>29-Apr-18</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00AEE2EB-FAF1-49F6-A1A3-0DA14F451A4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8ADA47AD-0A12-45BD-BCC1-86FAF4064E5C}" type="datetimeFigureOut">
              <a:rPr lang="en-US" smtClean="0"/>
              <a:pPr/>
              <a:t>29-Apr-18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00AEE2EB-FAF1-49F6-A1A3-0DA14F451A43}"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8ADA47AD-0A12-45BD-BCC1-86FAF4064E5C}" type="datetimeFigureOut">
              <a:rPr lang="en-US" smtClean="0"/>
              <a:pPr/>
              <a:t>29-Apr-18</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00AEE2EB-FAF1-49F6-A1A3-0DA14F451A4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8ADA47AD-0A12-45BD-BCC1-86FAF4064E5C}" type="datetimeFigureOut">
              <a:rPr lang="en-US" smtClean="0"/>
              <a:pPr/>
              <a:t>29-Apr-18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00AEE2EB-FAF1-49F6-A1A3-0DA14F451A43}"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ADA47AD-0A12-45BD-BCC1-86FAF4064E5C}" type="datetimeFigureOut">
              <a:rPr lang="en-US" smtClean="0"/>
              <a:pPr/>
              <a:t>29-Apr-18</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E2EB-FAF1-49F6-A1A3-0DA14F451A4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DA47AD-0A12-45BD-BCC1-86FAF4064E5C}" type="datetimeFigureOut">
              <a:rPr lang="en-US" smtClean="0"/>
              <a:pPr/>
              <a:t>29-Apr-18</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E2EB-FAF1-49F6-A1A3-0DA14F451A4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8ADA47AD-0A12-45BD-BCC1-86FAF4064E5C}" type="datetimeFigureOut">
              <a:rPr lang="en-US" smtClean="0"/>
              <a:pPr/>
              <a:t>29-Apr-18</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E2EB-FAF1-49F6-A1A3-0DA14F451A4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8ADA47AD-0A12-45BD-BCC1-86FAF4064E5C}" type="datetimeFigureOut">
              <a:rPr lang="en-US" smtClean="0"/>
              <a:pPr/>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00AEE2EB-FAF1-49F6-A1A3-0DA14F451A43}"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8ADA47AD-0A12-45BD-BCC1-86FAF4064E5C}" type="datetimeFigureOut">
              <a:rPr lang="en-US" smtClean="0"/>
              <a:pPr/>
              <a:t>29-Apr-18</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0AEE2EB-FAF1-49F6-A1A3-0DA14F451A43}"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1752599"/>
          </a:xfrm>
        </p:spPr>
        <p:txBody>
          <a:bodyPr/>
          <a:lstStyle/>
          <a:p>
            <a:r>
              <a:rPr lang="en-US" dirty="0" smtClean="0"/>
              <a:t>Analyzing H1b visa data using Hadoop</a:t>
            </a:r>
            <a:endParaRPr lang="en-US" dirty="0"/>
          </a:p>
        </p:txBody>
      </p:sp>
      <p:sp>
        <p:nvSpPr>
          <p:cNvPr id="3" name="Subtitle 2"/>
          <p:cNvSpPr>
            <a:spLocks noGrp="1"/>
          </p:cNvSpPr>
          <p:nvPr>
            <p:ph type="subTitle" idx="1"/>
          </p:nvPr>
        </p:nvSpPr>
        <p:spPr>
          <a:xfrm>
            <a:off x="1371600" y="4343400"/>
            <a:ext cx="7772400" cy="1676400"/>
          </a:xfrm>
        </p:spPr>
        <p:txBody>
          <a:bodyPr>
            <a:normAutofit lnSpcReduction="10000"/>
          </a:bodyPr>
          <a:lstStyle/>
          <a:p>
            <a:pPr algn="just"/>
            <a:r>
              <a:rPr lang="en-US" dirty="0" smtClean="0">
                <a:solidFill>
                  <a:schemeClr val="tx1"/>
                </a:solidFill>
              </a:rPr>
              <a:t>				    Presented by:</a:t>
            </a:r>
          </a:p>
          <a:p>
            <a:pPr algn="just"/>
            <a:r>
              <a:rPr lang="en-US" dirty="0">
                <a:solidFill>
                  <a:schemeClr val="tx1"/>
                </a:solidFill>
              </a:rPr>
              <a:t>	</a:t>
            </a:r>
            <a:r>
              <a:rPr lang="en-US" dirty="0" smtClean="0">
                <a:solidFill>
                  <a:schemeClr val="tx1"/>
                </a:solidFill>
              </a:rPr>
              <a:t>			    Rahul Sihag</a:t>
            </a:r>
          </a:p>
          <a:p>
            <a:pPr algn="just"/>
            <a:r>
              <a:rPr lang="en-US" dirty="0">
                <a:solidFill>
                  <a:schemeClr val="tx1"/>
                </a:solidFill>
              </a:rPr>
              <a:t>	</a:t>
            </a:r>
            <a:r>
              <a:rPr lang="en-US" dirty="0" smtClean="0">
                <a:solidFill>
                  <a:schemeClr val="tx1"/>
                </a:solidFill>
              </a:rPr>
              <a:t>			    S.ID: S181107200294</a:t>
            </a:r>
          </a:p>
          <a:p>
            <a:pPr algn="just"/>
            <a:r>
              <a:rPr lang="en-US" dirty="0">
                <a:solidFill>
                  <a:schemeClr val="tx1"/>
                </a:solidFill>
              </a:rPr>
              <a:t>	</a:t>
            </a:r>
            <a:r>
              <a:rPr lang="en-US" dirty="0" smtClean="0">
                <a:solidFill>
                  <a:schemeClr val="tx1"/>
                </a:solidFill>
              </a:rPr>
              <a:t>			    NIIT Gurgaon, Haryana</a:t>
            </a:r>
          </a:p>
        </p:txBody>
      </p:sp>
      <p:sp>
        <p:nvSpPr>
          <p:cNvPr id="4" name="Rectangle 3"/>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609600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check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1143000"/>
            <a:ext cx="8610600" cy="5715000"/>
          </a:xfrm>
        </p:spPr>
        <p:txBody>
          <a:bodyPr>
            <a:normAutofit fontScale="55000" lnSpcReduction="20000"/>
          </a:bodyPr>
          <a:lstStyle/>
          <a:p>
            <a:pPr lvl="0"/>
            <a:r>
              <a:rPr lang="en-IN" sz="3500" b="1" dirty="0"/>
              <a:t>Ability to store and process huge </a:t>
            </a:r>
            <a:r>
              <a:rPr lang="en-IN" sz="3500" b="1" dirty="0" smtClean="0"/>
              <a:t>amount </a:t>
            </a:r>
            <a:r>
              <a:rPr lang="en-IN" sz="3500" b="1" dirty="0"/>
              <a:t>of any kind of data, quickly.</a:t>
            </a:r>
            <a:r>
              <a:rPr lang="en-IN" sz="3500" dirty="0"/>
              <a:t> </a:t>
            </a:r>
            <a:r>
              <a:rPr lang="en-IN" sz="3500" dirty="0" smtClean="0"/>
              <a:t>With data volumes and varieties constantly increasing, especially from social media and the Internet of Things (</a:t>
            </a:r>
            <a:r>
              <a:rPr lang="en-IN" sz="3500" dirty="0" err="1" smtClean="0"/>
              <a:t>IoT</a:t>
            </a:r>
            <a:r>
              <a:rPr lang="en-IN" sz="3500" dirty="0" smtClean="0"/>
              <a:t>), that's a key consideration.</a:t>
            </a:r>
            <a:endParaRPr lang="en-US" sz="3500" dirty="0"/>
          </a:p>
          <a:p>
            <a:endParaRPr lang="en-US" sz="3500" dirty="0"/>
          </a:p>
          <a:p>
            <a:pPr lvl="0"/>
            <a:r>
              <a:rPr lang="en-IN" sz="3500" b="1" dirty="0"/>
              <a:t>Computing power.</a:t>
            </a:r>
            <a:r>
              <a:rPr lang="en-IN" sz="3500" dirty="0"/>
              <a:t> </a:t>
            </a:r>
            <a:r>
              <a:rPr lang="en-IN" sz="3500" dirty="0" err="1"/>
              <a:t>Hadoop's</a:t>
            </a:r>
            <a:r>
              <a:rPr lang="en-IN" sz="3500" dirty="0"/>
              <a:t> distributed computing model processes big data fast. The more computing nodes you use, the more processing power you have.</a:t>
            </a:r>
            <a:endParaRPr lang="en-US" sz="3500" dirty="0"/>
          </a:p>
          <a:p>
            <a:pPr marL="0" indent="0">
              <a:buNone/>
            </a:pPr>
            <a:r>
              <a:rPr lang="en-IN" sz="3500" dirty="0"/>
              <a:t> </a:t>
            </a:r>
            <a:endParaRPr lang="en-US" sz="3500" dirty="0"/>
          </a:p>
          <a:p>
            <a:pPr lvl="0"/>
            <a:r>
              <a:rPr lang="en-IN" sz="3500" b="1" dirty="0"/>
              <a:t>Fault tolerance.</a:t>
            </a:r>
            <a:r>
              <a:rPr lang="en-IN" sz="3500" dirty="0"/>
              <a:t> Data and application processing are protected against hardware failure. If a node goes down, jobs are automatically redirected to other nodes to make sure the distributed computing does not fail. Multiple copies of all data are stored automatically.</a:t>
            </a:r>
            <a:endParaRPr lang="en-US" sz="3500" dirty="0"/>
          </a:p>
          <a:p>
            <a:pPr marL="0" indent="0">
              <a:buNone/>
            </a:pPr>
            <a:r>
              <a:rPr lang="en-IN" sz="3500" dirty="0"/>
              <a:t> </a:t>
            </a:r>
            <a:endParaRPr lang="en-US" sz="3500" dirty="0"/>
          </a:p>
          <a:p>
            <a:pPr lvl="0"/>
            <a:r>
              <a:rPr lang="en-IN" sz="3500" b="1" dirty="0"/>
              <a:t>Flexibility.</a:t>
            </a:r>
            <a:r>
              <a:rPr lang="en-IN" sz="3500" dirty="0"/>
              <a:t> Unlike traditional relational databases, you don’t have to pre-process data before storing it. You can store as much data as you want and decide how to use it later. That includes unstructured data like text, images and videos.</a:t>
            </a:r>
            <a:endParaRPr lang="en-US" sz="3500" dirty="0"/>
          </a:p>
          <a:p>
            <a:endParaRPr lang="en-US" sz="3500" dirty="0"/>
          </a:p>
          <a:p>
            <a:pPr lvl="0"/>
            <a:r>
              <a:rPr lang="en-IN" sz="3500" b="1" dirty="0"/>
              <a:t>Low cost.</a:t>
            </a:r>
            <a:r>
              <a:rPr lang="en-IN" sz="3500" dirty="0"/>
              <a:t> The open-source framework is free and uses commodity hardware to store large quantities of data.</a:t>
            </a:r>
            <a:endParaRPr lang="en-US" sz="3500" dirty="0"/>
          </a:p>
          <a:p>
            <a:endParaRPr lang="en-US" sz="3500" dirty="0"/>
          </a:p>
          <a:p>
            <a:pPr lvl="0"/>
            <a:r>
              <a:rPr lang="en-IN" sz="3500" b="1" dirty="0"/>
              <a:t>Scalability.</a:t>
            </a:r>
            <a:r>
              <a:rPr lang="en-IN" sz="3500" dirty="0"/>
              <a:t> You can easily grow your system to handle more data simply by adding nodes. Little administration is required.</a:t>
            </a:r>
            <a:endParaRPr lang="en-US" sz="3500" dirty="0"/>
          </a:p>
          <a:p>
            <a:endParaRPr lang="en-US"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Advantages of HADOOP</a:t>
            </a:r>
            <a:endParaRPr lang="en-US" sz="3200" b="1" dirty="0">
              <a:solidFill>
                <a:schemeClr val="tx1"/>
              </a:solidFill>
            </a:endParaRPr>
          </a:p>
        </p:txBody>
      </p:sp>
    </p:spTree>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1143000"/>
            <a:ext cx="8229600" cy="5410200"/>
          </a:xfrm>
        </p:spPr>
        <p:txBody>
          <a:bodyPr>
            <a:normAutofit/>
          </a:bodyPr>
          <a:lstStyle/>
          <a:p>
            <a:pPr marL="0" indent="0">
              <a:buNone/>
            </a:pPr>
            <a:r>
              <a:rPr lang="en-IN" sz="2300" b="1" dirty="0" smtClean="0"/>
              <a:t>Analysis 1 a)</a:t>
            </a:r>
          </a:p>
          <a:p>
            <a:pPr marL="0" indent="0">
              <a:buNone/>
            </a:pPr>
            <a:r>
              <a:rPr lang="en-IN" sz="2300" dirty="0" smtClean="0"/>
              <a:t>Is </a:t>
            </a:r>
            <a:r>
              <a:rPr lang="en-IN" sz="2300" dirty="0"/>
              <a:t>the number of petitions with Data Engineer </a:t>
            </a:r>
            <a:r>
              <a:rPr lang="en-IN" sz="2300" dirty="0" smtClean="0"/>
              <a:t>job title increasing   </a:t>
            </a:r>
            <a:r>
              <a:rPr lang="en-IN" sz="2300" dirty="0"/>
              <a:t>over time</a:t>
            </a:r>
            <a:r>
              <a:rPr lang="en-IN" sz="2300" dirty="0" smtClean="0"/>
              <a:t>?</a:t>
            </a:r>
          </a:p>
          <a:p>
            <a:pPr marL="0" indent="0" algn="just">
              <a:buNone/>
            </a:pPr>
            <a:r>
              <a:rPr lang="en-US" sz="2300" b="1" dirty="0" smtClean="0"/>
              <a:t>Technology used </a:t>
            </a:r>
            <a:r>
              <a:rPr lang="en-US" sz="2300" dirty="0" smtClean="0"/>
              <a:t>: </a:t>
            </a:r>
            <a:r>
              <a:rPr lang="en-IN" sz="2300" dirty="0" smtClean="0"/>
              <a:t>HIVE</a:t>
            </a:r>
          </a:p>
          <a:p>
            <a:pPr marL="0" indent="0">
              <a:buNone/>
            </a:pPr>
            <a:endParaRPr lang="en-US" sz="2300"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graphicFrame>
        <p:nvGraphicFramePr>
          <p:cNvPr id="6" name="Chart 5"/>
          <p:cNvGraphicFramePr/>
          <p:nvPr/>
        </p:nvGraphicFramePr>
        <p:xfrm>
          <a:off x="0" y="2514600"/>
          <a:ext cx="91440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305800" cy="4525963"/>
          </a:xfrm>
        </p:spPr>
        <p:txBody>
          <a:bodyPr>
            <a:noAutofit/>
          </a:bodyPr>
          <a:lstStyle/>
          <a:p>
            <a:pPr marL="0" indent="0">
              <a:buNone/>
            </a:pPr>
            <a:r>
              <a:rPr lang="en-US" sz="2300" b="1" dirty="0" smtClean="0"/>
              <a:t>Analysis 1 </a:t>
            </a:r>
            <a:r>
              <a:rPr lang="en-IN" sz="2300" b="1" dirty="0" smtClean="0"/>
              <a:t>b)</a:t>
            </a:r>
            <a:endParaRPr lang="en-US" sz="2300" b="1" dirty="0" smtClean="0"/>
          </a:p>
          <a:p>
            <a:pPr marL="0" indent="0">
              <a:buNone/>
            </a:pPr>
            <a:r>
              <a:rPr lang="en-IN" sz="2300" dirty="0" smtClean="0"/>
              <a:t>Find </a:t>
            </a:r>
            <a:r>
              <a:rPr lang="en-IN" sz="2300" dirty="0"/>
              <a:t>top 5 job titles who are having highest growth in </a:t>
            </a:r>
            <a:r>
              <a:rPr lang="en-IN" sz="2300" dirty="0" smtClean="0"/>
              <a:t>applications.</a:t>
            </a:r>
          </a:p>
          <a:p>
            <a:pPr marL="0" indent="0">
              <a:buNone/>
            </a:pPr>
            <a:r>
              <a:rPr lang="en-US" sz="2300" b="1" dirty="0" smtClean="0"/>
              <a:t>Technology used: </a:t>
            </a:r>
            <a:r>
              <a:rPr lang="en-US" sz="2300" dirty="0" smtClean="0"/>
              <a:t>PIG</a:t>
            </a:r>
          </a:p>
          <a:p>
            <a:pPr marL="0" indent="0">
              <a:buNone/>
            </a:pPr>
            <a:r>
              <a:rPr lang="en-US" sz="2300" b="1" dirty="0" smtClean="0"/>
              <a:t>Output:</a:t>
            </a:r>
          </a:p>
          <a:p>
            <a:pPr marL="0" indent="0" algn="just">
              <a:buNone/>
            </a:pPr>
            <a:r>
              <a:rPr lang="en-US" sz="2300" dirty="0" smtClean="0"/>
              <a:t>(SENIOR SYSTEMS ANALYST JC 60,4255.4644)</a:t>
            </a:r>
          </a:p>
          <a:p>
            <a:pPr marL="0" indent="0" algn="just">
              <a:buNone/>
            </a:pPr>
            <a:r>
              <a:rPr lang="en-US" sz="2300" dirty="0" smtClean="0"/>
              <a:t>(SOFTWARE DEVELOPER 2,3480.5925)</a:t>
            </a:r>
          </a:p>
          <a:p>
            <a:pPr marL="0" indent="0" algn="just">
              <a:buNone/>
            </a:pPr>
            <a:r>
              <a:rPr lang="en-US" sz="2300" dirty="0" smtClean="0"/>
              <a:t>(PROJECT MANAGER 3,3233.3335)</a:t>
            </a:r>
          </a:p>
          <a:p>
            <a:pPr marL="0" indent="0" algn="just">
              <a:buNone/>
            </a:pPr>
            <a:r>
              <a:rPr lang="en-US" sz="2300" dirty="0" smtClean="0"/>
              <a:t>(SYSTEMS ANALYST JC65,2984.8809)</a:t>
            </a:r>
          </a:p>
          <a:p>
            <a:pPr marL="0" indent="0" algn="just">
              <a:buNone/>
            </a:pPr>
            <a:r>
              <a:rPr lang="en-US" sz="2300" dirty="0" smtClean="0"/>
              <a:t>(MODULE LEAD,2917.112)</a:t>
            </a:r>
          </a:p>
        </p:txBody>
      </p:sp>
      <p:sp>
        <p:nvSpPr>
          <p:cNvPr id="6" name="Rectangle 5"/>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 xmlns:p14="http://schemas.microsoft.com/office/powerpoint/2010/main" val="934385532"/>
      </p:ext>
    </p:extLst>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915400" cy="5562600"/>
          </a:xfrm>
        </p:spPr>
        <p:txBody>
          <a:bodyPr>
            <a:noAutofit/>
          </a:bodyPr>
          <a:lstStyle/>
          <a:p>
            <a:pPr marL="0" indent="0">
              <a:buNone/>
            </a:pPr>
            <a:r>
              <a:rPr lang="en-US" sz="2300" b="1" dirty="0" smtClean="0"/>
              <a:t>Analysis 2 </a:t>
            </a:r>
            <a:r>
              <a:rPr lang="en-IN" sz="2300" b="1" dirty="0" smtClean="0"/>
              <a:t>a) </a:t>
            </a:r>
            <a:endParaRPr lang="en-US" sz="2300" b="1" dirty="0" smtClean="0"/>
          </a:p>
          <a:p>
            <a:pPr marL="0" indent="0">
              <a:buNone/>
            </a:pPr>
            <a:r>
              <a:rPr lang="en-IN" sz="2300" dirty="0" smtClean="0"/>
              <a:t>Which </a:t>
            </a:r>
            <a:r>
              <a:rPr lang="en-IN" sz="2300" dirty="0"/>
              <a:t>part of the US has the most Data Engineer jobs for </a:t>
            </a:r>
            <a:r>
              <a:rPr lang="en-IN" sz="2300" dirty="0" smtClean="0"/>
              <a:t>each </a:t>
            </a:r>
            <a:r>
              <a:rPr lang="en-IN" sz="2300" dirty="0"/>
              <a:t>year</a:t>
            </a:r>
            <a:r>
              <a:rPr lang="en-IN" sz="2300" dirty="0" smtClean="0"/>
              <a:t>?</a:t>
            </a:r>
          </a:p>
          <a:p>
            <a:pPr marL="0" indent="0">
              <a:buNone/>
            </a:pPr>
            <a:r>
              <a:rPr lang="en-US" sz="2300" b="1" dirty="0" smtClean="0"/>
              <a:t>Technology used: </a:t>
            </a:r>
            <a:r>
              <a:rPr lang="en-US" sz="2300" dirty="0" smtClean="0"/>
              <a:t>PIG</a:t>
            </a:r>
          </a:p>
          <a:p>
            <a:pPr marL="0" indent="0">
              <a:buNone/>
            </a:pPr>
            <a:r>
              <a:rPr lang="en-US" sz="2300" b="1" dirty="0" smtClean="0"/>
              <a:t>Output:</a:t>
            </a:r>
            <a:r>
              <a:rPr lang="en-IN" sz="2300" b="1" dirty="0" smtClean="0"/>
              <a:t>		</a:t>
            </a:r>
            <a:r>
              <a:rPr lang="en-US" sz="1950" dirty="0" smtClean="0"/>
              <a:t>SEATTLE, WASHINGTON	2011	20</a:t>
            </a:r>
          </a:p>
          <a:p>
            <a:pPr marL="0" indent="0">
              <a:buNone/>
            </a:pPr>
            <a:r>
              <a:rPr lang="en-US" sz="1950" dirty="0" smtClean="0"/>
              <a:t> </a:t>
            </a:r>
          </a:p>
          <a:p>
            <a:pPr marL="0" indent="0">
              <a:buNone/>
            </a:pPr>
            <a:r>
              <a:rPr lang="en-US" sz="1950" dirty="0" smtClean="0"/>
              <a:t>		SEATTLE, WASHINGTON	2012	30</a:t>
            </a:r>
          </a:p>
          <a:p>
            <a:pPr marL="0" indent="0">
              <a:buNone/>
            </a:pPr>
            <a:r>
              <a:rPr lang="en-US" sz="1950" dirty="0" smtClean="0"/>
              <a:t> </a:t>
            </a:r>
          </a:p>
          <a:p>
            <a:pPr marL="0" indent="0">
              <a:buNone/>
            </a:pPr>
            <a:r>
              <a:rPr lang="en-US" sz="1950" dirty="0" smtClean="0"/>
              <a:t>		SEATTLE, WASHINGTON	2013	46</a:t>
            </a:r>
          </a:p>
          <a:p>
            <a:pPr marL="0" indent="0">
              <a:buNone/>
            </a:pPr>
            <a:r>
              <a:rPr lang="en-US" sz="1950" dirty="0" smtClean="0"/>
              <a:t> </a:t>
            </a:r>
          </a:p>
          <a:p>
            <a:pPr marL="0" indent="0">
              <a:buNone/>
            </a:pPr>
            <a:r>
              <a:rPr lang="en-US" sz="1950" dirty="0" smtClean="0"/>
              <a:t>		SEATTLE, WASHINGTON	2014	45</a:t>
            </a:r>
          </a:p>
          <a:p>
            <a:pPr marL="0" indent="0">
              <a:buNone/>
            </a:pPr>
            <a:r>
              <a:rPr lang="en-US" sz="1950" dirty="0" smtClean="0"/>
              <a:t> </a:t>
            </a:r>
          </a:p>
          <a:p>
            <a:pPr marL="0" indent="0">
              <a:buNone/>
            </a:pPr>
            <a:r>
              <a:rPr lang="en-US" sz="1950" dirty="0" smtClean="0"/>
              <a:t>		SEATTLE, WASHINGTON	2015	61</a:t>
            </a:r>
          </a:p>
          <a:p>
            <a:pPr marL="0" indent="0">
              <a:buNone/>
            </a:pPr>
            <a:r>
              <a:rPr lang="en-US" sz="1950" dirty="0" smtClean="0"/>
              <a:t> </a:t>
            </a:r>
          </a:p>
          <a:p>
            <a:pPr marL="0" indent="0">
              <a:buNone/>
            </a:pPr>
            <a:r>
              <a:rPr lang="en-US" sz="1950" dirty="0" smtClean="0"/>
              <a:t>		SEATTLE, WASHINGTON	2016	128</a:t>
            </a:r>
            <a:endParaRPr lang="en-IN" sz="1950" dirty="0"/>
          </a:p>
        </p:txBody>
      </p:sp>
      <p:sp>
        <p:nvSpPr>
          <p:cNvPr id="4" name="Rectangle 3"/>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 xmlns:p14="http://schemas.microsoft.com/office/powerpoint/2010/main" val="2945730693"/>
      </p:ext>
    </p:extLst>
  </p:cSld>
  <p:clrMapOvr>
    <a:masterClrMapping/>
  </p:clrMapOvr>
  <p:transition>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1143000"/>
            <a:ext cx="8915400" cy="5715000"/>
          </a:xfrm>
        </p:spPr>
        <p:txBody>
          <a:bodyPr>
            <a:normAutofit fontScale="25000" lnSpcReduction="20000"/>
          </a:bodyPr>
          <a:lstStyle/>
          <a:p>
            <a:pPr marL="0" indent="0">
              <a:lnSpc>
                <a:spcPct val="120000"/>
              </a:lnSpc>
              <a:buNone/>
            </a:pPr>
            <a:r>
              <a:rPr lang="en-IN" sz="9200" b="1" dirty="0" smtClean="0"/>
              <a:t>Analysis 2 b) </a:t>
            </a:r>
          </a:p>
          <a:p>
            <a:pPr marL="0" indent="0">
              <a:lnSpc>
                <a:spcPct val="120000"/>
              </a:lnSpc>
              <a:buNone/>
            </a:pPr>
            <a:r>
              <a:rPr lang="en-IN" sz="9200" dirty="0" smtClean="0"/>
              <a:t>Find </a:t>
            </a:r>
            <a:r>
              <a:rPr lang="en-IN" sz="9200" dirty="0"/>
              <a:t>top 5 locations in the US who have got certified visa for </a:t>
            </a:r>
            <a:r>
              <a:rPr lang="en-IN" sz="9200" dirty="0" smtClean="0"/>
              <a:t>each </a:t>
            </a:r>
            <a:r>
              <a:rPr lang="en-IN" sz="9200" dirty="0"/>
              <a:t>year</a:t>
            </a:r>
            <a:r>
              <a:rPr lang="en-IN" sz="9200" dirty="0" smtClean="0"/>
              <a:t>.</a:t>
            </a:r>
          </a:p>
          <a:p>
            <a:pPr marL="0" indent="0">
              <a:lnSpc>
                <a:spcPct val="120000"/>
              </a:lnSpc>
              <a:buNone/>
            </a:pPr>
            <a:r>
              <a:rPr lang="en-US" sz="9200" b="1" dirty="0" smtClean="0"/>
              <a:t>Technology used: </a:t>
            </a:r>
            <a:r>
              <a:rPr lang="en-US" sz="9200" dirty="0" smtClean="0"/>
              <a:t>HIVE</a:t>
            </a:r>
          </a:p>
          <a:p>
            <a:pPr marL="0" indent="0">
              <a:buNone/>
            </a:pPr>
            <a:endParaRPr lang="en-US" sz="9200" b="1" dirty="0" smtClean="0"/>
          </a:p>
          <a:p>
            <a:pPr marL="0" indent="0">
              <a:buNone/>
            </a:pPr>
            <a:r>
              <a:rPr lang="en-US" sz="9200" b="1" dirty="0" smtClean="0"/>
              <a:t>Sample Output: </a:t>
            </a:r>
            <a:r>
              <a:rPr lang="en-US" sz="8000" dirty="0" smtClean="0"/>
              <a:t>NEW YORK, NEW YORK		2011	23172</a:t>
            </a:r>
          </a:p>
          <a:p>
            <a:pPr marL="0" indent="0">
              <a:buNone/>
            </a:pPr>
            <a:endParaRPr lang="en-US" sz="8000" dirty="0" smtClean="0"/>
          </a:p>
          <a:p>
            <a:pPr marL="0" indent="0">
              <a:buNone/>
            </a:pPr>
            <a:r>
              <a:rPr lang="en-US" sz="8000" dirty="0" smtClean="0"/>
              <a:t>  		   NEW YORK, NEW YORK		2012	23737</a:t>
            </a:r>
          </a:p>
          <a:p>
            <a:pPr marL="0" indent="0">
              <a:buNone/>
            </a:pPr>
            <a:endParaRPr lang="en-US" sz="8000" dirty="0" smtClean="0"/>
          </a:p>
          <a:p>
            <a:pPr marL="0" indent="0">
              <a:buNone/>
            </a:pPr>
            <a:r>
              <a:rPr lang="en-US" sz="8000" dirty="0" smtClean="0"/>
              <a:t> 		   NEW YORK, NEW YORK		2013	23537</a:t>
            </a:r>
          </a:p>
          <a:p>
            <a:pPr marL="0" indent="0">
              <a:buNone/>
            </a:pPr>
            <a:r>
              <a:rPr lang="en-US" sz="8000" dirty="0" smtClean="0"/>
              <a:t> </a:t>
            </a:r>
          </a:p>
          <a:p>
            <a:pPr marL="0" indent="0">
              <a:buNone/>
            </a:pPr>
            <a:r>
              <a:rPr lang="en-US" sz="8000" dirty="0" smtClean="0"/>
              <a:t>		   NEW YORK, NEW YORK		2014	27634</a:t>
            </a:r>
          </a:p>
          <a:p>
            <a:pPr marL="0" indent="0">
              <a:buNone/>
            </a:pPr>
            <a:r>
              <a:rPr lang="en-US" sz="8000" dirty="0" smtClean="0"/>
              <a:t> </a:t>
            </a:r>
          </a:p>
          <a:p>
            <a:pPr marL="0" indent="0">
              <a:buNone/>
            </a:pPr>
            <a:r>
              <a:rPr lang="en-US" sz="8000" dirty="0" smtClean="0"/>
              <a:t>		   NEW YORK, NEW YORK		2015	31266</a:t>
            </a:r>
          </a:p>
          <a:p>
            <a:pPr marL="0" indent="0">
              <a:buNone/>
            </a:pPr>
            <a:r>
              <a:rPr lang="en-US" sz="8000" dirty="0" smtClean="0"/>
              <a:t> </a:t>
            </a:r>
          </a:p>
          <a:p>
            <a:pPr marL="0" indent="0">
              <a:buNone/>
            </a:pPr>
            <a:r>
              <a:rPr lang="en-US" sz="8000" dirty="0" smtClean="0"/>
              <a:t>		   NEW YORK, NEW YORK		2016	34639</a:t>
            </a:r>
            <a:endParaRPr lang="en-IN"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err="1">
                <a:solidFill>
                  <a:schemeClr val="tx1"/>
                </a:solidFill>
              </a:rPr>
              <a:t>Hadoop</a:t>
            </a:r>
            <a:r>
              <a:rPr lang="en-IN" sz="3200" dirty="0">
                <a:solidFill>
                  <a:schemeClr val="tx1"/>
                </a:solidFill>
              </a:rPr>
              <a:t> Ecosystem</a:t>
            </a:r>
            <a:endParaRPr lang="en-US" sz="3200" dirty="0">
              <a:solidFill>
                <a:schemeClr val="tx1"/>
              </a:solidFill>
            </a:endParaRPr>
          </a:p>
        </p:txBody>
      </p:sp>
    </p:spTree>
    <p:extLst>
      <p:ext uri="{BB962C8B-B14F-4D97-AF65-F5344CB8AC3E}">
        <p14:creationId xmlns="" xmlns:p14="http://schemas.microsoft.com/office/powerpoint/2010/main" val="1395183996"/>
      </p:ext>
    </p:extLst>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1143000"/>
            <a:ext cx="8382000" cy="5334000"/>
          </a:xfrm>
        </p:spPr>
        <p:txBody>
          <a:bodyPr>
            <a:normAutofit fontScale="85000" lnSpcReduction="10000"/>
          </a:bodyPr>
          <a:lstStyle/>
          <a:p>
            <a:pPr marL="0" indent="0">
              <a:lnSpc>
                <a:spcPct val="110000"/>
              </a:lnSpc>
              <a:buNone/>
            </a:pPr>
            <a:r>
              <a:rPr lang="en-US" sz="2700" b="1" dirty="0" smtClean="0"/>
              <a:t>Analysis 3</a:t>
            </a:r>
          </a:p>
          <a:p>
            <a:pPr marL="0" indent="0">
              <a:lnSpc>
                <a:spcPct val="110000"/>
              </a:lnSpc>
              <a:buNone/>
            </a:pPr>
            <a:r>
              <a:rPr lang="en-IN" sz="2700" dirty="0"/>
              <a:t>Which industry has the most number of Data Scientist positions</a:t>
            </a:r>
            <a:r>
              <a:rPr lang="en-IN" sz="2700" dirty="0" smtClean="0"/>
              <a:t>?</a:t>
            </a:r>
          </a:p>
          <a:p>
            <a:pPr marL="0" indent="0">
              <a:lnSpc>
                <a:spcPct val="110000"/>
              </a:lnSpc>
              <a:buNone/>
            </a:pPr>
            <a:r>
              <a:rPr lang="en-US" sz="2700" b="1" dirty="0" smtClean="0"/>
              <a:t>Technology used: </a:t>
            </a:r>
            <a:r>
              <a:rPr lang="en-US" sz="2700" dirty="0" smtClean="0"/>
              <a:t>HIVE</a:t>
            </a:r>
          </a:p>
          <a:p>
            <a:pPr marL="0" indent="0">
              <a:buNone/>
            </a:pPr>
            <a:endParaRPr lang="en-US" sz="2400" b="1" dirty="0" smtClean="0"/>
          </a:p>
          <a:p>
            <a:pPr marL="0" indent="0">
              <a:buNone/>
            </a:pPr>
            <a:r>
              <a:rPr lang="en-US" sz="2400" b="1" dirty="0" smtClean="0"/>
              <a:t>Sample output:</a:t>
            </a:r>
          </a:p>
          <a:p>
            <a:pPr marL="0" indent="0">
              <a:buNone/>
            </a:pPr>
            <a:r>
              <a:rPr lang="en-US" sz="2400" dirty="0" smtClean="0"/>
              <a:t>STATISTICIANS							649</a:t>
            </a:r>
          </a:p>
          <a:p>
            <a:pPr marL="0" indent="0">
              <a:buNone/>
            </a:pPr>
            <a:r>
              <a:rPr lang="en-US" sz="2400" dirty="0" smtClean="0"/>
              <a:t>COMPUTER AND INFORMATION RESEARCH SCIENTISTS		500</a:t>
            </a:r>
          </a:p>
          <a:p>
            <a:pPr marL="0" indent="0">
              <a:buNone/>
            </a:pPr>
            <a:r>
              <a:rPr lang="en-US" sz="2400" dirty="0" smtClean="0"/>
              <a:t>OPERATIONS RESEARCH ANALYSTS				426</a:t>
            </a:r>
          </a:p>
          <a:p>
            <a:pPr marL="0" indent="0">
              <a:buNone/>
            </a:pPr>
            <a:r>
              <a:rPr lang="en-US" sz="2400" dirty="0" smtClean="0"/>
              <a:t>COMPUTER AND INFORMATION RESEARCH SCIENTISTS		208</a:t>
            </a:r>
          </a:p>
          <a:p>
            <a:pPr marL="0" indent="0">
              <a:buNone/>
            </a:pPr>
            <a:r>
              <a:rPr lang="en-US" sz="2400" dirty="0" smtClean="0"/>
              <a:t>COMPUTER OCCUPATIONS, ALL OTHER				179</a:t>
            </a:r>
          </a:p>
          <a:p>
            <a:pPr marL="0" indent="0">
              <a:buNone/>
            </a:pPr>
            <a:r>
              <a:rPr lang="en-US" sz="2400" dirty="0" smtClean="0"/>
              <a:t>STATISTICIANS							152</a:t>
            </a:r>
          </a:p>
          <a:p>
            <a:pPr marL="0" indent="0">
              <a:buNone/>
            </a:pPr>
            <a:r>
              <a:rPr lang="en-US" sz="2400" dirty="0" smtClean="0"/>
              <a:t>SOFTWARE DEVELOPERS, APPLICATIONS				148</a:t>
            </a:r>
          </a:p>
          <a:p>
            <a:pPr marL="0" indent="0">
              <a:buNone/>
            </a:pPr>
            <a:r>
              <a:rPr lang="en-US" sz="2400" dirty="0" smtClean="0"/>
              <a:t>MATHEMATICIANS						147</a:t>
            </a:r>
          </a:p>
          <a:p>
            <a:pPr marL="0" indent="0">
              <a:buNone/>
            </a:pPr>
            <a:r>
              <a:rPr lang="en-US" sz="2400" dirty="0" smtClean="0"/>
              <a:t>COMPUTER SYSTEMS ANALYTS					135</a:t>
            </a:r>
          </a:p>
          <a:p>
            <a:pPr marL="0" indent="0">
              <a:buNone/>
            </a:pPr>
            <a:r>
              <a:rPr lang="en-US" sz="2400" dirty="0" smtClean="0"/>
              <a:t>OPERATIONS RESEARCH ANALYSTS				124</a:t>
            </a:r>
          </a:p>
          <a:p>
            <a:pPr marL="0" indent="0">
              <a:buNone/>
            </a:pPr>
            <a:endParaRPr lang="en-IN" sz="2400"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a:solidFill>
                  <a:schemeClr val="tx1"/>
                </a:solidFill>
              </a:rPr>
              <a:t>Hadoop Ecosystem</a:t>
            </a:r>
            <a:endParaRPr lang="en-US" sz="3200" dirty="0">
              <a:solidFill>
                <a:schemeClr val="tx1"/>
              </a:solidFill>
            </a:endParaRPr>
          </a:p>
        </p:txBody>
      </p:sp>
    </p:spTree>
    <p:extLst>
      <p:ext uri="{BB962C8B-B14F-4D97-AF65-F5344CB8AC3E}">
        <p14:creationId xmlns="" xmlns:p14="http://schemas.microsoft.com/office/powerpoint/2010/main" val="2765378020"/>
      </p:ext>
    </p:extLst>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1143000"/>
            <a:ext cx="8229600" cy="4419600"/>
          </a:xfrm>
        </p:spPr>
        <p:txBody>
          <a:bodyPr>
            <a:noAutofit/>
          </a:bodyPr>
          <a:lstStyle/>
          <a:p>
            <a:pPr marL="0" indent="0">
              <a:buNone/>
            </a:pPr>
            <a:r>
              <a:rPr lang="en-US" sz="2300" b="1" dirty="0" smtClean="0"/>
              <a:t>Analysis 4</a:t>
            </a:r>
          </a:p>
          <a:p>
            <a:pPr marL="0" indent="0">
              <a:buNone/>
            </a:pPr>
            <a:r>
              <a:rPr lang="en-IN" sz="2300" dirty="0"/>
              <a:t>Which top 5 employers file the most petitions each year</a:t>
            </a:r>
            <a:r>
              <a:rPr lang="en-IN" sz="2300" dirty="0" smtClean="0"/>
              <a:t>?</a:t>
            </a:r>
            <a:endParaRPr lang="en-US" sz="2300" dirty="0" smtClean="0"/>
          </a:p>
          <a:p>
            <a:pPr marL="0" indent="0">
              <a:buNone/>
            </a:pPr>
            <a:r>
              <a:rPr lang="en-US" sz="2300" b="1" dirty="0" smtClean="0"/>
              <a:t>Technology used: </a:t>
            </a:r>
            <a:r>
              <a:rPr lang="en-US" sz="2300" dirty="0" smtClean="0"/>
              <a:t>HIVE</a:t>
            </a:r>
          </a:p>
          <a:p>
            <a:pPr marL="0" indent="0">
              <a:buNone/>
            </a:pPr>
            <a:r>
              <a:rPr lang="en-US" sz="2300" b="1" dirty="0" smtClean="0"/>
              <a:t>Sample output:</a:t>
            </a:r>
          </a:p>
          <a:p>
            <a:pPr marL="0" indent="0">
              <a:buNone/>
            </a:pPr>
            <a:r>
              <a:rPr lang="en-IN" sz="2300" dirty="0" smtClean="0"/>
              <a:t>2011	TATA CONSULTANCY SERVICES LIMITED	5416	</a:t>
            </a:r>
          </a:p>
          <a:p>
            <a:pPr marL="0" indent="0">
              <a:buNone/>
            </a:pPr>
            <a:r>
              <a:rPr lang="en-IN" sz="2300" dirty="0" smtClean="0"/>
              <a:t>2012	INFOSYS LIMITED				15818	</a:t>
            </a:r>
          </a:p>
          <a:p>
            <a:pPr marL="0" indent="0">
              <a:buNone/>
            </a:pPr>
            <a:r>
              <a:rPr lang="en-IN" sz="2300" dirty="0" smtClean="0"/>
              <a:t>2013	INFOSYS LIMITED				32223	</a:t>
            </a:r>
          </a:p>
          <a:p>
            <a:pPr marL="0" indent="0">
              <a:buNone/>
            </a:pPr>
            <a:r>
              <a:rPr lang="en-IN" sz="2300" dirty="0" smtClean="0"/>
              <a:t>2014	INFOSYS LIMITED				23759	</a:t>
            </a:r>
          </a:p>
          <a:p>
            <a:pPr marL="0" indent="0">
              <a:buNone/>
            </a:pPr>
            <a:r>
              <a:rPr lang="en-IN" sz="2300" dirty="0" smtClean="0"/>
              <a:t>2015	INFOSYS LIMITED				33245	</a:t>
            </a:r>
          </a:p>
          <a:p>
            <a:pPr marL="0" indent="0">
              <a:buNone/>
            </a:pPr>
            <a:r>
              <a:rPr lang="en-IN" sz="2300" dirty="0" smtClean="0"/>
              <a:t>2016	INFOSYS LIMITED				25352		</a:t>
            </a:r>
            <a:endParaRPr lang="en-IN" sz="2300"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a:solidFill>
                  <a:schemeClr val="tx1"/>
                </a:solidFill>
              </a:rPr>
              <a:t>Hadoop Ecosystem</a:t>
            </a:r>
            <a:endParaRPr lang="en-US" sz="3200" dirty="0">
              <a:solidFill>
                <a:schemeClr val="tx1"/>
              </a:solidFill>
            </a:endParaRPr>
          </a:p>
        </p:txBody>
      </p:sp>
    </p:spTree>
    <p:extLst>
      <p:ext uri="{BB962C8B-B14F-4D97-AF65-F5344CB8AC3E}">
        <p14:creationId xmlns="" xmlns:p14="http://schemas.microsoft.com/office/powerpoint/2010/main" val="1639186599"/>
      </p:ext>
    </p:extLst>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305800" cy="5486400"/>
          </a:xfrm>
        </p:spPr>
        <p:txBody>
          <a:bodyPr>
            <a:noAutofit/>
          </a:bodyPr>
          <a:lstStyle/>
          <a:p>
            <a:pPr marL="0" indent="0">
              <a:buNone/>
            </a:pPr>
            <a:r>
              <a:rPr lang="en-IN" sz="2300" b="1" dirty="0" smtClean="0"/>
              <a:t>Analysis 5</a:t>
            </a:r>
          </a:p>
          <a:p>
            <a:pPr marL="0" indent="0">
              <a:buNone/>
            </a:pPr>
            <a:r>
              <a:rPr lang="en-IN" sz="2300" dirty="0" smtClean="0"/>
              <a:t>Find </a:t>
            </a:r>
            <a:r>
              <a:rPr lang="en-IN" sz="2300" dirty="0"/>
              <a:t>the most popular top 10 job positions for H1B visa applications for each year?</a:t>
            </a:r>
          </a:p>
          <a:p>
            <a:pPr marL="0" indent="0">
              <a:buNone/>
            </a:pPr>
            <a:r>
              <a:rPr lang="en-US" sz="2300" b="1" dirty="0" smtClean="0"/>
              <a:t>Technology used: </a:t>
            </a:r>
            <a:r>
              <a:rPr lang="en-US" sz="2300" dirty="0" smtClean="0"/>
              <a:t>HIVE</a:t>
            </a:r>
          </a:p>
          <a:p>
            <a:pPr marL="0" indent="0">
              <a:buNone/>
            </a:pPr>
            <a:r>
              <a:rPr lang="en-US" sz="2300" b="1" dirty="0" smtClean="0"/>
              <a:t>Sample output:</a:t>
            </a:r>
          </a:p>
          <a:p>
            <a:pPr marL="0" indent="0">
              <a:buNone/>
            </a:pPr>
            <a:r>
              <a:rPr lang="en-IN" sz="2300" dirty="0" smtClean="0"/>
              <a:t>PROGRAMMER ANALYST		2011		31799</a:t>
            </a:r>
          </a:p>
          <a:p>
            <a:pPr marL="0" indent="0">
              <a:buNone/>
            </a:pPr>
            <a:r>
              <a:rPr lang="en-IN" sz="2300" dirty="0" smtClean="0"/>
              <a:t>SOFTWARE ENGINEER		2011		12763</a:t>
            </a:r>
          </a:p>
          <a:p>
            <a:pPr marL="0" indent="0">
              <a:buNone/>
            </a:pPr>
            <a:r>
              <a:rPr lang="en-IN" sz="2300" dirty="0" smtClean="0"/>
              <a:t>COMPUTER PROGRAMMER		2011		8998</a:t>
            </a:r>
          </a:p>
          <a:p>
            <a:pPr marL="0" indent="0">
              <a:buNone/>
            </a:pPr>
            <a:r>
              <a:rPr lang="en-IN" sz="2300" dirty="0" smtClean="0"/>
              <a:t>SYSTEMS ANALYST			2011		8644</a:t>
            </a:r>
          </a:p>
          <a:p>
            <a:pPr marL="0" indent="0">
              <a:buNone/>
            </a:pPr>
            <a:r>
              <a:rPr lang="en-IN" sz="2300" dirty="0" smtClean="0"/>
              <a:t>BUSINESS ANALYST			2011		3891</a:t>
            </a:r>
          </a:p>
          <a:p>
            <a:pPr marL="0" indent="0">
              <a:buNone/>
            </a:pPr>
            <a:r>
              <a:rPr lang="en-IN" sz="2300" dirty="0" smtClean="0"/>
              <a:t>COMPUTER SYSTEMS ANALYST	2011		3698</a:t>
            </a:r>
          </a:p>
        </p:txBody>
      </p:sp>
      <p:sp>
        <p:nvSpPr>
          <p:cNvPr id="4" name="Rectangle 3"/>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a:solidFill>
                  <a:schemeClr val="tx1"/>
                </a:solidFill>
              </a:rPr>
              <a:t>Hadoop Ecosystem</a:t>
            </a:r>
            <a:endParaRPr lang="en-US" sz="3200" dirty="0">
              <a:solidFill>
                <a:schemeClr val="tx1"/>
              </a:solidFill>
            </a:endParaRPr>
          </a:p>
        </p:txBody>
      </p:sp>
    </p:spTree>
    <p:extLst>
      <p:ext uri="{BB962C8B-B14F-4D97-AF65-F5344CB8AC3E}">
        <p14:creationId xmlns="" xmlns:p14="http://schemas.microsoft.com/office/powerpoint/2010/main" val="1453291812"/>
      </p:ext>
    </p:extLst>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305800" cy="5486400"/>
          </a:xfrm>
        </p:spPr>
        <p:txBody>
          <a:bodyPr>
            <a:noAutofit/>
          </a:bodyPr>
          <a:lstStyle/>
          <a:p>
            <a:pPr marL="0" indent="0">
              <a:buNone/>
            </a:pPr>
            <a:r>
              <a:rPr lang="en-IN" sz="2300" b="1" dirty="0" smtClean="0"/>
              <a:t>Analysis 6</a:t>
            </a:r>
          </a:p>
          <a:p>
            <a:pPr marL="0" indent="0">
              <a:buNone/>
            </a:pPr>
            <a:r>
              <a:rPr lang="en-IN" sz="2300" dirty="0" smtClean="0"/>
              <a:t>Find the most popular top 10 job positions for H1B visa applications for each year only for certified applications?</a:t>
            </a:r>
            <a:r>
              <a:rPr lang="en-IN" sz="2300" b="1" dirty="0" smtClean="0"/>
              <a:t> </a:t>
            </a:r>
          </a:p>
          <a:p>
            <a:pPr marL="0" indent="0">
              <a:buNone/>
            </a:pPr>
            <a:r>
              <a:rPr lang="en-US" sz="2300" b="1" dirty="0" smtClean="0"/>
              <a:t>Technology used: </a:t>
            </a:r>
            <a:r>
              <a:rPr lang="en-US" sz="2300" dirty="0" smtClean="0"/>
              <a:t>HIVE</a:t>
            </a:r>
          </a:p>
          <a:p>
            <a:pPr marL="0" indent="0">
              <a:buNone/>
            </a:pPr>
            <a:r>
              <a:rPr lang="en-US" sz="2300" b="1" dirty="0" smtClean="0"/>
              <a:t>Sample output:</a:t>
            </a:r>
          </a:p>
          <a:p>
            <a:pPr marL="0" indent="0">
              <a:buNone/>
            </a:pPr>
            <a:r>
              <a:rPr lang="en-IN" sz="2300" dirty="0" smtClean="0"/>
              <a:t>PROGRAMMER ANALYST		2016		47964</a:t>
            </a:r>
          </a:p>
          <a:p>
            <a:pPr marL="0" indent="0">
              <a:buNone/>
            </a:pPr>
            <a:r>
              <a:rPr lang="en-IN" sz="2300" dirty="0" smtClean="0"/>
              <a:t>SOFTWARE ENGINEER		2016		25890</a:t>
            </a:r>
          </a:p>
          <a:p>
            <a:pPr marL="0" indent="0">
              <a:buNone/>
            </a:pPr>
            <a:r>
              <a:rPr lang="en-IN" sz="2300" dirty="0" smtClean="0"/>
              <a:t>SOFTWARE DEVELOPER		2016		12474</a:t>
            </a:r>
          </a:p>
          <a:p>
            <a:pPr marL="0" indent="0">
              <a:buNone/>
            </a:pPr>
            <a:r>
              <a:rPr lang="en-IN" sz="2300" dirty="0" smtClean="0"/>
              <a:t>SYSTEMS ANALYST			2016		10986</a:t>
            </a:r>
          </a:p>
          <a:p>
            <a:pPr marL="0" indent="0">
              <a:buNone/>
            </a:pPr>
            <a:r>
              <a:rPr lang="en-IN" sz="2300" dirty="0" smtClean="0"/>
              <a:t>COMPUTER PROGRAMMER		2016		10528</a:t>
            </a:r>
          </a:p>
          <a:p>
            <a:pPr marL="0" indent="0">
              <a:buNone/>
            </a:pPr>
            <a:r>
              <a:rPr lang="en-IN" sz="2300" dirty="0" smtClean="0"/>
              <a:t>BUSINESS ANALYST			2016		8175</a:t>
            </a:r>
          </a:p>
        </p:txBody>
      </p:sp>
      <p:sp>
        <p:nvSpPr>
          <p:cNvPr id="4" name="Rectangle 3"/>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a:solidFill>
                  <a:schemeClr val="tx1"/>
                </a:solidFill>
              </a:rPr>
              <a:t>Hadoop Ecosystem</a:t>
            </a:r>
            <a:endParaRPr lang="en-US" sz="3200" dirty="0">
              <a:solidFill>
                <a:schemeClr val="tx1"/>
              </a:solidFill>
            </a:endParaRPr>
          </a:p>
        </p:txBody>
      </p:sp>
    </p:spTree>
    <p:extLst>
      <p:ext uri="{BB962C8B-B14F-4D97-AF65-F5344CB8AC3E}">
        <p14:creationId xmlns="" xmlns:p14="http://schemas.microsoft.com/office/powerpoint/2010/main" val="1453291812"/>
      </p:ext>
    </p:extLst>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nvGraphicFramePr>
        <p:xfrm>
          <a:off x="2057400" y="2590800"/>
          <a:ext cx="68580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2"/>
          <p:cNvSpPr>
            <a:spLocks noGrp="1"/>
          </p:cNvSpPr>
          <p:nvPr>
            <p:ph idx="1"/>
          </p:nvPr>
        </p:nvSpPr>
        <p:spPr>
          <a:xfrm>
            <a:off x="228600" y="1143000"/>
            <a:ext cx="8229600" cy="4906963"/>
          </a:xfrm>
        </p:spPr>
        <p:txBody>
          <a:bodyPr>
            <a:normAutofit/>
          </a:bodyPr>
          <a:lstStyle/>
          <a:p>
            <a:pPr marL="0" indent="0">
              <a:buNone/>
            </a:pPr>
            <a:r>
              <a:rPr lang="en-US" sz="2300" b="1" dirty="0" smtClean="0"/>
              <a:t>Analysis 7</a:t>
            </a:r>
          </a:p>
          <a:p>
            <a:pPr marL="0" indent="0">
              <a:buNone/>
            </a:pPr>
            <a:r>
              <a:rPr lang="en-IN" sz="2300" dirty="0"/>
              <a:t>Find the percentage and the count of each </a:t>
            </a:r>
            <a:r>
              <a:rPr lang="en-IN" sz="2300" dirty="0" smtClean="0"/>
              <a:t>case status </a:t>
            </a:r>
            <a:r>
              <a:rPr lang="en-IN" sz="2300" dirty="0"/>
              <a:t>on total applications for each year, Creating a graph depicting the pattern of all cases.</a:t>
            </a:r>
          </a:p>
          <a:p>
            <a:pPr marL="0" indent="0">
              <a:buNone/>
            </a:pPr>
            <a:r>
              <a:rPr lang="en-US" sz="2300" b="1" dirty="0" smtClean="0"/>
              <a:t>Technology used: </a:t>
            </a:r>
            <a:r>
              <a:rPr lang="en-US" sz="2300" dirty="0" smtClean="0"/>
              <a:t>PIG</a:t>
            </a:r>
          </a:p>
          <a:p>
            <a:pPr marL="0" indent="0">
              <a:buNone/>
            </a:pPr>
            <a:r>
              <a:rPr lang="en-US" sz="2300" b="1" dirty="0" smtClean="0"/>
              <a:t>Sample output:</a:t>
            </a:r>
          </a:p>
          <a:p>
            <a:pPr marL="0" indent="0">
              <a:buNone/>
            </a:pPr>
            <a:endParaRPr lang="en-IN" sz="2300"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a:solidFill>
                  <a:schemeClr val="tx1"/>
                </a:solidFill>
              </a:rPr>
              <a:t>Hadoop Ecosystem</a:t>
            </a:r>
            <a:endParaRPr lang="en-US" sz="3200" dirty="0">
              <a:solidFill>
                <a:schemeClr val="tx1"/>
              </a:solidFill>
            </a:endParaRPr>
          </a:p>
        </p:txBody>
      </p:sp>
    </p:spTree>
    <p:extLst>
      <p:ext uri="{BB962C8B-B14F-4D97-AF65-F5344CB8AC3E}">
        <p14:creationId xmlns="" xmlns:p14="http://schemas.microsoft.com/office/powerpoint/2010/main" val="63462312"/>
      </p:ext>
    </p:extLst>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81200"/>
            <a:ext cx="7543800" cy="3733800"/>
          </a:xfrm>
        </p:spPr>
        <p:txBody>
          <a:bodyPr>
            <a:normAutofit/>
          </a:bodyPr>
          <a:lstStyle/>
          <a:p>
            <a:pPr marL="0" indent="0">
              <a:buFont typeface="Wingdings" pitchFamily="2" charset="2"/>
              <a:buChar char="q"/>
            </a:pPr>
            <a:r>
              <a:rPr lang="en-IN" dirty="0" smtClean="0"/>
              <a:t> Identify the growth cycle is increasing or decreasing.</a:t>
            </a:r>
          </a:p>
          <a:p>
            <a:pPr marL="0" indent="0">
              <a:buNone/>
            </a:pPr>
            <a:endParaRPr lang="en-IN" dirty="0" smtClean="0"/>
          </a:p>
          <a:p>
            <a:pPr marL="0" indent="0">
              <a:buFont typeface="Wingdings" pitchFamily="2" charset="2"/>
              <a:buChar char="q"/>
            </a:pPr>
            <a:r>
              <a:rPr lang="en-IN" dirty="0" smtClean="0"/>
              <a:t> Which industry has  granted how much visa’s etc. </a:t>
            </a:r>
          </a:p>
          <a:p>
            <a:pPr marL="0" indent="0">
              <a:buFont typeface="Wingdings" pitchFamily="2" charset="2"/>
              <a:buChar char="q"/>
            </a:pPr>
            <a:endParaRPr lang="en-US" dirty="0"/>
          </a:p>
        </p:txBody>
      </p:sp>
      <p:sp>
        <p:nvSpPr>
          <p:cNvPr id="4" name="Rectangle 3"/>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mj-lt"/>
              </a:rPr>
              <a:t>Objective </a:t>
            </a:r>
            <a:endParaRPr lang="en-US" sz="3600" dirty="0">
              <a:solidFill>
                <a:schemeClr val="tx1"/>
              </a:solidFill>
              <a:latin typeface="+mj-lt"/>
            </a:endParaRPr>
          </a:p>
        </p:txBody>
      </p:sp>
    </p:spTree>
  </p:cSld>
  <p:clrMapOvr>
    <a:masterClrMapping/>
  </p:clrMapOvr>
  <p:transition>
    <p:check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1143000"/>
            <a:ext cx="8686800" cy="4525963"/>
          </a:xfrm>
        </p:spPr>
        <p:txBody>
          <a:bodyPr>
            <a:normAutofit/>
          </a:bodyPr>
          <a:lstStyle/>
          <a:p>
            <a:pPr marL="0" indent="0">
              <a:buNone/>
            </a:pPr>
            <a:r>
              <a:rPr lang="en-US" sz="2300" b="1" dirty="0" smtClean="0"/>
              <a:t>Analysis 8</a:t>
            </a:r>
          </a:p>
          <a:p>
            <a:pPr marL="0" indent="0">
              <a:buNone/>
            </a:pPr>
            <a:r>
              <a:rPr lang="en-IN" sz="2300" dirty="0"/>
              <a:t>Create a bar graph to depict the number of applications for each year.</a:t>
            </a:r>
          </a:p>
          <a:p>
            <a:pPr marL="0" indent="0">
              <a:buNone/>
            </a:pPr>
            <a:r>
              <a:rPr lang="en-US" sz="2300" b="1" dirty="0" smtClean="0"/>
              <a:t>Technology used</a:t>
            </a:r>
            <a:r>
              <a:rPr lang="en-US" sz="2300" dirty="0" smtClean="0"/>
              <a:t>: HIVE</a:t>
            </a:r>
          </a:p>
          <a:p>
            <a:pPr marL="0" indent="0">
              <a:buNone/>
            </a:pPr>
            <a:r>
              <a:rPr lang="en-US" sz="2300" b="1" dirty="0" smtClean="0"/>
              <a:t>Sample output:</a:t>
            </a:r>
            <a:endParaRPr lang="en-IN" sz="2300" b="1"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a:solidFill>
                  <a:schemeClr val="tx1"/>
                </a:solidFill>
              </a:rPr>
              <a:t>Hadoop Ecosystem</a:t>
            </a:r>
            <a:endParaRPr lang="en-US" sz="3200" dirty="0">
              <a:solidFill>
                <a:schemeClr val="tx1"/>
              </a:solidFill>
            </a:endParaRPr>
          </a:p>
        </p:txBody>
      </p:sp>
      <p:graphicFrame>
        <p:nvGraphicFramePr>
          <p:cNvPr id="7" name="Chart 6"/>
          <p:cNvGraphicFramePr/>
          <p:nvPr/>
        </p:nvGraphicFramePr>
        <p:xfrm>
          <a:off x="2362200" y="2209800"/>
          <a:ext cx="6781800" cy="4648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739114493"/>
      </p:ext>
    </p:extLst>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1143000"/>
            <a:ext cx="8229600" cy="5334000"/>
          </a:xfrm>
        </p:spPr>
        <p:txBody>
          <a:bodyPr>
            <a:noAutofit/>
          </a:bodyPr>
          <a:lstStyle/>
          <a:p>
            <a:pPr marL="0" indent="0">
              <a:buNone/>
            </a:pPr>
            <a:r>
              <a:rPr lang="en-US" sz="2300" b="1" dirty="0" smtClean="0"/>
              <a:t>Analysis 9</a:t>
            </a:r>
          </a:p>
          <a:p>
            <a:pPr marL="0" indent="0">
              <a:buNone/>
            </a:pPr>
            <a:r>
              <a:rPr lang="en-IN" sz="2300" dirty="0" smtClean="0"/>
              <a:t>Find </a:t>
            </a:r>
            <a:r>
              <a:rPr lang="en-IN" sz="2300" dirty="0"/>
              <a:t>the average Prevailing Wage for each Job for each Year (take part time </a:t>
            </a:r>
            <a:r>
              <a:rPr lang="en-IN" sz="2300" dirty="0" smtClean="0"/>
              <a:t>and </a:t>
            </a:r>
            <a:r>
              <a:rPr lang="en-IN" sz="2300" dirty="0"/>
              <a:t>full time separate</a:t>
            </a:r>
            <a:r>
              <a:rPr lang="en-IN" sz="2300" dirty="0" smtClean="0"/>
              <a:t>)</a:t>
            </a:r>
          </a:p>
          <a:p>
            <a:pPr marL="0" indent="0">
              <a:buNone/>
            </a:pPr>
            <a:r>
              <a:rPr lang="en-US" sz="2300" b="1" dirty="0" smtClean="0"/>
              <a:t>Technology used</a:t>
            </a:r>
            <a:r>
              <a:rPr lang="en-US" sz="2300" dirty="0" smtClean="0"/>
              <a:t>: PIG</a:t>
            </a:r>
          </a:p>
          <a:p>
            <a:pPr marL="0" indent="0">
              <a:buNone/>
            </a:pPr>
            <a:r>
              <a:rPr lang="en-US" sz="2300" b="1" dirty="0" smtClean="0"/>
              <a:t>Sample output: </a:t>
            </a:r>
            <a:r>
              <a:rPr lang="en-US" sz="2300" dirty="0" smtClean="0"/>
              <a:t>2011</a:t>
            </a:r>
          </a:p>
          <a:p>
            <a:pPr marL="0" indent="0">
              <a:buNone/>
            </a:pPr>
            <a:r>
              <a:rPr lang="en-IN" sz="2300" dirty="0" smtClean="0"/>
              <a:t>	</a:t>
            </a:r>
            <a:r>
              <a:rPr lang="en-US" sz="2300" dirty="0" smtClean="0"/>
              <a:t>(( SYSTEMS ANALYST,Y),42078.5)</a:t>
            </a:r>
          </a:p>
          <a:p>
            <a:pPr marL="0" indent="0">
              <a:buNone/>
            </a:pPr>
            <a:r>
              <a:rPr lang="en-US" sz="2300" dirty="0" smtClean="0"/>
              <a:t>	(( COMPUTER SYSTEMS ENGINEER,Y),46218.0)</a:t>
            </a:r>
          </a:p>
          <a:p>
            <a:pPr marL="0" indent="0">
              <a:buNone/>
            </a:pPr>
            <a:r>
              <a:rPr lang="en-US" sz="2300" dirty="0" smtClean="0"/>
              <a:t>	(( INFORMATION MANAGEMENT SPECIALIST,Y),38875.0)</a:t>
            </a:r>
          </a:p>
          <a:p>
            <a:pPr marL="0" indent="0">
              <a:buNone/>
            </a:pPr>
            <a:r>
              <a:rPr lang="en-US" sz="2300" dirty="0" smtClean="0"/>
              <a:t>	(([PHYSICAL THERAPIST,Y),69035.0)</a:t>
            </a:r>
          </a:p>
          <a:p>
            <a:pPr marL="0" indent="0">
              <a:buNone/>
            </a:pPr>
            <a:endParaRPr lang="en-IN" sz="2300"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a:solidFill>
                  <a:schemeClr val="tx1"/>
                </a:solidFill>
              </a:rPr>
              <a:t>Hadoop Ecosystem</a:t>
            </a:r>
            <a:endParaRPr lang="en-US" sz="3200" dirty="0">
              <a:solidFill>
                <a:schemeClr val="tx1"/>
              </a:solidFill>
            </a:endParaRPr>
          </a:p>
        </p:txBody>
      </p:sp>
    </p:spTree>
    <p:extLst>
      <p:ext uri="{BB962C8B-B14F-4D97-AF65-F5344CB8AC3E}">
        <p14:creationId xmlns="" xmlns:p14="http://schemas.microsoft.com/office/powerpoint/2010/main" val="1215637522"/>
      </p:ext>
    </p:extLst>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1143000"/>
            <a:ext cx="8229600" cy="4876800"/>
          </a:xfrm>
        </p:spPr>
        <p:txBody>
          <a:bodyPr>
            <a:noAutofit/>
          </a:bodyPr>
          <a:lstStyle/>
          <a:p>
            <a:pPr marL="0" indent="0">
              <a:buNone/>
            </a:pPr>
            <a:r>
              <a:rPr lang="en-US" sz="2300" b="1" dirty="0" smtClean="0"/>
              <a:t>Analysis 10</a:t>
            </a:r>
          </a:p>
          <a:p>
            <a:pPr marL="0" indent="0">
              <a:buNone/>
            </a:pPr>
            <a:r>
              <a:rPr lang="en-US" sz="2300" dirty="0" smtClean="0"/>
              <a:t>Which are employers who have the highest success rate in petitions more than 70% in petitions and total petitions filed more than 1000?</a:t>
            </a:r>
          </a:p>
          <a:p>
            <a:pPr marL="0" indent="0">
              <a:buNone/>
            </a:pPr>
            <a:r>
              <a:rPr lang="en-US" sz="2300" b="1" dirty="0" smtClean="0"/>
              <a:t>Technology used: </a:t>
            </a:r>
            <a:r>
              <a:rPr lang="en-US" sz="2300" dirty="0" smtClean="0"/>
              <a:t>PIG</a:t>
            </a:r>
          </a:p>
          <a:p>
            <a:pPr marL="0" indent="0">
              <a:buNone/>
            </a:pPr>
            <a:r>
              <a:rPr lang="en-US" sz="2300" b="1" dirty="0" smtClean="0"/>
              <a:t>Sample output: </a:t>
            </a:r>
          </a:p>
          <a:p>
            <a:pPr marL="0" indent="0">
              <a:buNone/>
            </a:pPr>
            <a:r>
              <a:rPr lang="en-IN" sz="2300" dirty="0" smtClean="0"/>
              <a:t>(INFOSYS LIMITED,99.54055,130592)</a:t>
            </a:r>
          </a:p>
          <a:p>
            <a:pPr marL="0" indent="0">
              <a:buNone/>
            </a:pPr>
            <a:r>
              <a:rPr lang="en-IN" sz="2300" dirty="0" smtClean="0"/>
              <a:t>(ACCENTURE LLP,99.39307,33447)</a:t>
            </a:r>
          </a:p>
          <a:p>
            <a:pPr marL="0" indent="0">
              <a:buNone/>
            </a:pPr>
            <a:r>
              <a:rPr lang="en-IN" sz="2300" dirty="0" smtClean="0"/>
              <a:t>(TATA CONSULTANCY SERVICES LIMITED,99.337204,64726)</a:t>
            </a:r>
          </a:p>
          <a:p>
            <a:pPr marL="0" indent="0">
              <a:buNone/>
            </a:pPr>
            <a:r>
              <a:rPr lang="en-IN" sz="2300" dirty="0" smtClean="0"/>
              <a:t>(HCL AMERICA, INC.,99.26801,22678)</a:t>
            </a:r>
          </a:p>
          <a:p>
            <a:pPr marL="0" indent="0">
              <a:buNone/>
            </a:pPr>
            <a:r>
              <a:rPr lang="en-IN" sz="2300" dirty="0" smtClean="0"/>
              <a:t>(RELIABLE SOFTWARE RESOURCES, INC.,99.14658,1992)</a:t>
            </a:r>
          </a:p>
          <a:p>
            <a:pPr marL="0" indent="0">
              <a:buNone/>
            </a:pPr>
            <a:r>
              <a:rPr lang="en-IN" sz="2300" dirty="0" smtClean="0"/>
              <a:t>(NTT DATA, INC.,99.13251,4611)</a:t>
            </a:r>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a:solidFill>
                  <a:schemeClr val="tx1"/>
                </a:solidFill>
              </a:rPr>
              <a:t>Hadoop Ecosystem</a:t>
            </a:r>
            <a:endParaRPr lang="en-US" sz="3200" dirty="0">
              <a:solidFill>
                <a:schemeClr val="tx1"/>
              </a:solidFill>
            </a:endParaRPr>
          </a:p>
        </p:txBody>
      </p:sp>
    </p:spTree>
    <p:extLst>
      <p:ext uri="{BB962C8B-B14F-4D97-AF65-F5344CB8AC3E}">
        <p14:creationId xmlns="" xmlns:p14="http://schemas.microsoft.com/office/powerpoint/2010/main" val="3852243309"/>
      </p:ext>
    </p:extLst>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1143000"/>
            <a:ext cx="8458200" cy="4953000"/>
          </a:xfrm>
        </p:spPr>
        <p:txBody>
          <a:bodyPr>
            <a:normAutofit/>
          </a:bodyPr>
          <a:lstStyle/>
          <a:p>
            <a:pPr marL="0" indent="0">
              <a:buNone/>
            </a:pPr>
            <a:r>
              <a:rPr lang="en-US" sz="2300" b="1" dirty="0" smtClean="0"/>
              <a:t>Analysis 11</a:t>
            </a:r>
          </a:p>
          <a:p>
            <a:pPr marL="0" indent="0">
              <a:buNone/>
            </a:pPr>
            <a:r>
              <a:rPr lang="en-IN" sz="2400" dirty="0" smtClean="0"/>
              <a:t>Which are the positions which have the  success rate more than 70% in petitions and total petitions filed more than 1000? </a:t>
            </a:r>
            <a:endParaRPr lang="en-IN" sz="2400" dirty="0" smtClean="0"/>
          </a:p>
          <a:p>
            <a:pPr marL="0" indent="0">
              <a:buNone/>
            </a:pPr>
            <a:r>
              <a:rPr lang="en-US" sz="2300" b="1" dirty="0" smtClean="0"/>
              <a:t>Technology </a:t>
            </a:r>
            <a:r>
              <a:rPr lang="en-US" sz="2300" b="1" dirty="0" smtClean="0"/>
              <a:t>used: </a:t>
            </a:r>
            <a:r>
              <a:rPr lang="en-US" sz="2300" dirty="0" smtClean="0"/>
              <a:t>PIG</a:t>
            </a:r>
          </a:p>
          <a:p>
            <a:pPr marL="0" indent="0">
              <a:buNone/>
            </a:pPr>
            <a:r>
              <a:rPr lang="en-US" sz="2300" b="1" dirty="0" smtClean="0"/>
              <a:t>Sample output:</a:t>
            </a:r>
          </a:p>
          <a:p>
            <a:pPr marL="0" indent="0">
              <a:buNone/>
            </a:pPr>
            <a:r>
              <a:rPr lang="en-IN" sz="2300" dirty="0" smtClean="0"/>
              <a:t>	((</a:t>
            </a:r>
            <a:r>
              <a:rPr lang="en-IN" sz="2300" dirty="0"/>
              <a:t>SYSTEMS ENGINEER - US,10036,99.90035870864887)</a:t>
            </a:r>
          </a:p>
          <a:p>
            <a:pPr marL="0" indent="0">
              <a:buNone/>
            </a:pPr>
            <a:r>
              <a:rPr lang="en-IN" sz="2300" dirty="0" smtClean="0"/>
              <a:t>	(</a:t>
            </a:r>
            <a:r>
              <a:rPr lang="en-IN" sz="2300" dirty="0"/>
              <a:t>TECHNOLOGY LEAD - US,28350,99.80246913580247)</a:t>
            </a:r>
          </a:p>
          <a:p>
            <a:pPr marL="0" indent="0">
              <a:buNone/>
            </a:pPr>
            <a:r>
              <a:rPr lang="en-IN" sz="2300" dirty="0" smtClean="0"/>
              <a:t>	(</a:t>
            </a:r>
            <a:r>
              <a:rPr lang="en-IN" sz="2300" dirty="0"/>
              <a:t>TECHNOLOGY ANALYST - US,26055,99.7620418345807)</a:t>
            </a:r>
          </a:p>
          <a:p>
            <a:pPr marL="0" indent="0">
              <a:buNone/>
            </a:pPr>
            <a:r>
              <a:rPr lang="en-IN" sz="2300" dirty="0" smtClean="0"/>
              <a:t>	(</a:t>
            </a:r>
            <a:r>
              <a:rPr lang="en-IN" sz="2300" dirty="0"/>
              <a:t>LEAD ENGINEER,11157,98.23429237250157)</a:t>
            </a:r>
          </a:p>
          <a:p>
            <a:pPr marL="0" indent="0">
              <a:buNone/>
            </a:pPr>
            <a:r>
              <a:rPr lang="en-IN" sz="2300" dirty="0" smtClean="0"/>
              <a:t>	(</a:t>
            </a:r>
            <a:r>
              <a:rPr lang="en-IN" sz="2300" dirty="0"/>
              <a:t>DEVELOPER,12909,98.00914090944302)</a:t>
            </a:r>
          </a:p>
          <a:p>
            <a:pPr marL="0" indent="0">
              <a:buNone/>
            </a:pPr>
            <a:endParaRPr lang="en-IN" sz="2300" dirty="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a:solidFill>
                  <a:schemeClr val="tx1"/>
                </a:solidFill>
              </a:rPr>
              <a:t>Hadoop Ecosystem</a:t>
            </a:r>
            <a:endParaRPr lang="en-US" sz="3200" dirty="0">
              <a:solidFill>
                <a:schemeClr val="tx1"/>
              </a:solidFill>
            </a:endParaRPr>
          </a:p>
        </p:txBody>
      </p:sp>
    </p:spTree>
    <p:extLst>
      <p:ext uri="{BB962C8B-B14F-4D97-AF65-F5344CB8AC3E}">
        <p14:creationId xmlns="" xmlns:p14="http://schemas.microsoft.com/office/powerpoint/2010/main" val="1277161577"/>
      </p:ext>
    </p:extLst>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1143000"/>
            <a:ext cx="8686800" cy="4525963"/>
          </a:xfrm>
        </p:spPr>
        <p:txBody>
          <a:bodyPr>
            <a:normAutofit/>
          </a:bodyPr>
          <a:lstStyle/>
          <a:p>
            <a:pPr marL="0" indent="0">
              <a:buNone/>
            </a:pPr>
            <a:r>
              <a:rPr lang="en-US" sz="2300" b="1" dirty="0" smtClean="0"/>
              <a:t>Analysis </a:t>
            </a:r>
            <a:r>
              <a:rPr lang="en-US" sz="2300" b="1" dirty="0" smtClean="0"/>
              <a:t>12</a:t>
            </a:r>
            <a:endParaRPr lang="en-US" sz="2300" b="1" dirty="0" smtClean="0"/>
          </a:p>
          <a:p>
            <a:pPr marL="0" indent="0">
              <a:buNone/>
            </a:pPr>
            <a:r>
              <a:rPr lang="en-US" sz="2300" dirty="0" smtClean="0"/>
              <a:t> </a:t>
            </a:r>
            <a:r>
              <a:rPr lang="en-IN" sz="2300" dirty="0"/>
              <a:t>Export result for question no </a:t>
            </a:r>
            <a:r>
              <a:rPr lang="en-IN" sz="2300" dirty="0" smtClean="0"/>
              <a:t>11 </a:t>
            </a:r>
            <a:r>
              <a:rPr lang="en-IN" sz="2300" dirty="0"/>
              <a:t>to </a:t>
            </a:r>
            <a:r>
              <a:rPr lang="en-IN" sz="2300" dirty="0" smtClean="0"/>
              <a:t>MySQL </a:t>
            </a:r>
            <a:r>
              <a:rPr lang="en-IN" sz="2300" dirty="0"/>
              <a:t>database.</a:t>
            </a:r>
          </a:p>
          <a:p>
            <a:pPr marL="0" indent="0">
              <a:buNone/>
            </a:pPr>
            <a:r>
              <a:rPr lang="en-US" sz="2300" b="1" dirty="0" smtClean="0"/>
              <a:t>Technology used: </a:t>
            </a:r>
            <a:r>
              <a:rPr lang="en-US" sz="2300" dirty="0" smtClean="0"/>
              <a:t>Sqoop</a:t>
            </a:r>
          </a:p>
          <a:p>
            <a:pPr marL="0" indent="0">
              <a:buNone/>
            </a:pPr>
            <a:r>
              <a:rPr lang="en-US" sz="2300" b="1" dirty="0" smtClean="0"/>
              <a:t>Sample code:</a:t>
            </a:r>
          </a:p>
          <a:p>
            <a:pPr marL="0" indent="0">
              <a:buNone/>
            </a:pPr>
            <a:r>
              <a:rPr lang="en-IN" sz="2300" dirty="0" err="1" smtClean="0"/>
              <a:t>sqoop</a:t>
            </a:r>
            <a:r>
              <a:rPr lang="en-IN" sz="2300" dirty="0" smtClean="0"/>
              <a:t> export --connect </a:t>
            </a:r>
            <a:r>
              <a:rPr lang="en-IN" sz="2300" dirty="0" err="1" smtClean="0"/>
              <a:t>jdbc:mysql</a:t>
            </a:r>
            <a:r>
              <a:rPr lang="en-IN" sz="2300" dirty="0" smtClean="0"/>
              <a:t>://</a:t>
            </a:r>
            <a:r>
              <a:rPr lang="en-IN" sz="2300" dirty="0" err="1" smtClean="0"/>
              <a:t>localhost</a:t>
            </a:r>
            <a:r>
              <a:rPr lang="en-IN" sz="2300" dirty="0" smtClean="0"/>
              <a:t>/question11 --username root --password '</a:t>
            </a:r>
            <a:r>
              <a:rPr lang="en-IN" sz="2300" dirty="0" err="1" smtClean="0"/>
              <a:t>macbook</a:t>
            </a:r>
            <a:r>
              <a:rPr lang="en-IN" sz="2300" dirty="0" smtClean="0"/>
              <a:t>' --table question11 --export-dir /Pig/Question10/ --input-fields-terminated-by '\t' ;</a:t>
            </a:r>
          </a:p>
          <a:p>
            <a:pPr marL="0" indent="0">
              <a:buNone/>
            </a:pPr>
            <a:endParaRPr lang="en-US" sz="2300" dirty="0" smtClean="0"/>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a:solidFill>
                  <a:schemeClr val="tx1"/>
                </a:solidFill>
              </a:rPr>
              <a:t>Hadoop Ecosystem</a:t>
            </a:r>
            <a:endParaRPr lang="en-US" sz="3200" dirty="0">
              <a:solidFill>
                <a:schemeClr val="tx1"/>
              </a:solidFill>
            </a:endParaRPr>
          </a:p>
        </p:txBody>
      </p:sp>
      <p:pic>
        <p:nvPicPr>
          <p:cNvPr id="6" name="Picture 5" descr="q14.png"/>
          <p:cNvPicPr/>
          <p:nvPr/>
        </p:nvPicPr>
        <p:blipFill>
          <a:blip r:embed="rId2"/>
          <a:srcRect b="56181"/>
          <a:stretch>
            <a:fillRect/>
          </a:stretch>
        </p:blipFill>
        <p:spPr>
          <a:xfrm>
            <a:off x="533400" y="4038600"/>
            <a:ext cx="7924800" cy="2819400"/>
          </a:xfrm>
          <a:prstGeom prst="rect">
            <a:avLst/>
          </a:prstGeom>
        </p:spPr>
      </p:pic>
    </p:spTree>
    <p:extLst>
      <p:ext uri="{BB962C8B-B14F-4D97-AF65-F5344CB8AC3E}">
        <p14:creationId xmlns="" xmlns:p14="http://schemas.microsoft.com/office/powerpoint/2010/main" val="2286479587"/>
      </p:ext>
    </p:extLst>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latin typeface="Berlin Sans FB" panose="020E0602020502020306" pitchFamily="34" charset="0"/>
              </a:rPr>
              <a:t>THANK YOU…</a:t>
            </a:r>
            <a:endParaRPr lang="en-IN" dirty="0">
              <a:latin typeface="Berlin Sans FB" panose="020E0602020502020306" pitchFamily="34" charset="0"/>
            </a:endParaRPr>
          </a:p>
        </p:txBody>
      </p:sp>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IN" sz="3200" dirty="0" smtClean="0">
                <a:solidFill>
                  <a:schemeClr val="tx1"/>
                </a:solidFill>
              </a:rPr>
              <a:t>Analysing </a:t>
            </a:r>
            <a:r>
              <a:rPr lang="en-IN" sz="3200" dirty="0">
                <a:solidFill>
                  <a:schemeClr val="tx1"/>
                </a:solidFill>
              </a:rPr>
              <a:t>H1B </a:t>
            </a:r>
            <a:r>
              <a:rPr lang="en-IN" sz="3200" dirty="0" smtClean="0">
                <a:solidFill>
                  <a:schemeClr val="tx1"/>
                </a:solidFill>
              </a:rPr>
              <a:t>Visa</a:t>
            </a:r>
            <a:r>
              <a:rPr lang="en-US" sz="3200" dirty="0">
                <a:solidFill>
                  <a:schemeClr val="tx1"/>
                </a:solidFill>
              </a:rPr>
              <a:t> </a:t>
            </a:r>
            <a:r>
              <a:rPr lang="en-IN" sz="3200" dirty="0" smtClean="0">
                <a:solidFill>
                  <a:schemeClr val="tx1"/>
                </a:solidFill>
              </a:rPr>
              <a:t>Using </a:t>
            </a:r>
            <a:r>
              <a:rPr lang="en-IN" sz="3200" dirty="0">
                <a:solidFill>
                  <a:schemeClr val="tx1"/>
                </a:solidFill>
              </a:rPr>
              <a:t>Hadoop Ecosystem</a:t>
            </a:r>
            <a:endParaRPr lang="en-US" sz="3200" dirty="0">
              <a:solidFill>
                <a:schemeClr val="tx1"/>
              </a:solidFill>
            </a:endParaRPr>
          </a:p>
        </p:txBody>
      </p:sp>
    </p:spTree>
    <p:extLst>
      <p:ext uri="{BB962C8B-B14F-4D97-AF65-F5344CB8AC3E}">
        <p14:creationId xmlns="" xmlns:p14="http://schemas.microsoft.com/office/powerpoint/2010/main" val="908139494"/>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915400" cy="5562600"/>
          </a:xfrm>
        </p:spPr>
        <p:txBody>
          <a:bodyPr>
            <a:noAutofit/>
          </a:bodyPr>
          <a:lstStyle/>
          <a:p>
            <a:pPr marL="0" indent="0" fontAlgn="base">
              <a:buNone/>
            </a:pPr>
            <a:r>
              <a:rPr lang="en-IN" sz="2050" b="1" dirty="0" smtClean="0"/>
              <a:t>Analyzed H1B </a:t>
            </a:r>
            <a:r>
              <a:rPr lang="en-IN" sz="2050" b="1" dirty="0"/>
              <a:t>visa applicants between the years 2011-2015. </a:t>
            </a:r>
            <a:endParaRPr lang="en-US" sz="2050" b="1" dirty="0"/>
          </a:p>
          <a:p>
            <a:pPr marL="0" indent="0" fontAlgn="base">
              <a:buNone/>
            </a:pPr>
            <a:r>
              <a:rPr lang="en-IN" sz="2050" dirty="0"/>
              <a:t> </a:t>
            </a:r>
            <a:r>
              <a:rPr lang="en-IN" sz="2050" dirty="0" smtClean="0"/>
              <a:t>1 </a:t>
            </a:r>
            <a:r>
              <a:rPr lang="en-IN" sz="2050" dirty="0"/>
              <a:t>a) </a:t>
            </a:r>
            <a:r>
              <a:rPr lang="en-IN" sz="2050" dirty="0" smtClean="0"/>
              <a:t>Is the number of petitions with Data Engineer job title increasing over time?</a:t>
            </a:r>
            <a:endParaRPr lang="en-US" sz="2050" dirty="0"/>
          </a:p>
          <a:p>
            <a:pPr marL="0" indent="0">
              <a:buNone/>
            </a:pPr>
            <a:r>
              <a:rPr lang="en-IN" sz="2050" dirty="0"/>
              <a:t>   b) </a:t>
            </a:r>
            <a:r>
              <a:rPr lang="en-IN" sz="2050" dirty="0" smtClean="0"/>
              <a:t>Find top 5 job titles who are having highest growth in applications.</a:t>
            </a:r>
            <a:endParaRPr lang="en-US" sz="2050" dirty="0"/>
          </a:p>
          <a:p>
            <a:pPr marL="0" indent="0">
              <a:buNone/>
            </a:pPr>
            <a:r>
              <a:rPr lang="en-IN" sz="2050" dirty="0"/>
              <a:t> </a:t>
            </a:r>
            <a:endParaRPr lang="en-US" sz="2050" dirty="0"/>
          </a:p>
          <a:p>
            <a:pPr marL="0" indent="0">
              <a:buNone/>
            </a:pPr>
            <a:r>
              <a:rPr lang="en-IN" sz="2050" dirty="0"/>
              <a:t>2 a) </a:t>
            </a:r>
            <a:r>
              <a:rPr lang="en-IN" sz="2050" dirty="0" smtClean="0"/>
              <a:t>Which part of the US has the most Data Engineer jobs for each year?</a:t>
            </a:r>
            <a:endParaRPr lang="en-US" sz="2050" dirty="0"/>
          </a:p>
          <a:p>
            <a:pPr marL="0" indent="0">
              <a:buNone/>
            </a:pPr>
            <a:r>
              <a:rPr lang="en-IN" sz="2050" dirty="0"/>
              <a:t>   b) </a:t>
            </a:r>
            <a:r>
              <a:rPr lang="en-IN" sz="2050" dirty="0" smtClean="0"/>
              <a:t>Find top 5 locations in the US who have got certified visa for each year.</a:t>
            </a:r>
            <a:endParaRPr lang="en-US" sz="2050" dirty="0"/>
          </a:p>
          <a:p>
            <a:pPr marL="0" indent="0">
              <a:buNone/>
            </a:pPr>
            <a:r>
              <a:rPr lang="en-IN" sz="2050" dirty="0"/>
              <a:t> </a:t>
            </a:r>
            <a:endParaRPr lang="en-US" sz="2050" dirty="0"/>
          </a:p>
          <a:p>
            <a:pPr marL="0" indent="0">
              <a:buNone/>
            </a:pPr>
            <a:r>
              <a:rPr lang="en-IN" sz="2050" dirty="0"/>
              <a:t>3</a:t>
            </a:r>
            <a:r>
              <a:rPr lang="en-IN" sz="2050" dirty="0" smtClean="0"/>
              <a:t>) Which industry has the most number of Data Scientist positions?</a:t>
            </a:r>
            <a:endParaRPr lang="en-US" sz="2050" dirty="0"/>
          </a:p>
          <a:p>
            <a:pPr marL="0" indent="0">
              <a:buNone/>
            </a:pPr>
            <a:r>
              <a:rPr lang="en-IN" sz="2050" dirty="0"/>
              <a:t> </a:t>
            </a:r>
            <a:endParaRPr lang="en-US" sz="2050" dirty="0"/>
          </a:p>
          <a:p>
            <a:pPr marL="0" indent="0">
              <a:buNone/>
            </a:pPr>
            <a:r>
              <a:rPr lang="en-IN" sz="2050" dirty="0"/>
              <a:t>4</a:t>
            </a:r>
            <a:r>
              <a:rPr lang="en-IN" sz="2050" dirty="0" smtClean="0"/>
              <a:t>) Which top 5 employers file the most petitions each year?</a:t>
            </a:r>
          </a:p>
          <a:p>
            <a:pPr marL="0" indent="0">
              <a:buNone/>
            </a:pPr>
            <a:endParaRPr lang="en-IN" sz="2050" dirty="0" smtClean="0"/>
          </a:p>
          <a:p>
            <a:pPr marL="0" indent="0">
              <a:buNone/>
            </a:pPr>
            <a:r>
              <a:rPr lang="en-IN" sz="2050" dirty="0" smtClean="0"/>
              <a:t>5) Find the most popular top 10 job positions for H1B visa applications for each year?</a:t>
            </a:r>
            <a:endParaRPr lang="en-US" sz="2050" dirty="0"/>
          </a:p>
        </p:txBody>
      </p:sp>
      <p:sp>
        <p:nvSpPr>
          <p:cNvPr id="4" name="Rectangle 3"/>
          <p:cNvSpPr/>
          <p:nvPr/>
        </p:nvSpPr>
        <p:spPr>
          <a:xfrm>
            <a:off x="0" y="0"/>
            <a:ext cx="9144000" cy="75895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Facts Analyzed </a:t>
            </a:r>
            <a:endParaRPr lang="en-US" sz="3600" b="1" dirty="0">
              <a:solidFill>
                <a:schemeClr val="tx1"/>
              </a:solidFill>
            </a:endParaRPr>
          </a:p>
        </p:txBody>
      </p:sp>
    </p:spTree>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txBody>
          <a:bodyPr>
            <a:noAutofit/>
          </a:bodyPr>
          <a:lstStyle/>
          <a:p>
            <a:pPr marL="0" indent="0">
              <a:spcBef>
                <a:spcPts val="0"/>
              </a:spcBef>
              <a:buNone/>
            </a:pPr>
            <a:r>
              <a:rPr lang="en-IN" sz="1950" dirty="0"/>
              <a:t> </a:t>
            </a:r>
            <a:r>
              <a:rPr lang="en-IN" sz="1950" dirty="0" smtClean="0"/>
              <a:t>6</a:t>
            </a:r>
            <a:r>
              <a:rPr lang="en-IN" sz="1950" dirty="0"/>
              <a:t>) </a:t>
            </a:r>
            <a:r>
              <a:rPr lang="en-IN" sz="1950" dirty="0" smtClean="0"/>
              <a:t>Find the most popular top 10 job positions for H1B visa applications for each year only for certified applications?</a:t>
            </a:r>
          </a:p>
          <a:p>
            <a:pPr marL="0" indent="0">
              <a:spcBef>
                <a:spcPts val="0"/>
              </a:spcBef>
              <a:buNone/>
            </a:pPr>
            <a:endParaRPr lang="en-US" sz="1950" dirty="0"/>
          </a:p>
          <a:p>
            <a:pPr marL="0" indent="0">
              <a:spcBef>
                <a:spcPts val="0"/>
              </a:spcBef>
              <a:buNone/>
            </a:pPr>
            <a:r>
              <a:rPr lang="en-IN" sz="1950" dirty="0" smtClean="0"/>
              <a:t>7</a:t>
            </a:r>
            <a:r>
              <a:rPr lang="en-IN" sz="1950" dirty="0"/>
              <a:t>) </a:t>
            </a:r>
            <a:r>
              <a:rPr lang="en-IN" sz="1950" dirty="0" smtClean="0"/>
              <a:t>Find the percentage and the count of each case status on total applications for each year. Create a graph depicting the pattern of All the cases over the period of time.</a:t>
            </a:r>
            <a:endParaRPr lang="en-US" sz="1950" dirty="0" smtClean="0"/>
          </a:p>
          <a:p>
            <a:pPr marL="0" indent="0">
              <a:spcBef>
                <a:spcPts val="0"/>
              </a:spcBef>
              <a:buNone/>
            </a:pPr>
            <a:r>
              <a:rPr lang="en-IN" sz="1950" dirty="0" smtClean="0"/>
              <a:t> </a:t>
            </a:r>
            <a:endParaRPr lang="en-US" sz="1950" dirty="0" smtClean="0"/>
          </a:p>
          <a:p>
            <a:pPr marL="0" indent="0">
              <a:spcBef>
                <a:spcPts val="0"/>
              </a:spcBef>
              <a:buNone/>
            </a:pPr>
            <a:r>
              <a:rPr lang="en-IN" sz="1950" dirty="0" smtClean="0"/>
              <a:t>8</a:t>
            </a:r>
            <a:r>
              <a:rPr lang="en-IN" sz="1950" dirty="0"/>
              <a:t>) </a:t>
            </a:r>
            <a:r>
              <a:rPr lang="en-IN" sz="1950" dirty="0" smtClean="0"/>
              <a:t>Create a bar graph to depict the number of applications for each year.</a:t>
            </a:r>
            <a:endParaRPr lang="en-US" sz="1950" dirty="0"/>
          </a:p>
          <a:p>
            <a:pPr marL="0" indent="0">
              <a:spcBef>
                <a:spcPts val="0"/>
              </a:spcBef>
              <a:buNone/>
            </a:pPr>
            <a:r>
              <a:rPr lang="en-IN" sz="1950" dirty="0"/>
              <a:t> </a:t>
            </a:r>
            <a:endParaRPr lang="en-US" sz="1950" dirty="0"/>
          </a:p>
          <a:p>
            <a:pPr marL="0" indent="0">
              <a:spcBef>
                <a:spcPts val="0"/>
              </a:spcBef>
              <a:buNone/>
            </a:pPr>
            <a:r>
              <a:rPr lang="en-IN" sz="1950" dirty="0"/>
              <a:t>9) </a:t>
            </a:r>
            <a:r>
              <a:rPr lang="en-IN" sz="1950" dirty="0" smtClean="0"/>
              <a:t>Find the average Prevailing Wage for each Job for each Year (take part time and full time separate) arrange output in descending order.</a:t>
            </a:r>
            <a:endParaRPr lang="en-IN" sz="1950" dirty="0"/>
          </a:p>
          <a:p>
            <a:pPr marL="0" indent="0">
              <a:spcBef>
                <a:spcPts val="0"/>
              </a:spcBef>
              <a:buNone/>
            </a:pPr>
            <a:r>
              <a:rPr lang="en-IN" sz="1950" dirty="0"/>
              <a:t> </a:t>
            </a:r>
            <a:endParaRPr lang="en-US" sz="1950" dirty="0"/>
          </a:p>
          <a:p>
            <a:pPr marL="0" indent="0">
              <a:spcBef>
                <a:spcPts val="0"/>
              </a:spcBef>
              <a:buNone/>
            </a:pPr>
            <a:r>
              <a:rPr lang="en-IN" sz="1950" dirty="0"/>
              <a:t>10</a:t>
            </a:r>
            <a:r>
              <a:rPr lang="en-IN" sz="1950" dirty="0" smtClean="0"/>
              <a:t>) Which are </a:t>
            </a:r>
            <a:r>
              <a:rPr lang="en-IN" sz="1950" dirty="0" smtClean="0"/>
              <a:t>the employers </a:t>
            </a:r>
            <a:r>
              <a:rPr lang="en-IN" sz="1950" dirty="0" smtClean="0"/>
              <a:t>who have the </a:t>
            </a:r>
            <a:r>
              <a:rPr lang="en-IN" sz="1950" dirty="0" smtClean="0"/>
              <a:t>success </a:t>
            </a:r>
            <a:r>
              <a:rPr lang="en-IN" sz="1950" dirty="0" smtClean="0"/>
              <a:t>rate in petitions more than </a:t>
            </a:r>
            <a:r>
              <a:rPr lang="en-IN" sz="1950" dirty="0" smtClean="0"/>
              <a:t>70% and </a:t>
            </a:r>
            <a:r>
              <a:rPr lang="en-IN" sz="1950" dirty="0" smtClean="0"/>
              <a:t>total petitions filed more than 1000?</a:t>
            </a:r>
            <a:endParaRPr lang="en-IN" sz="1950" dirty="0"/>
          </a:p>
          <a:p>
            <a:pPr marL="0" indent="0">
              <a:spcBef>
                <a:spcPts val="0"/>
              </a:spcBef>
              <a:buNone/>
            </a:pPr>
            <a:endParaRPr lang="en-US" sz="1950" dirty="0"/>
          </a:p>
          <a:p>
            <a:pPr marL="0" indent="0">
              <a:spcBef>
                <a:spcPts val="0"/>
              </a:spcBef>
              <a:buNone/>
            </a:pPr>
            <a:r>
              <a:rPr lang="en-IN" sz="1950" dirty="0"/>
              <a:t>11) </a:t>
            </a:r>
            <a:r>
              <a:rPr lang="en-IN" sz="1950" dirty="0" smtClean="0"/>
              <a:t>Which are the </a:t>
            </a:r>
            <a:r>
              <a:rPr lang="en-IN" sz="1950" dirty="0" smtClean="0"/>
              <a:t>positions </a:t>
            </a:r>
            <a:r>
              <a:rPr lang="en-IN" sz="1950" dirty="0" smtClean="0"/>
              <a:t>which have the  success rate more than 70% in petitions and total petitions filed more than 1000?</a:t>
            </a:r>
          </a:p>
          <a:p>
            <a:pPr marL="0" indent="0">
              <a:spcBef>
                <a:spcPts val="0"/>
              </a:spcBef>
              <a:buNone/>
            </a:pPr>
            <a:endParaRPr lang="en-IN" sz="1950" dirty="0" smtClean="0"/>
          </a:p>
          <a:p>
            <a:pPr marL="0" indent="0">
              <a:spcBef>
                <a:spcPts val="0"/>
              </a:spcBef>
              <a:buNone/>
            </a:pPr>
            <a:r>
              <a:rPr lang="en-IN" sz="1950" dirty="0" smtClean="0"/>
              <a:t>12) Export result for option no </a:t>
            </a:r>
            <a:r>
              <a:rPr lang="en-IN" sz="1950" dirty="0" smtClean="0"/>
              <a:t>11 </a:t>
            </a:r>
            <a:r>
              <a:rPr lang="en-IN" sz="1950" dirty="0" smtClean="0"/>
              <a:t>to MySQL database.</a:t>
            </a:r>
            <a:endParaRPr lang="en-US" sz="1950" dirty="0"/>
          </a:p>
        </p:txBody>
      </p:sp>
      <p:sp>
        <p:nvSpPr>
          <p:cNvPr id="4" name="Rectangle 3"/>
          <p:cNvSpPr/>
          <p:nvPr/>
        </p:nvSpPr>
        <p:spPr>
          <a:xfrm>
            <a:off x="0" y="0"/>
            <a:ext cx="9144000" cy="75895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Facts Analyzed </a:t>
            </a:r>
            <a:endParaRPr lang="en-US" sz="3600" b="1" dirty="0">
              <a:solidFill>
                <a:schemeClr val="tx1"/>
              </a:solidFill>
            </a:endParaRPr>
          </a:p>
        </p:txBody>
      </p:sp>
    </p:spTree>
    <p:extLst>
      <p:ext uri="{BB962C8B-B14F-4D97-AF65-F5344CB8AC3E}">
        <p14:creationId xmlns="" xmlns:p14="http://schemas.microsoft.com/office/powerpoint/2010/main" val="2570876387"/>
      </p:ext>
    </p:extLst>
  </p:cSld>
  <p:clrMapOvr>
    <a:masterClrMapping/>
  </p:clrMapOvr>
  <p:transition>
    <p:check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fontScale="77500" lnSpcReduction="20000"/>
          </a:bodyPr>
          <a:lstStyle/>
          <a:p>
            <a:pPr>
              <a:buNone/>
            </a:pPr>
            <a:endParaRPr lang="en-IN" dirty="0" smtClean="0"/>
          </a:p>
          <a:p>
            <a:r>
              <a:rPr lang="en-IN" b="1" dirty="0" smtClean="0"/>
              <a:t>HIVE</a:t>
            </a:r>
            <a:r>
              <a:rPr lang="en-IN" dirty="0" smtClean="0"/>
              <a:t> </a:t>
            </a:r>
            <a:r>
              <a:rPr lang="en-IN" dirty="0"/>
              <a:t>: </a:t>
            </a:r>
            <a:r>
              <a:rPr lang="en-IN" dirty="0" smtClean="0"/>
              <a:t>a </a:t>
            </a:r>
            <a:r>
              <a:rPr lang="en-IN" dirty="0"/>
              <a:t>data warehousing and SQL like query language that presents the data in the form of tables. Hive programming is similar to data Warehousing. </a:t>
            </a:r>
            <a:endParaRPr lang="en-IN" dirty="0" smtClean="0"/>
          </a:p>
          <a:p>
            <a:endParaRPr lang="en-US" dirty="0"/>
          </a:p>
          <a:p>
            <a:r>
              <a:rPr lang="en-IN" b="1" dirty="0" smtClean="0"/>
              <a:t>PIG</a:t>
            </a:r>
            <a:r>
              <a:rPr lang="en-IN" dirty="0" smtClean="0"/>
              <a:t>: a </a:t>
            </a:r>
            <a:r>
              <a:rPr lang="en-IN" dirty="0"/>
              <a:t>platform for manipulating data stored in HDFS and that includes a compiler for map reduce programs   and high level language called Pig Latin</a:t>
            </a:r>
            <a:r>
              <a:rPr lang="en-IN" dirty="0" smtClean="0"/>
              <a:t>. It </a:t>
            </a:r>
            <a:r>
              <a:rPr lang="en-IN" dirty="0"/>
              <a:t>provides a way to perform data extractions, transformation and loading and basic analysis without having to write </a:t>
            </a:r>
            <a:r>
              <a:rPr lang="en-IN" dirty="0" smtClean="0"/>
              <a:t>Map Reduce </a:t>
            </a:r>
            <a:r>
              <a:rPr lang="en-IN" dirty="0"/>
              <a:t>programs</a:t>
            </a:r>
            <a:r>
              <a:rPr lang="en-IN" dirty="0" smtClean="0"/>
              <a:t>.</a:t>
            </a:r>
          </a:p>
          <a:p>
            <a:endParaRPr lang="en-US" dirty="0"/>
          </a:p>
          <a:p>
            <a:r>
              <a:rPr lang="en-IN" b="1" dirty="0" smtClean="0"/>
              <a:t>SQOOP </a:t>
            </a:r>
            <a:r>
              <a:rPr lang="en-IN" dirty="0" smtClean="0"/>
              <a:t>: a </a:t>
            </a:r>
            <a:r>
              <a:rPr lang="en-IN" dirty="0"/>
              <a:t>connection and transfer mechanism that moves the data between hadoop and relational databases</a:t>
            </a:r>
            <a:endParaRPr lang="en-US" dirty="0"/>
          </a:p>
          <a:p>
            <a:endParaRPr lang="en-US" dirty="0"/>
          </a:p>
        </p:txBody>
      </p:sp>
      <p:sp>
        <p:nvSpPr>
          <p:cNvPr id="4" name="Rectangle 3"/>
          <p:cNvSpPr/>
          <p:nvPr/>
        </p:nvSpPr>
        <p:spPr>
          <a:xfrm>
            <a:off x="0" y="0"/>
            <a:ext cx="9144000" cy="75895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Technology used</a:t>
            </a:r>
            <a:endParaRPr lang="en-US" sz="3600" b="1" dirty="0">
              <a:solidFill>
                <a:schemeClr val="tx1"/>
              </a:solidFill>
            </a:endParaRPr>
          </a:p>
        </p:txBody>
      </p:sp>
    </p:spTree>
  </p:cSld>
  <p:clrMapOvr>
    <a:masterClrMapping/>
  </p:clrMapOvr>
  <p:transition>
    <p:check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229600" cy="4724400"/>
          </a:xfrm>
        </p:spPr>
        <p:txBody>
          <a:bodyPr>
            <a:normAutofit/>
          </a:bodyPr>
          <a:lstStyle/>
          <a:p>
            <a:r>
              <a:rPr lang="en-US" dirty="0" smtClean="0"/>
              <a:t>Big data is data sets that are so voluminous and complex.</a:t>
            </a:r>
          </a:p>
          <a:p>
            <a:r>
              <a:rPr lang="en-US" dirty="0" smtClean="0"/>
              <a:t>Contains both structured(Relational), semi structured(XML,JSON) and unstructured data(Word, PDF, Text and media logs ).</a:t>
            </a:r>
            <a:endParaRPr lang="en-IN" dirty="0" smtClean="0"/>
          </a:p>
          <a:p>
            <a:r>
              <a:rPr lang="en-IN" dirty="0"/>
              <a:t>When </a:t>
            </a:r>
            <a:r>
              <a:rPr lang="en-IN" dirty="0" smtClean="0"/>
              <a:t>“</a:t>
            </a:r>
            <a:r>
              <a:rPr lang="en-IN" b="1" dirty="0" smtClean="0"/>
              <a:t>BIG DATA</a:t>
            </a:r>
            <a:r>
              <a:rPr lang="en-IN" dirty="0" smtClean="0"/>
              <a:t>” </a:t>
            </a:r>
            <a:r>
              <a:rPr lang="en-IN" dirty="0"/>
              <a:t>emerged as a problem, Apache </a:t>
            </a:r>
            <a:r>
              <a:rPr lang="en-IN" b="1" dirty="0" smtClean="0"/>
              <a:t>HADOOP</a:t>
            </a:r>
            <a:r>
              <a:rPr lang="en-IN" dirty="0" smtClean="0"/>
              <a:t> </a:t>
            </a:r>
            <a:r>
              <a:rPr lang="en-IN" dirty="0"/>
              <a:t>evolved as a solution to it. </a:t>
            </a:r>
            <a:endParaRPr lang="en-US" dirty="0"/>
          </a:p>
          <a:p>
            <a:endParaRPr lang="en-US" dirty="0"/>
          </a:p>
          <a:p>
            <a:endParaRPr lang="en-US" dirty="0"/>
          </a:p>
        </p:txBody>
      </p:sp>
      <p:sp>
        <p:nvSpPr>
          <p:cNvPr id="4" name="Rectangle 3"/>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Times New Roman" pitchFamily="18" charset="0"/>
                <a:cs typeface="Times New Roman" pitchFamily="18" charset="0"/>
              </a:rPr>
              <a:t>Big Data</a:t>
            </a:r>
            <a:endParaRPr lang="en-US" sz="3200" dirty="0">
              <a:solidFill>
                <a:schemeClr val="tx1"/>
              </a:solidFill>
              <a:latin typeface="Times New Roman" pitchFamily="18" charset="0"/>
              <a:cs typeface="Times New Roman" pitchFamily="18" charset="0"/>
            </a:endParaRPr>
          </a:p>
        </p:txBody>
      </p:sp>
    </p:spTree>
  </p:cSld>
  <p:clrMapOvr>
    <a:masterClrMapping/>
  </p:clrMapOvr>
  <p:transition>
    <p:check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Times New Roman" pitchFamily="18" charset="0"/>
                <a:cs typeface="Times New Roman" pitchFamily="18" charset="0"/>
              </a:rPr>
              <a:t>5 V’s of Big Data</a:t>
            </a:r>
            <a:endParaRPr lang="en-US" sz="3200" dirty="0">
              <a:solidFill>
                <a:schemeClr val="tx1"/>
              </a:solidFill>
              <a:latin typeface="Times New Roman" pitchFamily="18" charset="0"/>
              <a:cs typeface="Times New Roman" pitchFamily="18" charset="0"/>
            </a:endParaRPr>
          </a:p>
        </p:txBody>
      </p:sp>
      <p:pic>
        <p:nvPicPr>
          <p:cNvPr id="32770" name="Picture 2" descr="Image result for 5 v of big data with description"/>
          <p:cNvPicPr>
            <a:picLocks noChangeAspect="1" noChangeArrowheads="1"/>
          </p:cNvPicPr>
          <p:nvPr/>
        </p:nvPicPr>
        <p:blipFill>
          <a:blip r:embed="rId2">
            <a:lum bright="-20000" contrast="38000"/>
          </a:blip>
          <a:srcRect/>
          <a:stretch>
            <a:fillRect/>
          </a:stretch>
        </p:blipFill>
        <p:spPr bwMode="auto">
          <a:xfrm>
            <a:off x="228599" y="1143000"/>
            <a:ext cx="8735411" cy="5105400"/>
          </a:xfrm>
          <a:prstGeom prst="rect">
            <a:avLst/>
          </a:prstGeom>
          <a:noFill/>
        </p:spPr>
      </p:pic>
    </p:spTree>
  </p:cSld>
  <p:clrMapOvr>
    <a:masterClrMapping/>
  </p:clrMapOvr>
  <p:transition>
    <p:check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                Ecosystem</a:t>
            </a:r>
            <a:endParaRPr lang="en-US" sz="3200" b="1" dirty="0">
              <a:solidFill>
                <a:schemeClr val="tx1"/>
              </a:solidFill>
            </a:endParaRPr>
          </a:p>
        </p:txBody>
      </p:sp>
      <p:pic>
        <p:nvPicPr>
          <p:cNvPr id="4" name="Picture 3" descr="1468851612277.png"/>
          <p:cNvPicPr>
            <a:picLocks noChangeAspect="1"/>
          </p:cNvPicPr>
          <p:nvPr/>
        </p:nvPicPr>
        <p:blipFill>
          <a:blip r:embed="rId3"/>
          <a:stretch>
            <a:fillRect/>
          </a:stretch>
        </p:blipFill>
        <p:spPr>
          <a:xfrm>
            <a:off x="1749357" y="76200"/>
            <a:ext cx="2594043" cy="609600"/>
          </a:xfrm>
          <a:prstGeom prst="rect">
            <a:avLst/>
          </a:prstGeom>
        </p:spPr>
      </p:pic>
      <p:pic>
        <p:nvPicPr>
          <p:cNvPr id="30722" name="Picture 2" descr="Hadoop Ecosystem - Edureka"/>
          <p:cNvPicPr>
            <a:picLocks noChangeAspect="1" noChangeArrowheads="1"/>
          </p:cNvPicPr>
          <p:nvPr/>
        </p:nvPicPr>
        <p:blipFill>
          <a:blip r:embed="rId4"/>
          <a:srcRect/>
          <a:stretch>
            <a:fillRect/>
          </a:stretch>
        </p:blipFill>
        <p:spPr bwMode="auto">
          <a:xfrm>
            <a:off x="0" y="762000"/>
            <a:ext cx="9144000" cy="6096000"/>
          </a:xfrm>
          <a:prstGeom prst="rect">
            <a:avLst/>
          </a:prstGeom>
          <a:noFill/>
        </p:spPr>
      </p:pic>
    </p:spTree>
  </p:cSld>
  <p:clrMapOvr>
    <a:masterClrMapping/>
  </p:clrMapOvr>
  <p:transition>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adoop Infographic - Importance"/>
          <p:cNvPicPr>
            <a:picLocks noChangeAspect="1" noChangeArrowheads="1"/>
          </p:cNvPicPr>
          <p:nvPr/>
        </p:nvPicPr>
        <p:blipFill>
          <a:blip r:embed="rId2"/>
          <a:srcRect/>
          <a:stretch>
            <a:fillRect/>
          </a:stretch>
        </p:blipFill>
        <p:spPr bwMode="auto">
          <a:xfrm>
            <a:off x="228600" y="1295400"/>
            <a:ext cx="8839200" cy="5181600"/>
          </a:xfrm>
          <a:prstGeom prst="rect">
            <a:avLst/>
          </a:prstGeom>
          <a:noFill/>
        </p:spPr>
      </p:pic>
      <p:sp>
        <p:nvSpPr>
          <p:cNvPr id="5" name="Rectangle 4"/>
          <p:cNvSpPr/>
          <p:nvPr/>
        </p:nvSpPr>
        <p:spPr>
          <a:xfrm>
            <a:off x="0" y="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Advantages of HADOOP</a:t>
            </a:r>
            <a:endParaRPr lang="en-US" sz="3200" b="1"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725</TotalTime>
  <Words>746</Words>
  <Application>Microsoft Office PowerPoint</Application>
  <PresentationFormat>On-screen Show (4:3)</PresentationFormat>
  <Paragraphs>252</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Trek</vt:lpstr>
      <vt:lpstr>Analyzing H1b visa data using Hadoop</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H1b visa data using Hadoop Ecosystem</dc:title>
  <dc:creator>dell</dc:creator>
  <cp:lastModifiedBy>Appe</cp:lastModifiedBy>
  <cp:revision>174</cp:revision>
  <dcterms:created xsi:type="dcterms:W3CDTF">2017-05-03T04:21:55Z</dcterms:created>
  <dcterms:modified xsi:type="dcterms:W3CDTF">2018-04-29T11:41:21Z</dcterms:modified>
</cp:coreProperties>
</file>