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c1281aa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c1281aa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c1281aa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c1281aa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c1281aa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c1281aa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2c1281aa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2c1281aa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2c3a4126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2c3a412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2c1281aa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62c1281a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62c1281aa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62c1281a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2c1281aa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2c1281a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c1281aa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c1281a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2c1281aa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62c1281aa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2c1281aa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2c1281aa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2c1281aa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62c1281a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a:t>LAURA 2.0</a:t>
            </a:r>
            <a:endParaRPr sz="8000"/>
          </a:p>
        </p:txBody>
      </p:sp>
      <p:sp>
        <p:nvSpPr>
          <p:cNvPr id="60" name="Google Shape;60;p13"/>
          <p:cNvSpPr txBox="1">
            <a:spLocks noGrp="1"/>
          </p:cNvSpPr>
          <p:nvPr>
            <p:ph type="subTitle" idx="1"/>
          </p:nvPr>
        </p:nvSpPr>
        <p:spPr>
          <a:xfrm>
            <a:off x="0" y="3218375"/>
            <a:ext cx="5409600" cy="124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rial"/>
                <a:ea typeface="Arial"/>
                <a:cs typeface="Arial"/>
                <a:sym typeface="Arial"/>
              </a:rPr>
              <a:t>Sadman Jashim Sakib (110142149)</a:t>
            </a:r>
            <a:endParaRPr>
              <a:latin typeface="Arial"/>
              <a:ea typeface="Arial"/>
              <a:cs typeface="Arial"/>
              <a:sym typeface="Arial"/>
            </a:endParaRPr>
          </a:p>
          <a:p>
            <a:pPr marL="0" lvl="0" indent="0" algn="ctr" rtl="0">
              <a:spcBef>
                <a:spcPts val="0"/>
              </a:spcBef>
              <a:spcAft>
                <a:spcPts val="0"/>
              </a:spcAft>
              <a:buNone/>
            </a:pPr>
            <a:r>
              <a:rPr lang="en">
                <a:latin typeface="Arial"/>
                <a:ea typeface="Arial"/>
                <a:cs typeface="Arial"/>
                <a:sym typeface="Arial"/>
              </a:rPr>
              <a:t>Gurpartap Singh Ahluwalia (110130540)</a:t>
            </a:r>
            <a:endParaRPr>
              <a:latin typeface="Arial"/>
              <a:ea typeface="Arial"/>
              <a:cs typeface="Arial"/>
              <a:sym typeface="Arial"/>
            </a:endParaRPr>
          </a:p>
          <a:p>
            <a:pPr marL="0" lvl="0" indent="0" algn="ctr" rtl="0">
              <a:spcBef>
                <a:spcPts val="0"/>
              </a:spcBef>
              <a:spcAft>
                <a:spcPts val="0"/>
              </a:spcAft>
              <a:buNone/>
            </a:pPr>
            <a:r>
              <a:rPr lang="en">
                <a:latin typeface="Arial"/>
                <a:ea typeface="Arial"/>
                <a:cs typeface="Arial"/>
                <a:sym typeface="Arial"/>
              </a:rPr>
              <a:t>Bishwadeep Sikder (110132230)</a:t>
            </a:r>
            <a:endParaRPr>
              <a:latin typeface="Arial"/>
              <a:ea typeface="Arial"/>
              <a:cs typeface="Arial"/>
              <a:sym typeface="Arial"/>
            </a:endParaRPr>
          </a:p>
        </p:txBody>
      </p:sp>
      <p:sp>
        <p:nvSpPr>
          <p:cNvPr id="61" name="Google Shape;61;p13"/>
          <p:cNvSpPr txBox="1"/>
          <p:nvPr/>
        </p:nvSpPr>
        <p:spPr>
          <a:xfrm>
            <a:off x="5493650" y="3218375"/>
            <a:ext cx="3324000" cy="109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rPr>
              <a:t>Instructor:</a:t>
            </a:r>
            <a:endParaRPr sz="1800">
              <a:solidFill>
                <a:schemeClr val="accent3"/>
              </a:solidFill>
            </a:endParaRPr>
          </a:p>
          <a:p>
            <a:pPr marL="0" lvl="0" indent="0" algn="ctr" rtl="0">
              <a:spcBef>
                <a:spcPts val="0"/>
              </a:spcBef>
              <a:spcAft>
                <a:spcPts val="0"/>
              </a:spcAft>
              <a:buNone/>
            </a:pPr>
            <a:r>
              <a:rPr lang="en" sz="2500" b="1">
                <a:solidFill>
                  <a:schemeClr val="accent3"/>
                </a:solidFill>
              </a:rPr>
              <a:t>Dr. Jianguo Lu</a:t>
            </a:r>
            <a:endParaRPr sz="2500" b="1">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Flask: REST API</a:t>
            </a:r>
            <a:endParaRPr/>
          </a:p>
        </p:txBody>
      </p:sp>
      <p:sp>
        <p:nvSpPr>
          <p:cNvPr id="123" name="Google Shape;123;p22"/>
          <p:cNvSpPr txBox="1">
            <a:spLocks noGrp="1"/>
          </p:cNvSpPr>
          <p:nvPr>
            <p:ph type="body" idx="1"/>
          </p:nvPr>
        </p:nvSpPr>
        <p:spPr>
          <a:xfrm>
            <a:off x="311700" y="1304875"/>
            <a:ext cx="8520600" cy="2754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a:ea typeface="Arial"/>
                <a:cs typeface="Arial"/>
                <a:sym typeface="Arial"/>
              </a:rPr>
              <a:t>We finally process any incoming HTTP request containing the search key and send the response containing the search results in JSON format.</a:t>
            </a:r>
            <a:endParaRPr dirty="0">
              <a:latin typeface="Arial"/>
              <a:ea typeface="Arial"/>
              <a:cs typeface="Arial"/>
              <a:sym typeface="Arial"/>
            </a:endParaRPr>
          </a:p>
          <a:p>
            <a:pPr marL="457200" lvl="0" indent="-342900" algn="l" rtl="0">
              <a:spcBef>
                <a:spcPts val="1600"/>
              </a:spcBef>
              <a:spcAft>
                <a:spcPts val="0"/>
              </a:spcAft>
              <a:buSzPts val="1800"/>
              <a:buFont typeface="Arial"/>
              <a:buChar char="●"/>
            </a:pPr>
            <a:r>
              <a:rPr lang="en" dirty="0">
                <a:latin typeface="Arial"/>
                <a:ea typeface="Arial"/>
                <a:cs typeface="Arial"/>
                <a:sym typeface="Arial"/>
              </a:rPr>
              <a:t>We create a Web API in </a:t>
            </a:r>
            <a:r>
              <a:rPr lang="en" b="1" dirty="0">
                <a:latin typeface="Arial"/>
                <a:ea typeface="Arial"/>
                <a:cs typeface="Arial"/>
                <a:sym typeface="Arial"/>
              </a:rPr>
              <a:t>Flask</a:t>
            </a:r>
            <a:r>
              <a:rPr lang="en" dirty="0">
                <a:latin typeface="Arial"/>
                <a:ea typeface="Arial"/>
                <a:cs typeface="Arial"/>
                <a:sym typeface="Arial"/>
              </a:rPr>
              <a:t>, which is a backend framework in Python.</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dirty="0">
                <a:latin typeface="Arial"/>
                <a:ea typeface="Arial"/>
                <a:cs typeface="Arial"/>
                <a:sym typeface="Arial"/>
              </a:rPr>
              <a:t>It listens to a port and accepts any incoming </a:t>
            </a:r>
            <a:r>
              <a:rPr lang="en" b="1" dirty="0">
                <a:latin typeface="Arial"/>
                <a:ea typeface="Arial"/>
                <a:cs typeface="Arial"/>
                <a:sym typeface="Arial"/>
              </a:rPr>
              <a:t>HTTP Get</a:t>
            </a:r>
            <a:r>
              <a:rPr lang="en" dirty="0">
                <a:latin typeface="Arial"/>
                <a:ea typeface="Arial"/>
                <a:cs typeface="Arial"/>
                <a:sym typeface="Arial"/>
              </a:rPr>
              <a:t> request containing the search key, wh</a:t>
            </a:r>
            <a:r>
              <a:rPr lang="en-CA" dirty="0">
                <a:latin typeface="Arial"/>
                <a:ea typeface="Arial"/>
                <a:cs typeface="Arial"/>
                <a:sym typeface="Arial"/>
              </a:rPr>
              <a:t>ic</a:t>
            </a:r>
            <a:r>
              <a:rPr lang="en" dirty="0">
                <a:latin typeface="Arial"/>
                <a:ea typeface="Arial"/>
                <a:cs typeface="Arial"/>
                <a:sym typeface="Arial"/>
              </a:rPr>
              <a:t>h on arrival is passed on to the query processor.</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dirty="0">
                <a:latin typeface="Arial"/>
                <a:ea typeface="Arial"/>
                <a:cs typeface="Arial"/>
                <a:sym typeface="Arial"/>
              </a:rPr>
              <a:t>Finally the search results are bundled into JSON format and sent back to request sender.</a:t>
            </a:r>
            <a:endParaRPr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Flask: REST API Code Segment</a:t>
            </a:r>
            <a:endParaRPr/>
          </a:p>
        </p:txBody>
      </p:sp>
      <p:pic>
        <p:nvPicPr>
          <p:cNvPr id="129" name="Google Shape;129;p23"/>
          <p:cNvPicPr preferRelativeResize="0"/>
          <p:nvPr/>
        </p:nvPicPr>
        <p:blipFill>
          <a:blip r:embed="rId3">
            <a:alphaModFix/>
          </a:blip>
          <a:stretch>
            <a:fillRect/>
          </a:stretch>
        </p:blipFill>
        <p:spPr>
          <a:xfrm>
            <a:off x="1727725" y="1017725"/>
            <a:ext cx="5688561" cy="397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Angular: Frontend</a:t>
            </a:r>
            <a:endParaRPr/>
          </a:p>
        </p:txBody>
      </p:sp>
      <p:sp>
        <p:nvSpPr>
          <p:cNvPr id="135" name="Google Shape;135;p24"/>
          <p:cNvSpPr txBox="1">
            <a:spLocks noGrp="1"/>
          </p:cNvSpPr>
          <p:nvPr>
            <p:ph type="body" idx="1"/>
          </p:nvPr>
        </p:nvSpPr>
        <p:spPr>
          <a:xfrm>
            <a:off x="311700" y="1152475"/>
            <a:ext cx="2115300" cy="3734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latin typeface="Arial"/>
                <a:ea typeface="Arial"/>
                <a:cs typeface="Arial"/>
                <a:sym typeface="Arial"/>
              </a:rPr>
              <a:t>The frontend consumer is built on </a:t>
            </a:r>
            <a:r>
              <a:rPr lang="en" sz="1600" b="1">
                <a:latin typeface="Arial"/>
                <a:ea typeface="Arial"/>
                <a:cs typeface="Arial"/>
                <a:sym typeface="Arial"/>
              </a:rPr>
              <a:t>Angular 14</a:t>
            </a:r>
            <a:r>
              <a:rPr lang="en" sz="1600">
                <a:latin typeface="Arial"/>
                <a:ea typeface="Arial"/>
                <a:cs typeface="Arial"/>
                <a:sym typeface="Arial"/>
              </a:rPr>
              <a:t>, a framework based on JavaScript which is used to develop </a:t>
            </a:r>
            <a:r>
              <a:rPr lang="en" sz="1600" b="1">
                <a:latin typeface="Arial"/>
                <a:ea typeface="Arial"/>
                <a:cs typeface="Arial"/>
                <a:sym typeface="Arial"/>
              </a:rPr>
              <a:t>single-page applications</a:t>
            </a:r>
            <a:r>
              <a:rPr lang="en" sz="1600">
                <a:latin typeface="Arial"/>
                <a:ea typeface="Arial"/>
                <a:cs typeface="Arial"/>
                <a:sym typeface="Arial"/>
              </a:rPr>
              <a:t>. It shows the search results and can also sort the results based on ‘</a:t>
            </a:r>
            <a:r>
              <a:rPr lang="en" sz="1600" b="1">
                <a:latin typeface="Arial"/>
                <a:ea typeface="Arial"/>
                <a:cs typeface="Arial"/>
                <a:sym typeface="Arial"/>
              </a:rPr>
              <a:t>published date</a:t>
            </a:r>
            <a:r>
              <a:rPr lang="en" sz="1600">
                <a:latin typeface="Arial"/>
                <a:ea typeface="Arial"/>
                <a:cs typeface="Arial"/>
                <a:sym typeface="Arial"/>
              </a:rPr>
              <a:t>’.</a:t>
            </a:r>
            <a:endParaRPr sz="1600">
              <a:latin typeface="Arial"/>
              <a:ea typeface="Arial"/>
              <a:cs typeface="Arial"/>
              <a:sym typeface="Arial"/>
            </a:endParaRPr>
          </a:p>
        </p:txBody>
      </p:sp>
      <p:pic>
        <p:nvPicPr>
          <p:cNvPr id="3" name="Picture 2">
            <a:extLst>
              <a:ext uri="{FF2B5EF4-FFF2-40B4-BE49-F238E27FC236}">
                <a16:creationId xmlns:a16="http://schemas.microsoft.com/office/drawing/2014/main" id="{402ACB95-B135-579F-0C05-B0EE18F4D0B1}"/>
              </a:ext>
            </a:extLst>
          </p:cNvPr>
          <p:cNvPicPr>
            <a:picLocks noChangeAspect="1"/>
          </p:cNvPicPr>
          <p:nvPr/>
        </p:nvPicPr>
        <p:blipFill>
          <a:blip r:embed="rId3"/>
          <a:stretch>
            <a:fillRect/>
          </a:stretch>
        </p:blipFill>
        <p:spPr>
          <a:xfrm>
            <a:off x="4080907" y="315456"/>
            <a:ext cx="4190258" cy="2256294"/>
          </a:xfrm>
          <a:prstGeom prst="rect">
            <a:avLst/>
          </a:prstGeom>
        </p:spPr>
      </p:pic>
      <p:pic>
        <p:nvPicPr>
          <p:cNvPr id="5" name="Picture 4">
            <a:extLst>
              <a:ext uri="{FF2B5EF4-FFF2-40B4-BE49-F238E27FC236}">
                <a16:creationId xmlns:a16="http://schemas.microsoft.com/office/drawing/2014/main" id="{14C5C085-9843-A16F-7382-925AAA2DC539}"/>
              </a:ext>
            </a:extLst>
          </p:cNvPr>
          <p:cNvPicPr>
            <a:picLocks noChangeAspect="1"/>
          </p:cNvPicPr>
          <p:nvPr/>
        </p:nvPicPr>
        <p:blipFill>
          <a:blip r:embed="rId4"/>
          <a:stretch>
            <a:fillRect/>
          </a:stretch>
        </p:blipFill>
        <p:spPr>
          <a:xfrm>
            <a:off x="3945454" y="2752750"/>
            <a:ext cx="4461164" cy="22664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and Future Work</a:t>
            </a:r>
            <a:endParaRPr/>
          </a:p>
        </p:txBody>
      </p:sp>
      <p:sp>
        <p:nvSpPr>
          <p:cNvPr id="142" name="Google Shape;14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Search for datasets containing citation network and information.</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Perform Angle-optimized embedding algorithms, GPT embeddings and optimize the indexing scheme to handle higher dimensional vectors for faster semantic searching.</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Implement full-fledged PageRank for more appropriate semantic searching.</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Implement front-end features like pagination and dynamic loading.</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We have created a search system based on Elasticsearch which performs both phrase-match and semantic searching of academic papers based on title, authors and abstract content.</a:t>
            </a:r>
            <a:endParaRPr>
              <a:latin typeface="Arial"/>
              <a:ea typeface="Arial"/>
              <a:cs typeface="Arial"/>
              <a:sym typeface="Arial"/>
            </a:endParaRPr>
          </a:p>
          <a:p>
            <a:pPr marL="0" lvl="0" indent="0" algn="l" rtl="0">
              <a:spcBef>
                <a:spcPts val="1600"/>
              </a:spcBef>
              <a:spcAft>
                <a:spcPts val="0"/>
              </a:spcAft>
              <a:buNone/>
            </a:pPr>
            <a:r>
              <a:rPr lang="en">
                <a:latin typeface="Arial"/>
                <a:ea typeface="Arial"/>
                <a:cs typeface="Arial"/>
                <a:sym typeface="Arial"/>
              </a:rPr>
              <a:t>We have chosen the ArXiv dataset from Kaggle, which contains about 2.3 million academic papers with a well-defined easy-to-parse structure.</a:t>
            </a:r>
            <a:endParaRPr>
              <a:latin typeface="Arial"/>
              <a:ea typeface="Arial"/>
              <a:cs typeface="Arial"/>
              <a:sym typeface="Arial"/>
            </a:endParaRPr>
          </a:p>
          <a:p>
            <a:pPr marL="0" lvl="0" indent="0" algn="l" rtl="0">
              <a:spcBef>
                <a:spcPts val="1600"/>
              </a:spcBef>
              <a:spcAft>
                <a:spcPts val="0"/>
              </a:spcAft>
              <a:buNone/>
            </a:pPr>
            <a:r>
              <a:rPr lang="en">
                <a:latin typeface="Arial"/>
                <a:ea typeface="Arial"/>
                <a:cs typeface="Arial"/>
                <a:sym typeface="Arial"/>
              </a:rPr>
              <a:t>We have implemented a REST API which enables search query processing from external sources through HTTP Get calls, using Flask.</a:t>
            </a:r>
            <a:endParaRPr>
              <a:latin typeface="Arial"/>
              <a:ea typeface="Arial"/>
              <a:cs typeface="Arial"/>
              <a:sym typeface="Arial"/>
            </a:endParaRPr>
          </a:p>
          <a:p>
            <a:pPr marL="0" lvl="0" indent="0" algn="l" rtl="0">
              <a:spcBef>
                <a:spcPts val="1600"/>
              </a:spcBef>
              <a:spcAft>
                <a:spcPts val="1600"/>
              </a:spcAft>
              <a:buNone/>
            </a:pPr>
            <a:r>
              <a:rPr lang="en">
                <a:latin typeface="Arial"/>
                <a:ea typeface="Arial"/>
                <a:cs typeface="Arial"/>
                <a:sym typeface="Arial"/>
              </a:rPr>
              <a:t>Finally we have implemented a frontend web application using Angular which consumes the Flask Web API and performs searching.</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ArXiv Dataset</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For nearly 30 years, ArXiv has served the public and research communities by providing open access to scholarly articles, from the vast branches of physics to the many subdisciplines of computer science to everything in between, including math, statistics, electrical engineering, quantitative biology, and economics.</a:t>
            </a:r>
            <a:endParaRPr>
              <a:latin typeface="Arial"/>
              <a:ea typeface="Arial"/>
              <a:cs typeface="Arial"/>
              <a:sym typeface="Arial"/>
            </a:endParaRPr>
          </a:p>
          <a:p>
            <a:pPr marL="457200" lvl="0" indent="-342900" algn="l" rtl="0">
              <a:spcBef>
                <a:spcPts val="1600"/>
              </a:spcBef>
              <a:spcAft>
                <a:spcPts val="0"/>
              </a:spcAft>
              <a:buSzPts val="1800"/>
              <a:buFont typeface="Arial"/>
              <a:buChar char="●"/>
            </a:pPr>
            <a:r>
              <a:rPr lang="en">
                <a:latin typeface="Arial"/>
                <a:ea typeface="Arial"/>
                <a:cs typeface="Arial"/>
                <a:sym typeface="Arial"/>
              </a:rPr>
              <a:t>This dataset is a mirror of the original ArXiv data. Because the full dataset is rather large (1.1TB and growing), this dataset provides only a metadata file in the json format.</a:t>
            </a:r>
            <a:endParaRPr>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3152323" y="3533725"/>
            <a:ext cx="2839350" cy="1288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ArXiv Dataset - Data Structure and Components</a:t>
            </a:r>
            <a:endParaRPr/>
          </a:p>
        </p:txBody>
      </p:sp>
      <p:sp>
        <p:nvSpPr>
          <p:cNvPr id="80" name="Google Shape;80;p16"/>
          <p:cNvSpPr txBox="1">
            <a:spLocks noGrp="1"/>
          </p:cNvSpPr>
          <p:nvPr>
            <p:ph type="body" idx="1"/>
          </p:nvPr>
        </p:nvSpPr>
        <p:spPr>
          <a:xfrm>
            <a:off x="311700" y="1152475"/>
            <a:ext cx="4149000" cy="34164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id</a:t>
            </a:r>
            <a:r>
              <a:rPr lang="en" sz="1500">
                <a:latin typeface="Arial"/>
                <a:ea typeface="Arial"/>
                <a:cs typeface="Arial"/>
                <a:sym typeface="Arial"/>
              </a:rPr>
              <a:t>: ArXiv ID (can be used to access the paper, see below)</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submitter</a:t>
            </a:r>
            <a:r>
              <a:rPr lang="en" sz="1500">
                <a:latin typeface="Arial"/>
                <a:ea typeface="Arial"/>
                <a:cs typeface="Arial"/>
                <a:sym typeface="Arial"/>
              </a:rPr>
              <a:t>: Who submitted the paper</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authors</a:t>
            </a:r>
            <a:r>
              <a:rPr lang="en" sz="1500">
                <a:latin typeface="Arial"/>
                <a:ea typeface="Arial"/>
                <a:cs typeface="Arial"/>
                <a:sym typeface="Arial"/>
              </a:rPr>
              <a:t>: Authors of the paper</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title</a:t>
            </a:r>
            <a:r>
              <a:rPr lang="en" sz="1500">
                <a:latin typeface="Arial"/>
                <a:ea typeface="Arial"/>
                <a:cs typeface="Arial"/>
                <a:sym typeface="Arial"/>
              </a:rPr>
              <a:t>: Title of the paper</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comments</a:t>
            </a:r>
            <a:r>
              <a:rPr lang="en" sz="1500">
                <a:latin typeface="Arial"/>
                <a:ea typeface="Arial"/>
                <a:cs typeface="Arial"/>
                <a:sym typeface="Arial"/>
              </a:rPr>
              <a:t>: Additional info, such as number of pages and figures</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journal-ref</a:t>
            </a:r>
            <a:r>
              <a:rPr lang="en" sz="1500">
                <a:latin typeface="Arial"/>
                <a:ea typeface="Arial"/>
                <a:cs typeface="Arial"/>
                <a:sym typeface="Arial"/>
              </a:rPr>
              <a:t>: Information about the journal the paper was published in</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doi</a:t>
            </a:r>
            <a:r>
              <a:rPr lang="en" sz="1500">
                <a:latin typeface="Arial"/>
                <a:ea typeface="Arial"/>
                <a:cs typeface="Arial"/>
                <a:sym typeface="Arial"/>
              </a:rPr>
              <a:t>: [https://www.doi.org](Digital Object Identifier)</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abstract</a:t>
            </a:r>
            <a:r>
              <a:rPr lang="en" sz="1500">
                <a:latin typeface="Arial"/>
                <a:ea typeface="Arial"/>
                <a:cs typeface="Arial"/>
                <a:sym typeface="Arial"/>
              </a:rPr>
              <a:t>: The abstract of the paper</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categories</a:t>
            </a:r>
            <a:r>
              <a:rPr lang="en" sz="1500">
                <a:latin typeface="Arial"/>
                <a:ea typeface="Arial"/>
                <a:cs typeface="Arial"/>
                <a:sym typeface="Arial"/>
              </a:rPr>
              <a:t>: Categories / tags in the ArXiv system</a:t>
            </a:r>
            <a:endParaRPr sz="1500">
              <a:latin typeface="Arial"/>
              <a:ea typeface="Arial"/>
              <a:cs typeface="Arial"/>
              <a:sym typeface="Arial"/>
            </a:endParaRPr>
          </a:p>
          <a:p>
            <a:pPr marL="457200" lvl="0" indent="-323850" algn="l" rtl="0">
              <a:lnSpc>
                <a:spcPct val="100000"/>
              </a:lnSpc>
              <a:spcBef>
                <a:spcPts val="0"/>
              </a:spcBef>
              <a:spcAft>
                <a:spcPts val="0"/>
              </a:spcAft>
              <a:buSzPts val="1500"/>
              <a:buFont typeface="Arial"/>
              <a:buChar char="●"/>
            </a:pPr>
            <a:r>
              <a:rPr lang="en" sz="1500" b="1">
                <a:latin typeface="Arial"/>
                <a:ea typeface="Arial"/>
                <a:cs typeface="Arial"/>
                <a:sym typeface="Arial"/>
              </a:rPr>
              <a:t>versions</a:t>
            </a:r>
            <a:r>
              <a:rPr lang="en" sz="1500">
                <a:latin typeface="Arial"/>
                <a:ea typeface="Arial"/>
                <a:cs typeface="Arial"/>
                <a:sym typeface="Arial"/>
              </a:rPr>
              <a:t>: A version history</a:t>
            </a:r>
            <a:endParaRPr sz="1500">
              <a:latin typeface="Arial"/>
              <a:ea typeface="Arial"/>
              <a:cs typeface="Arial"/>
              <a:sym typeface="Arial"/>
            </a:endParaRPr>
          </a:p>
        </p:txBody>
      </p:sp>
      <p:pic>
        <p:nvPicPr>
          <p:cNvPr id="81" name="Google Shape;81;p16"/>
          <p:cNvPicPr preferRelativeResize="0"/>
          <p:nvPr/>
        </p:nvPicPr>
        <p:blipFill>
          <a:blip r:embed="rId3">
            <a:alphaModFix/>
          </a:blip>
          <a:stretch>
            <a:fillRect/>
          </a:stretch>
        </p:blipFill>
        <p:spPr>
          <a:xfrm>
            <a:off x="4460703" y="1268000"/>
            <a:ext cx="4571873" cy="341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Embeddings</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We have performed embedding on the ‘Abstract’ of each paper so that we can semantically search for papers based on the actual abstract content.</a:t>
            </a:r>
            <a:endParaRPr>
              <a:latin typeface="Arial"/>
              <a:ea typeface="Arial"/>
              <a:cs typeface="Arial"/>
              <a:sym typeface="Arial"/>
            </a:endParaRPr>
          </a:p>
          <a:p>
            <a:pPr marL="0" lvl="0" indent="0" algn="l" rtl="0">
              <a:spcBef>
                <a:spcPts val="1600"/>
              </a:spcBef>
              <a:spcAft>
                <a:spcPts val="0"/>
              </a:spcAft>
              <a:buNone/>
            </a:pPr>
            <a:r>
              <a:rPr lang="en">
                <a:latin typeface="Arial"/>
                <a:ea typeface="Arial"/>
                <a:cs typeface="Arial"/>
                <a:sym typeface="Arial"/>
              </a:rPr>
              <a:t>Embeddings implemented:</a:t>
            </a:r>
            <a:endParaRPr>
              <a:latin typeface="Arial"/>
              <a:ea typeface="Arial"/>
              <a:cs typeface="Arial"/>
              <a:sym typeface="Arial"/>
            </a:endParaRPr>
          </a:p>
          <a:p>
            <a:pPr marL="457200" lvl="0" indent="-342900" algn="l" rtl="0">
              <a:spcBef>
                <a:spcPts val="1600"/>
              </a:spcBef>
              <a:spcAft>
                <a:spcPts val="0"/>
              </a:spcAft>
              <a:buSzPts val="1800"/>
              <a:buFont typeface="Arial"/>
              <a:buChar char="●"/>
            </a:pPr>
            <a:r>
              <a:rPr lang="en">
                <a:latin typeface="Arial"/>
                <a:ea typeface="Arial"/>
                <a:cs typeface="Arial"/>
                <a:sym typeface="Arial"/>
              </a:rPr>
              <a:t>BERT</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RoBERTA</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DistilBERT</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b="1">
                <a:latin typeface="Arial"/>
                <a:ea typeface="Arial"/>
                <a:cs typeface="Arial"/>
                <a:sym typeface="Arial"/>
              </a:rPr>
              <a:t>SBERT</a:t>
            </a:r>
            <a:endParaRPr b="1">
              <a:latin typeface="Arial"/>
              <a:ea typeface="Arial"/>
              <a:cs typeface="Arial"/>
              <a:sym typeface="Arial"/>
            </a:endParaRPr>
          </a:p>
          <a:p>
            <a:pPr marL="0" lvl="0" indent="0" algn="l" rtl="0">
              <a:spcBef>
                <a:spcPts val="1600"/>
              </a:spcBef>
              <a:spcAft>
                <a:spcPts val="1600"/>
              </a:spcAft>
              <a:buNone/>
            </a:pPr>
            <a:r>
              <a:rPr lang="en">
                <a:latin typeface="Arial"/>
                <a:ea typeface="Arial"/>
                <a:cs typeface="Arial"/>
                <a:sym typeface="Arial"/>
              </a:rPr>
              <a:t>Out of these embedding methods, we stick to </a:t>
            </a:r>
            <a:r>
              <a:rPr lang="en" b="1">
                <a:latin typeface="Arial"/>
                <a:ea typeface="Arial"/>
                <a:cs typeface="Arial"/>
                <a:sym typeface="Arial"/>
              </a:rPr>
              <a:t>SBERT</a:t>
            </a:r>
            <a:r>
              <a:rPr lang="en">
                <a:latin typeface="Arial"/>
                <a:ea typeface="Arial"/>
                <a:cs typeface="Arial"/>
                <a:sym typeface="Arial"/>
              </a:rPr>
              <a:t> since it seems to give good recommendations based on content.</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Embedding Code Segment</a:t>
            </a:r>
            <a:endParaRPr/>
          </a:p>
        </p:txBody>
      </p:sp>
      <p:pic>
        <p:nvPicPr>
          <p:cNvPr id="93" name="Google Shape;93;p18"/>
          <p:cNvPicPr preferRelativeResize="0"/>
          <p:nvPr/>
        </p:nvPicPr>
        <p:blipFill>
          <a:blip r:embed="rId3">
            <a:alphaModFix/>
          </a:blip>
          <a:stretch>
            <a:fillRect/>
          </a:stretch>
        </p:blipFill>
        <p:spPr>
          <a:xfrm>
            <a:off x="205900" y="1885483"/>
            <a:ext cx="4260300" cy="2892967"/>
          </a:xfrm>
          <a:prstGeom prst="rect">
            <a:avLst/>
          </a:prstGeom>
          <a:noFill/>
          <a:ln>
            <a:noFill/>
          </a:ln>
        </p:spPr>
      </p:pic>
      <p:pic>
        <p:nvPicPr>
          <p:cNvPr id="94" name="Google Shape;94;p18"/>
          <p:cNvPicPr preferRelativeResize="0"/>
          <p:nvPr/>
        </p:nvPicPr>
        <p:blipFill>
          <a:blip r:embed="rId4">
            <a:alphaModFix/>
          </a:blip>
          <a:stretch>
            <a:fillRect/>
          </a:stretch>
        </p:blipFill>
        <p:spPr>
          <a:xfrm>
            <a:off x="4677797" y="1885475"/>
            <a:ext cx="4260300" cy="1483159"/>
          </a:xfrm>
          <a:prstGeom prst="rect">
            <a:avLst/>
          </a:prstGeom>
          <a:noFill/>
          <a:ln>
            <a:noFill/>
          </a:ln>
        </p:spPr>
      </p:pic>
      <p:pic>
        <p:nvPicPr>
          <p:cNvPr id="95" name="Google Shape;95;p18"/>
          <p:cNvPicPr preferRelativeResize="0"/>
          <p:nvPr/>
        </p:nvPicPr>
        <p:blipFill>
          <a:blip r:embed="rId5">
            <a:alphaModFix/>
          </a:blip>
          <a:stretch>
            <a:fillRect/>
          </a:stretch>
        </p:blipFill>
        <p:spPr>
          <a:xfrm>
            <a:off x="4677800" y="3510150"/>
            <a:ext cx="4260300" cy="516695"/>
          </a:xfrm>
          <a:prstGeom prst="rect">
            <a:avLst/>
          </a:prstGeom>
          <a:noFill/>
          <a:ln>
            <a:noFill/>
          </a:ln>
        </p:spPr>
      </p:pic>
      <p:sp>
        <p:nvSpPr>
          <p:cNvPr id="96" name="Google Shape;96;p18"/>
          <p:cNvSpPr txBox="1"/>
          <p:nvPr/>
        </p:nvSpPr>
        <p:spPr>
          <a:xfrm>
            <a:off x="230525" y="1080900"/>
            <a:ext cx="8601900"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3"/>
                </a:solidFill>
              </a:rPr>
              <a:t>Here is our code for retrieving the BERT models and encoding the ‘Abstract’ column into vectors.</a:t>
            </a:r>
            <a:endParaRPr sz="17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Elasticsearch</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a:ea typeface="Arial"/>
                <a:cs typeface="Arial"/>
                <a:sym typeface="Arial"/>
              </a:rPr>
              <a:t>We have implemented Elasticsearch in Python which uses the embeddings generated previously by SBERT model, for performing semantic searching.</a:t>
            </a:r>
            <a:endParaRPr dirty="0">
              <a:latin typeface="Arial"/>
              <a:ea typeface="Arial"/>
              <a:cs typeface="Arial"/>
              <a:sym typeface="Arial"/>
            </a:endParaRPr>
          </a:p>
          <a:p>
            <a:pPr marL="457200" lvl="0" indent="-342900" algn="l" rtl="0">
              <a:spcBef>
                <a:spcPts val="1600"/>
              </a:spcBef>
              <a:spcAft>
                <a:spcPts val="0"/>
              </a:spcAft>
              <a:buSzPts val="1800"/>
              <a:buFont typeface="Arial"/>
              <a:buChar char="●"/>
            </a:pPr>
            <a:r>
              <a:rPr lang="en" dirty="0">
                <a:latin typeface="Arial"/>
                <a:ea typeface="Arial"/>
                <a:cs typeface="Arial"/>
                <a:sym typeface="Arial"/>
              </a:rPr>
              <a:t>We create the mappings for the index which will contain the data-structure according to which the indices will be created, and output will be returned.</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dirty="0">
                <a:latin typeface="Arial"/>
                <a:ea typeface="Arial"/>
                <a:cs typeface="Arial"/>
                <a:sym typeface="Arial"/>
              </a:rPr>
              <a:t>We create the indexing for each paper using the mappings structure in the next slide and the data as ‘records’ in the dictionary form.</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dirty="0">
                <a:latin typeface="Arial"/>
                <a:ea typeface="Arial"/>
                <a:cs typeface="Arial"/>
                <a:sym typeface="Arial"/>
              </a:rPr>
              <a:t>We declare the ‘abstract_vector’ as a dense vector and index it using HNSW Graph.</a:t>
            </a:r>
            <a:endParaRPr dirty="0">
              <a:latin typeface="Arial"/>
              <a:ea typeface="Arial"/>
              <a:cs typeface="Arial"/>
              <a:sym typeface="Arial"/>
            </a:endParaRPr>
          </a:p>
          <a:p>
            <a:pPr marL="457200" lvl="0" indent="-342900" algn="l" rtl="0">
              <a:spcBef>
                <a:spcPts val="0"/>
              </a:spcBef>
              <a:spcAft>
                <a:spcPts val="0"/>
              </a:spcAft>
              <a:buSzPts val="1800"/>
              <a:buFont typeface="Arial"/>
              <a:buChar char="●"/>
            </a:pPr>
            <a:r>
              <a:rPr lang="en" dirty="0">
                <a:latin typeface="Arial"/>
                <a:ea typeface="Arial"/>
                <a:cs typeface="Arial"/>
                <a:sym typeface="Arial"/>
              </a:rPr>
              <a:t>We also perform full-text multi-match query based on the fields, ‘title’ and ‘author’.</a:t>
            </a:r>
            <a:endParaRPr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Elasticsearch Indexing</a:t>
            </a:r>
            <a:endParaRPr/>
          </a:p>
        </p:txBody>
      </p:sp>
      <p:pic>
        <p:nvPicPr>
          <p:cNvPr id="108" name="Google Shape;108;p20"/>
          <p:cNvPicPr preferRelativeResize="0"/>
          <p:nvPr/>
        </p:nvPicPr>
        <p:blipFill>
          <a:blip r:embed="rId3">
            <a:alphaModFix/>
          </a:blip>
          <a:stretch>
            <a:fillRect/>
          </a:stretch>
        </p:blipFill>
        <p:spPr>
          <a:xfrm>
            <a:off x="311700" y="1084825"/>
            <a:ext cx="1800075" cy="4058675"/>
          </a:xfrm>
          <a:prstGeom prst="rect">
            <a:avLst/>
          </a:prstGeom>
          <a:noFill/>
          <a:ln>
            <a:noFill/>
          </a:ln>
        </p:spPr>
      </p:pic>
      <p:pic>
        <p:nvPicPr>
          <p:cNvPr id="109" name="Google Shape;109;p20"/>
          <p:cNvPicPr preferRelativeResize="0"/>
          <p:nvPr/>
        </p:nvPicPr>
        <p:blipFill>
          <a:blip r:embed="rId4">
            <a:alphaModFix/>
          </a:blip>
          <a:stretch>
            <a:fillRect/>
          </a:stretch>
        </p:blipFill>
        <p:spPr>
          <a:xfrm>
            <a:off x="2253300" y="1084825"/>
            <a:ext cx="2924175" cy="2495550"/>
          </a:xfrm>
          <a:prstGeom prst="rect">
            <a:avLst/>
          </a:prstGeom>
          <a:noFill/>
          <a:ln>
            <a:noFill/>
          </a:ln>
        </p:spPr>
      </p:pic>
      <p:sp>
        <p:nvSpPr>
          <p:cNvPr id="110" name="Google Shape;110;p20"/>
          <p:cNvSpPr txBox="1"/>
          <p:nvPr/>
        </p:nvSpPr>
        <p:spPr>
          <a:xfrm>
            <a:off x="5374025" y="1102650"/>
            <a:ext cx="3458400" cy="3784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3"/>
              </a:buClr>
              <a:buSzPts val="1400"/>
              <a:buChar char="●"/>
            </a:pPr>
            <a:r>
              <a:rPr lang="en" dirty="0">
                <a:solidFill>
                  <a:schemeClr val="accent3"/>
                </a:solidFill>
              </a:rPr>
              <a:t>We use ‘</a:t>
            </a:r>
            <a:r>
              <a:rPr lang="en" b="1" dirty="0">
                <a:solidFill>
                  <a:schemeClr val="accent3"/>
                </a:solidFill>
              </a:rPr>
              <a:t>cosine</a:t>
            </a:r>
            <a:r>
              <a:rPr lang="en" dirty="0">
                <a:solidFill>
                  <a:schemeClr val="accent3"/>
                </a:solidFill>
              </a:rPr>
              <a:t>’ similarity to compare the embeddings.</a:t>
            </a:r>
            <a:endParaRPr dirty="0">
              <a:solidFill>
                <a:schemeClr val="accent3"/>
              </a:solidFill>
            </a:endParaRPr>
          </a:p>
          <a:p>
            <a:pPr marL="457200" lvl="0" indent="-317500" algn="l" rtl="0">
              <a:spcBef>
                <a:spcPts val="0"/>
              </a:spcBef>
              <a:spcAft>
                <a:spcPts val="0"/>
              </a:spcAft>
              <a:buClr>
                <a:schemeClr val="accent3"/>
              </a:buClr>
              <a:buSzPts val="1400"/>
              <a:buChar char="●"/>
            </a:pPr>
            <a:r>
              <a:rPr lang="en" dirty="0">
                <a:solidFill>
                  <a:schemeClr val="accent3"/>
                </a:solidFill>
              </a:rPr>
              <a:t>We use </a:t>
            </a:r>
            <a:r>
              <a:rPr lang="en" b="1" dirty="0">
                <a:solidFill>
                  <a:schemeClr val="accent3"/>
                </a:solidFill>
              </a:rPr>
              <a:t>HNSW Graph</a:t>
            </a:r>
            <a:r>
              <a:rPr lang="en" dirty="0">
                <a:solidFill>
                  <a:schemeClr val="accent3"/>
                </a:solidFill>
              </a:rPr>
              <a:t> to build the indexing of embeddings with the ‘ef_construction’ and ‘m’ parameters set to 128 and 24 respectively.</a:t>
            </a:r>
            <a:endParaRPr dirty="0">
              <a:solidFill>
                <a:schemeClr val="accent3"/>
              </a:solidFill>
            </a:endParaRPr>
          </a:p>
          <a:p>
            <a:pPr marL="457200" lvl="0" indent="-317500" algn="l" rtl="0">
              <a:spcBef>
                <a:spcPts val="0"/>
              </a:spcBef>
              <a:spcAft>
                <a:spcPts val="0"/>
              </a:spcAft>
              <a:buClr>
                <a:schemeClr val="accent3"/>
              </a:buClr>
              <a:buSzPts val="1400"/>
              <a:buChar char="●"/>
            </a:pPr>
            <a:r>
              <a:rPr lang="en" dirty="0">
                <a:solidFill>
                  <a:schemeClr val="accent3"/>
                </a:solidFill>
              </a:rPr>
              <a:t>The ‘</a:t>
            </a:r>
            <a:r>
              <a:rPr lang="en" b="1" dirty="0">
                <a:solidFill>
                  <a:schemeClr val="accent3"/>
                </a:solidFill>
              </a:rPr>
              <a:t>ef_construction</a:t>
            </a:r>
            <a:r>
              <a:rPr lang="en" dirty="0">
                <a:solidFill>
                  <a:schemeClr val="accent3"/>
                </a:solidFill>
              </a:rPr>
              <a:t>’ parameter refers to the size of the dynamic list for the nearest neighbors, which also controls the tradeoff between index construction time and accuracy.</a:t>
            </a:r>
            <a:endParaRPr dirty="0">
              <a:solidFill>
                <a:schemeClr val="accent3"/>
              </a:solidFill>
            </a:endParaRPr>
          </a:p>
          <a:p>
            <a:pPr marL="457200" lvl="0" indent="-317500" algn="l" rtl="0">
              <a:spcBef>
                <a:spcPts val="0"/>
              </a:spcBef>
              <a:spcAft>
                <a:spcPts val="0"/>
              </a:spcAft>
              <a:buClr>
                <a:schemeClr val="accent3"/>
              </a:buClr>
              <a:buSzPts val="1400"/>
              <a:buChar char="●"/>
            </a:pPr>
            <a:r>
              <a:rPr lang="en" dirty="0">
                <a:solidFill>
                  <a:schemeClr val="accent3"/>
                </a:solidFill>
              </a:rPr>
              <a:t>The ‘</a:t>
            </a:r>
            <a:r>
              <a:rPr lang="en" b="1" dirty="0">
                <a:solidFill>
                  <a:schemeClr val="accent3"/>
                </a:solidFill>
              </a:rPr>
              <a:t>M</a:t>
            </a:r>
            <a:r>
              <a:rPr lang="en" dirty="0">
                <a:solidFill>
                  <a:schemeClr val="accent3"/>
                </a:solidFill>
              </a:rPr>
              <a:t>’ parameter defines the maximum number of outgoing connections in the graph.</a:t>
            </a:r>
            <a:endParaRPr dirty="0">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Elasticsearch Query Processing</a:t>
            </a:r>
            <a:endParaRPr/>
          </a:p>
        </p:txBody>
      </p:sp>
      <p:sp>
        <p:nvSpPr>
          <p:cNvPr id="116" name="Google Shape;116;p21"/>
          <p:cNvSpPr txBox="1">
            <a:spLocks noGrp="1"/>
          </p:cNvSpPr>
          <p:nvPr>
            <p:ph type="body" idx="1"/>
          </p:nvPr>
        </p:nvSpPr>
        <p:spPr>
          <a:xfrm>
            <a:off x="4710700" y="1017725"/>
            <a:ext cx="4126500" cy="3912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Char char="●"/>
            </a:pPr>
            <a:r>
              <a:rPr lang="en" sz="1600" dirty="0">
                <a:latin typeface="Arial"/>
                <a:ea typeface="Arial"/>
                <a:cs typeface="Arial"/>
                <a:sym typeface="Arial"/>
              </a:rPr>
              <a:t>We perform full-text query matching on ‘authors’, ‘title’ and ‘abstract’ data to look for exact matches and we give most weightage to the paper titles, then abstract content and finally on authors.</a:t>
            </a:r>
            <a:endParaRPr sz="1600" dirty="0">
              <a:latin typeface="Arial"/>
              <a:ea typeface="Arial"/>
              <a:cs typeface="Arial"/>
              <a:sym typeface="Arial"/>
            </a:endParaRPr>
          </a:p>
          <a:p>
            <a:pPr marL="457200" lvl="0" indent="-330200" algn="l" rtl="0">
              <a:spcBef>
                <a:spcPts val="0"/>
              </a:spcBef>
              <a:spcAft>
                <a:spcPts val="0"/>
              </a:spcAft>
              <a:buSzPts val="1600"/>
              <a:buFont typeface="Arial"/>
              <a:buChar char="●"/>
            </a:pPr>
            <a:r>
              <a:rPr lang="en" sz="1600" dirty="0">
                <a:latin typeface="Arial"/>
                <a:ea typeface="Arial"/>
                <a:cs typeface="Arial"/>
                <a:sym typeface="Arial"/>
              </a:rPr>
              <a:t>We perform semantic searching on the ‘abstract_vector’ column which contains the embeddings for the ‘abstract’ data.</a:t>
            </a:r>
            <a:endParaRPr sz="1600" dirty="0">
              <a:latin typeface="Arial"/>
              <a:ea typeface="Arial"/>
              <a:cs typeface="Arial"/>
              <a:sym typeface="Arial"/>
            </a:endParaRPr>
          </a:p>
          <a:p>
            <a:pPr marL="457200" lvl="0" indent="-330200" algn="l" rtl="0">
              <a:spcBef>
                <a:spcPts val="0"/>
              </a:spcBef>
              <a:spcAft>
                <a:spcPts val="0"/>
              </a:spcAft>
              <a:buSzPts val="1600"/>
              <a:buFont typeface="Arial"/>
              <a:buChar char="●"/>
            </a:pPr>
            <a:r>
              <a:rPr lang="en" sz="1600" dirty="0">
                <a:latin typeface="Arial"/>
                <a:ea typeface="Arial"/>
                <a:cs typeface="Arial"/>
                <a:sym typeface="Arial"/>
              </a:rPr>
              <a:t>Semantic search is being performed by approximate nearest neighbors algorithm, it is very fast.</a:t>
            </a:r>
            <a:endParaRPr sz="1600" dirty="0">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311700" y="1017725"/>
            <a:ext cx="4126523" cy="39122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863</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Average</vt:lpstr>
      <vt:lpstr>Oswald</vt:lpstr>
      <vt:lpstr>Slate</vt:lpstr>
      <vt:lpstr>LAURA 2.0</vt:lpstr>
      <vt:lpstr>Overview</vt:lpstr>
      <vt:lpstr>ArXiv Dataset</vt:lpstr>
      <vt:lpstr>ArXiv Dataset - Data Structure and Components</vt:lpstr>
      <vt:lpstr>Text Embeddings</vt:lpstr>
      <vt:lpstr>Text Embedding Code Segment</vt:lpstr>
      <vt:lpstr>Elasticsearch</vt:lpstr>
      <vt:lpstr>Elasticsearch Indexing</vt:lpstr>
      <vt:lpstr>Elasticsearch Query Processing</vt:lpstr>
      <vt:lpstr>Flask: REST API</vt:lpstr>
      <vt:lpstr>Flask: REST API Code Segment</vt:lpstr>
      <vt:lpstr>Angular: Frontend</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LAURA 2.0</dc:title>
  <cp:lastModifiedBy>Bishwadeep Sikder</cp:lastModifiedBy>
  <cp:revision>7</cp:revision>
  <dcterms:modified xsi:type="dcterms:W3CDTF">2023-12-19T04:07:36Z</dcterms:modified>
</cp:coreProperties>
</file>