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Mono"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861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d66b632ad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5d66b632ad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037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04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417996" y="2356120"/>
            <a:ext cx="8308007" cy="18935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lt1"/>
                </a:solidFill>
                <a:latin typeface="Roboto Mono" panose="00000009000000000000" pitchFamily="49" charset="0"/>
                <a:ea typeface="Roboto Mono" panose="00000009000000000000" pitchFamily="49" charset="0"/>
                <a:cs typeface="Roboto"/>
                <a:sym typeface="Roboto"/>
              </a:rPr>
              <a:t>Problem Statement</a:t>
            </a:r>
            <a:br>
              <a:rPr lang="en" sz="2400" b="1" dirty="0">
                <a:solidFill>
                  <a:schemeClr val="lt1"/>
                </a:solidFill>
                <a:latin typeface="Roboto Mono" panose="00000009000000000000" pitchFamily="49" charset="0"/>
                <a:ea typeface="Roboto Mono" panose="00000009000000000000" pitchFamily="49" charset="0"/>
                <a:cs typeface="Roboto"/>
                <a:sym typeface="Roboto"/>
              </a:rPr>
            </a:br>
            <a:r>
              <a:rPr lang="en" sz="2400" b="1" dirty="0">
                <a:solidFill>
                  <a:srgbClr val="FFFF00"/>
                </a:solidFill>
                <a:latin typeface="Roboto Mono" panose="00000009000000000000" pitchFamily="49" charset="0"/>
                <a:ea typeface="Roboto Mono" panose="00000009000000000000" pitchFamily="49" charset="0"/>
                <a:cs typeface="Roboto"/>
                <a:sym typeface="Roboto"/>
              </a:rPr>
              <a:t>Personalized Product Recommendation System</a:t>
            </a:r>
            <a:br>
              <a:rPr lang="en" sz="2400" b="1" dirty="0">
                <a:solidFill>
                  <a:srgbClr val="FFFF00"/>
                </a:solidFill>
                <a:latin typeface="Roboto Mono" panose="00000009000000000000" pitchFamily="49" charset="0"/>
                <a:ea typeface="Roboto Mono" panose="00000009000000000000" pitchFamily="49" charset="0"/>
                <a:cs typeface="Roboto"/>
                <a:sym typeface="Roboto"/>
              </a:rPr>
            </a:br>
            <a:endParaRPr sz="2400" b="1" dirty="0">
              <a:solidFill>
                <a:srgbClr val="FFFF00"/>
              </a:solidFill>
              <a:latin typeface="Roboto Mono" panose="00000009000000000000" pitchFamily="49" charset="0"/>
              <a:ea typeface="Roboto Mono" panose="00000009000000000000" pitchFamily="49" charset="0"/>
              <a:cs typeface="Roboto"/>
              <a:sym typeface="Roboto"/>
            </a:endParaRPr>
          </a:p>
          <a:p>
            <a:pPr marL="0" lvl="0" indent="0" algn="ctr" rtl="0">
              <a:spcBef>
                <a:spcPts val="0"/>
              </a:spcBef>
              <a:spcAft>
                <a:spcPts val="0"/>
              </a:spcAft>
              <a:buNone/>
            </a:pPr>
            <a:r>
              <a:rPr lang="en" sz="2400" b="1" dirty="0">
                <a:solidFill>
                  <a:schemeClr val="lt1"/>
                </a:solidFill>
                <a:latin typeface="Roboto Mono" panose="00000009000000000000" pitchFamily="49" charset="0"/>
                <a:ea typeface="Roboto Mono" panose="00000009000000000000" pitchFamily="49" charset="0"/>
                <a:cs typeface="Roboto"/>
                <a:sym typeface="Roboto"/>
              </a:rPr>
              <a:t>Team Name</a:t>
            </a:r>
            <a:br>
              <a:rPr lang="en" sz="2400" b="1" dirty="0">
                <a:solidFill>
                  <a:schemeClr val="lt1"/>
                </a:solidFill>
                <a:latin typeface="Roboto Mono" panose="00000009000000000000" pitchFamily="49" charset="0"/>
                <a:ea typeface="Roboto Mono" panose="00000009000000000000" pitchFamily="49" charset="0"/>
                <a:cs typeface="Roboto"/>
                <a:sym typeface="Roboto"/>
              </a:rPr>
            </a:br>
            <a:r>
              <a:rPr lang="en" sz="2400" b="1" dirty="0">
                <a:solidFill>
                  <a:srgbClr val="FFFF00"/>
                </a:solidFill>
                <a:latin typeface="Roboto Mono" panose="00000009000000000000" pitchFamily="49" charset="0"/>
                <a:ea typeface="Roboto Mono" panose="00000009000000000000" pitchFamily="49" charset="0"/>
                <a:cs typeface="Roboto"/>
                <a:sym typeface="Roboto"/>
              </a:rPr>
              <a:t>TechTitans</a:t>
            </a:r>
            <a:endParaRPr sz="2400" b="1" i="1" dirty="0">
              <a:solidFill>
                <a:srgbClr val="FFFF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951082" y="675917"/>
            <a:ext cx="6795236" cy="66290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 – The Algorithm</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951082" y="1338825"/>
            <a:ext cx="7241836" cy="3002400"/>
          </a:xfrm>
          <a:prstGeom prst="rect">
            <a:avLst/>
          </a:prstGeom>
          <a:noFill/>
          <a:ln>
            <a:noFill/>
          </a:ln>
        </p:spPr>
        <p:txBody>
          <a:bodyPr spcFirstLastPara="1" wrap="square" lIns="91425" tIns="91425" rIns="91425" bIns="91425" anchor="ctr" anchorCtr="0">
            <a:noAutofit/>
          </a:bodyPr>
          <a:lstStyle/>
          <a:p>
            <a:pPr lvl="1">
              <a:buClr>
                <a:schemeClr val="dk1"/>
              </a:buClr>
              <a:buSzPts val="1100"/>
              <a:tabLst>
                <a:tab pos="360000" algn="l"/>
              </a:tabLst>
            </a:pPr>
            <a:endParaRPr lang="en-US" sz="1200" dirty="0">
              <a:latin typeface="Roboto Mono"/>
              <a:ea typeface="Roboto Mono"/>
              <a:cs typeface="Roboto Mono"/>
              <a:sym typeface="Roboto Mono"/>
            </a:endParaRPr>
          </a:p>
          <a:p>
            <a:pPr marL="228600" lvl="1" indent="-228600">
              <a:buClr>
                <a:schemeClr val="dk1"/>
              </a:buClr>
              <a:buSzPts val="1100"/>
              <a:buAutoNum type="arabicPeriod"/>
              <a:tabLst>
                <a:tab pos="360000" algn="l"/>
              </a:tabLst>
            </a:pPr>
            <a:r>
              <a:rPr lang="en-US" sz="1200" dirty="0">
                <a:latin typeface="Roboto Mono"/>
                <a:ea typeface="Roboto Mono"/>
                <a:cs typeface="Roboto Mono"/>
                <a:sym typeface="Roboto Mono"/>
              </a:rPr>
              <a:t>The latest </a:t>
            </a:r>
            <a:r>
              <a:rPr lang="en-US" sz="1200" b="1" dirty="0">
                <a:latin typeface="Roboto Mono"/>
                <a:ea typeface="Roboto Mono"/>
                <a:cs typeface="Roboto Mono"/>
                <a:sym typeface="Roboto Mono"/>
              </a:rPr>
              <a:t>search keywords </a:t>
            </a:r>
            <a:r>
              <a:rPr lang="en-US" sz="1200" dirty="0">
                <a:latin typeface="Roboto Mono"/>
                <a:ea typeface="Roboto Mono"/>
                <a:cs typeface="Roboto Mono"/>
                <a:sym typeface="Roboto Mono"/>
              </a:rPr>
              <a:t>and </a:t>
            </a:r>
            <a:r>
              <a:rPr lang="en-US" sz="1200" b="1" dirty="0">
                <a:latin typeface="Roboto Mono"/>
                <a:ea typeface="Roboto Mono"/>
                <a:cs typeface="Roboto Mono"/>
                <a:sym typeface="Roboto Mono"/>
              </a:rPr>
              <a:t>search category </a:t>
            </a:r>
            <a:r>
              <a:rPr lang="en-US" sz="1200" dirty="0">
                <a:latin typeface="Roboto Mono"/>
                <a:ea typeface="Roboto Mono"/>
                <a:cs typeface="Roboto Mono"/>
                <a:sym typeface="Roboto Mono"/>
              </a:rPr>
              <a:t>is taken from </a:t>
            </a:r>
            <a:r>
              <a:rPr lang="en-US" sz="1200" b="1" dirty="0">
                <a:latin typeface="Roboto Mono"/>
                <a:ea typeface="Roboto Mono"/>
                <a:cs typeface="Roboto Mono"/>
                <a:sym typeface="Roboto Mono"/>
              </a:rPr>
              <a:t>Interaction history.</a:t>
            </a:r>
          </a:p>
          <a:p>
            <a:pPr marL="228600" lvl="1" indent="-228600">
              <a:buClr>
                <a:schemeClr val="dk1"/>
              </a:buClr>
              <a:buSzPts val="1100"/>
              <a:buAutoNum type="arabicPeriod"/>
              <a:tabLst>
                <a:tab pos="360000" algn="l"/>
              </a:tabLst>
            </a:pPr>
            <a:endParaRPr lang="en-US" sz="1200" b="1" dirty="0">
              <a:latin typeface="Roboto Mono"/>
              <a:ea typeface="Roboto Mono"/>
              <a:cs typeface="Roboto Mono"/>
              <a:sym typeface="Roboto Mono"/>
            </a:endParaRPr>
          </a:p>
          <a:p>
            <a:pPr marL="228600" lvl="1" indent="-228600">
              <a:buClr>
                <a:schemeClr val="dk1"/>
              </a:buClr>
              <a:buSzPts val="1100"/>
              <a:buAutoNum type="arabicPeriod"/>
              <a:tabLst>
                <a:tab pos="360000" algn="l"/>
              </a:tabLst>
            </a:pPr>
            <a:r>
              <a:rPr lang="en-US" sz="1200" dirty="0">
                <a:latin typeface="Roboto Mono"/>
                <a:ea typeface="Roboto Mono"/>
                <a:cs typeface="Roboto Mono"/>
                <a:sym typeface="Roboto Mono"/>
              </a:rPr>
              <a:t>An empty </a:t>
            </a:r>
            <a:r>
              <a:rPr lang="en-US" sz="1200" b="1" dirty="0">
                <a:latin typeface="Roboto Mono"/>
                <a:ea typeface="Roboto Mono"/>
                <a:cs typeface="Roboto Mono"/>
                <a:sym typeface="Roboto Mono"/>
              </a:rPr>
              <a:t>recommendation ordered sequence </a:t>
            </a:r>
            <a:r>
              <a:rPr lang="en-US" sz="1200" dirty="0">
                <a:latin typeface="Roboto Mono"/>
                <a:ea typeface="Roboto Mono"/>
                <a:cs typeface="Roboto Mono"/>
                <a:sym typeface="Roboto Mono"/>
              </a:rPr>
              <a:t>is initialized in which products are added in the decreasing of order of their </a:t>
            </a:r>
            <a:r>
              <a:rPr lang="en-US" sz="1200" b="1" dirty="0">
                <a:latin typeface="Roboto Mono"/>
                <a:ea typeface="Roboto Mono"/>
                <a:cs typeface="Roboto Mono"/>
                <a:sym typeface="Roboto Mono"/>
              </a:rPr>
              <a:t>Cosine similarity </a:t>
            </a:r>
            <a:r>
              <a:rPr lang="en-US" sz="1200" dirty="0">
                <a:latin typeface="Roboto Mono"/>
                <a:ea typeface="Roboto Mono"/>
                <a:cs typeface="Roboto Mono"/>
                <a:sym typeface="Roboto Mono"/>
              </a:rPr>
              <a:t>with </a:t>
            </a:r>
            <a:r>
              <a:rPr lang="en-US" sz="1200" b="1" dirty="0">
                <a:latin typeface="Roboto Mono"/>
                <a:ea typeface="Roboto Mono"/>
                <a:cs typeface="Roboto Mono"/>
                <a:sym typeface="Roboto Mono"/>
              </a:rPr>
              <a:t>key words </a:t>
            </a:r>
            <a:r>
              <a:rPr lang="en-US" sz="1200" dirty="0">
                <a:latin typeface="Roboto Mono"/>
                <a:ea typeface="Roboto Mono"/>
                <a:cs typeface="Roboto Mono"/>
                <a:sym typeface="Roboto Mono"/>
              </a:rPr>
              <a:t>to a maximum of 30 products</a:t>
            </a:r>
            <a:r>
              <a:rPr lang="en-US" sz="1200" b="1" dirty="0">
                <a:latin typeface="Roboto Mono"/>
                <a:ea typeface="Roboto Mono"/>
                <a:cs typeface="Roboto Mono"/>
                <a:sym typeface="Roboto Mono"/>
              </a:rPr>
              <a:t>. </a:t>
            </a:r>
            <a:r>
              <a:rPr lang="en-US" sz="1200" dirty="0">
                <a:latin typeface="Roboto Mono"/>
                <a:ea typeface="Roboto Mono"/>
                <a:cs typeface="Roboto Mono"/>
                <a:sym typeface="Roboto Mono"/>
              </a:rPr>
              <a:t>The same operation is repeated with </a:t>
            </a:r>
            <a:r>
              <a:rPr lang="en-US" sz="1200" b="1" dirty="0">
                <a:latin typeface="Roboto Mono"/>
                <a:ea typeface="Roboto Mono"/>
                <a:cs typeface="Roboto Mono"/>
                <a:sym typeface="Roboto Mono"/>
              </a:rPr>
              <a:t>visited </a:t>
            </a:r>
            <a:r>
              <a:rPr lang="en-US" sz="1200" dirty="0">
                <a:latin typeface="Roboto Mono"/>
                <a:ea typeface="Roboto Mono"/>
                <a:cs typeface="Roboto Mono"/>
                <a:sym typeface="Roboto Mono"/>
              </a:rPr>
              <a:t>and </a:t>
            </a:r>
            <a:r>
              <a:rPr lang="en-US" sz="1200" b="1" dirty="0">
                <a:latin typeface="Roboto Mono"/>
                <a:ea typeface="Roboto Mono"/>
                <a:cs typeface="Roboto Mono"/>
                <a:sym typeface="Roboto Mono"/>
              </a:rPr>
              <a:t>liked </a:t>
            </a:r>
            <a:r>
              <a:rPr lang="en-US" sz="1200" dirty="0">
                <a:latin typeface="Roboto Mono"/>
                <a:ea typeface="Roboto Mono"/>
                <a:cs typeface="Roboto Mono"/>
                <a:sym typeface="Roboto Mono"/>
              </a:rPr>
              <a:t>products.</a:t>
            </a:r>
          </a:p>
          <a:p>
            <a:pPr marL="228600" lvl="1" indent="-228600">
              <a:buClr>
                <a:schemeClr val="dk1"/>
              </a:buClr>
              <a:buSzPts val="1100"/>
              <a:buAutoNum type="arabicPeriod"/>
              <a:tabLst>
                <a:tab pos="360000" algn="l"/>
              </a:tabLst>
            </a:pPr>
            <a:endParaRPr lang="en-US" sz="1200" dirty="0">
              <a:latin typeface="Roboto Mono"/>
              <a:ea typeface="Roboto Mono"/>
              <a:cs typeface="Roboto Mono"/>
              <a:sym typeface="Roboto Mono"/>
            </a:endParaRPr>
          </a:p>
          <a:p>
            <a:pPr marL="228600" lvl="1" indent="-228600">
              <a:buClr>
                <a:schemeClr val="dk1"/>
              </a:buClr>
              <a:buSzPts val="1100"/>
              <a:buAutoNum type="arabicPeriod"/>
              <a:tabLst>
                <a:tab pos="360000" algn="l"/>
              </a:tabLst>
            </a:pPr>
            <a:r>
              <a:rPr lang="en-US" sz="1200" dirty="0">
                <a:latin typeface="Roboto Mono"/>
                <a:ea typeface="Roboto Mono"/>
                <a:cs typeface="Roboto Mono"/>
                <a:sym typeface="Roboto Mono"/>
              </a:rPr>
              <a:t>If the user interacts with the recommendation in any way like </a:t>
            </a:r>
            <a:r>
              <a:rPr lang="en-US" sz="1200" b="1" dirty="0">
                <a:latin typeface="Roboto Mono"/>
                <a:ea typeface="Roboto Mono"/>
                <a:cs typeface="Roboto Mono"/>
                <a:sym typeface="Roboto Mono"/>
              </a:rPr>
              <a:t>visit, like or hover,</a:t>
            </a:r>
            <a:r>
              <a:rPr lang="en-US" sz="1200" dirty="0">
                <a:latin typeface="Roboto Mono"/>
                <a:ea typeface="Roboto Mono"/>
                <a:cs typeface="Roboto Mono"/>
                <a:sym typeface="Roboto Mono"/>
              </a:rPr>
              <a:t> the </a:t>
            </a:r>
            <a:r>
              <a:rPr lang="en-US" sz="1200" b="1" dirty="0">
                <a:latin typeface="Roboto Mono"/>
                <a:ea typeface="Roboto Mono"/>
                <a:cs typeface="Roboto Mono"/>
                <a:sym typeface="Roboto Mono"/>
              </a:rPr>
              <a:t>correlation matrix </a:t>
            </a:r>
            <a:r>
              <a:rPr lang="en-US" sz="1200" dirty="0">
                <a:latin typeface="Roboto Mono"/>
                <a:ea typeface="Roboto Mono"/>
                <a:cs typeface="Roboto Mono"/>
                <a:sym typeface="Roboto Mono"/>
              </a:rPr>
              <a:t>pertaining to the recommended product and the previous product is updated.</a:t>
            </a:r>
          </a:p>
        </p:txBody>
      </p:sp>
      <p:sp>
        <p:nvSpPr>
          <p:cNvPr id="2" name="TextBox 1">
            <a:extLst>
              <a:ext uri="{FF2B5EF4-FFF2-40B4-BE49-F238E27FC236}">
                <a16:creationId xmlns:a16="http://schemas.microsoft.com/office/drawing/2014/main" id="{3FE5C7C4-08EE-8B85-38BF-D6C98F81F99E}"/>
              </a:ext>
            </a:extLst>
          </p:cNvPr>
          <p:cNvSpPr txBox="1"/>
          <p:nvPr/>
        </p:nvSpPr>
        <p:spPr>
          <a:xfrm>
            <a:off x="951082" y="4835723"/>
            <a:ext cx="8192918" cy="246221"/>
          </a:xfrm>
          <a:prstGeom prst="rect">
            <a:avLst/>
          </a:prstGeom>
          <a:noFill/>
        </p:spPr>
        <p:txBody>
          <a:bodyPr wrap="square" rtlCol="0">
            <a:spAutoFit/>
          </a:bodyPr>
          <a:lstStyle/>
          <a:p>
            <a:r>
              <a:rPr lang="en-US" sz="1000" dirty="0">
                <a:latin typeface="Roboto Mono" panose="00000009000000000000" pitchFamily="49" charset="0"/>
                <a:ea typeface="Roboto Mono" panose="00000009000000000000" pitchFamily="49" charset="0"/>
              </a:rPr>
              <a:t>Code to cosine similarity between keywords with word2vec: </a:t>
            </a:r>
            <a:endParaRPr lang="en-IN" sz="1000" dirty="0">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11311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02" name="Google Shape;102;p21"/>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Roboto Mono"/>
                <a:ea typeface="Roboto Mono"/>
                <a:cs typeface="Roboto Mono"/>
                <a:sym typeface="Roboto Mono"/>
              </a:rPr>
              <a:t>List the limitations of this design/ solution that is being proposed here</a:t>
            </a: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22"/>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Mono"/>
                <a:ea typeface="Roboto Mono"/>
                <a:cs typeface="Roboto Mono"/>
                <a:sym typeface="Roboto Mono"/>
              </a:rPr>
              <a:t>Mention the future scope and upcoming details here</a:t>
            </a: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2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&lt;&lt;Extra: Slide#5&gt;&gt;</a:t>
            </a:r>
            <a:endParaRPr sz="2400" b="1" i="0" u="none" strike="noStrike" cap="none">
              <a:solidFill>
                <a:srgbClr val="000000"/>
              </a:solidFill>
              <a:latin typeface="Roboto Mono"/>
              <a:ea typeface="Roboto Mono"/>
              <a:cs typeface="Roboto Mono"/>
              <a:sym typeface="Roboto Mono"/>
            </a:endParaRPr>
          </a:p>
        </p:txBody>
      </p:sp>
      <p:sp>
        <p:nvSpPr>
          <p:cNvPr id="116" name="Google Shape;116;p23"/>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925950" y="316200"/>
            <a:ext cx="7292100" cy="7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Team members details</a:t>
            </a:r>
            <a:endParaRPr sz="2400" b="1" i="0" u="none" strike="noStrike" cap="none" dirty="0">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2781139417"/>
              </p:ext>
            </p:extLst>
          </p:nvPr>
        </p:nvGraphicFramePr>
        <p:xfrm>
          <a:off x="440829" y="1301813"/>
          <a:ext cx="8262341" cy="2975545"/>
        </p:xfrm>
        <a:graphic>
          <a:graphicData uri="http://schemas.openxmlformats.org/drawingml/2006/table">
            <a:tbl>
              <a:tblPr>
                <a:noFill/>
                <a:tableStyleId>{DF1ECD47-64DC-4741-B5A2-3AA257FB77C9}</a:tableStyleId>
              </a:tblPr>
              <a:tblGrid>
                <a:gridCol w="2388650">
                  <a:extLst>
                    <a:ext uri="{9D8B030D-6E8A-4147-A177-3AD203B41FA5}">
                      <a16:colId xmlns:a16="http://schemas.microsoft.com/office/drawing/2014/main" val="20000"/>
                    </a:ext>
                  </a:extLst>
                </a:gridCol>
                <a:gridCol w="1957897">
                  <a:extLst>
                    <a:ext uri="{9D8B030D-6E8A-4147-A177-3AD203B41FA5}">
                      <a16:colId xmlns:a16="http://schemas.microsoft.com/office/drawing/2014/main" val="20001"/>
                    </a:ext>
                  </a:extLst>
                </a:gridCol>
                <a:gridCol w="1957897">
                  <a:extLst>
                    <a:ext uri="{9D8B030D-6E8A-4147-A177-3AD203B41FA5}">
                      <a16:colId xmlns:a16="http://schemas.microsoft.com/office/drawing/2014/main" val="20002"/>
                    </a:ext>
                  </a:extLst>
                </a:gridCol>
                <a:gridCol w="1957897">
                  <a:extLst>
                    <a:ext uri="{9D8B030D-6E8A-4147-A177-3AD203B41FA5}">
                      <a16:colId xmlns:a16="http://schemas.microsoft.com/office/drawing/2014/main" val="20003"/>
                    </a:ext>
                  </a:extLst>
                </a:gridCol>
              </a:tblGrid>
              <a:tr h="615637">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err="1">
                          <a:latin typeface="Roboto Mono" panose="020F0502020204030204" pitchFamily="49" charset="0"/>
                          <a:ea typeface="Roboto Mono" panose="020F0502020204030204" pitchFamily="49" charset="0"/>
                        </a:rPr>
                        <a:t>TechTitans</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5637">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Institute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National Institute of Technology, Kurukshetra</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2997">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Members &gt;</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200" b="1" u="none" strike="noStrike" cap="none" dirty="0">
                          <a:latin typeface="Roboto Mono"/>
                          <a:ea typeface="Roboto Mono"/>
                          <a:cs typeface="Roboto Mono"/>
                          <a:sym typeface="Roboto Mono"/>
                        </a:rPr>
                        <a:t>1 (Leader)</a:t>
                      </a:r>
                      <a:endParaRPr sz="12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200" b="1" u="none" strike="noStrike" cap="none" dirty="0">
                          <a:latin typeface="Roboto Mono"/>
                          <a:ea typeface="Roboto Mono"/>
                          <a:cs typeface="Roboto Mono"/>
                          <a:sym typeface="Roboto Mono"/>
                        </a:rPr>
                        <a:t>2</a:t>
                      </a:r>
                      <a:endParaRPr sz="12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200" b="1" u="none" strike="noStrike" cap="none" dirty="0">
                          <a:latin typeface="Roboto Mono"/>
                          <a:ea typeface="Roboto Mono"/>
                          <a:cs typeface="Roboto Mono"/>
                          <a:sym typeface="Roboto Mono"/>
                        </a:rPr>
                        <a:t>3</a:t>
                      </a:r>
                      <a:endParaRPr sz="12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5637">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VIVEK SHARMA</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RAHUL SILONIYA</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UJJWAL JAIN</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5637">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Batch</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2025</a:t>
                      </a:r>
                      <a:endParaRPr sz="1400" b="1" u="none" strike="noStrike" cap="none" dirty="0">
                        <a:latin typeface="Roboto Mono" panose="020F0502020204030204" pitchFamily="49" charset="0"/>
                        <a:ea typeface="Roboto Mono" panose="020F0502020204030204" pitchFamily="49" charset="0"/>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2025</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latin typeface="Roboto Mono" panose="020F0502020204030204" pitchFamily="49" charset="0"/>
                          <a:ea typeface="Roboto Mono" panose="020F0502020204030204" pitchFamily="49" charset="0"/>
                        </a:rPr>
                        <a:t>2025</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794974" y="643871"/>
            <a:ext cx="7554049" cy="6254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Deliverables</a:t>
            </a:r>
            <a:r>
              <a:rPr lang="en-US" sz="2400" b="1" i="0" u="none" strike="noStrike" cap="none" dirty="0">
                <a:solidFill>
                  <a:srgbClr val="000000"/>
                </a:solidFill>
                <a:latin typeface="Roboto Mono"/>
                <a:ea typeface="Roboto Mono"/>
                <a:cs typeface="Roboto Mono"/>
                <a:sym typeface="Roboto Mono"/>
              </a:rPr>
              <a:t> for Level 2</a:t>
            </a: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69" name="Google Shape;69;p16"/>
          <p:cNvSpPr txBox="1"/>
          <p:nvPr/>
        </p:nvSpPr>
        <p:spPr>
          <a:xfrm>
            <a:off x="794975" y="1269302"/>
            <a:ext cx="7554049" cy="3728923"/>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Roboto Mono"/>
              <a:buChar char="●"/>
            </a:pPr>
            <a:r>
              <a:rPr lang="en-US" sz="1200" dirty="0">
                <a:solidFill>
                  <a:schemeClr val="dk1"/>
                </a:solidFill>
                <a:latin typeface="Roboto Mono"/>
                <a:ea typeface="Roboto Mono"/>
                <a:cs typeface="Roboto Mono"/>
                <a:sym typeface="Roboto Mono"/>
              </a:rPr>
              <a:t>The aim is to develop an algorithm which uses </a:t>
            </a:r>
            <a:r>
              <a:rPr lang="en-US" sz="1200" b="1" dirty="0">
                <a:solidFill>
                  <a:schemeClr val="dk1"/>
                </a:solidFill>
                <a:latin typeface="Roboto Mono"/>
                <a:ea typeface="Roboto Mono"/>
                <a:cs typeface="Roboto Mono"/>
                <a:sym typeface="Roboto Mono"/>
              </a:rPr>
              <a:t>User interaction history</a:t>
            </a:r>
            <a:r>
              <a:rPr lang="en-US" sz="1200" dirty="0">
                <a:solidFill>
                  <a:schemeClr val="dk1"/>
                </a:solidFill>
                <a:latin typeface="Roboto Mono"/>
                <a:ea typeface="Roboto Mono"/>
                <a:cs typeface="Roboto Mono"/>
                <a:sym typeface="Roboto Mono"/>
              </a:rPr>
              <a:t> with </a:t>
            </a:r>
            <a:r>
              <a:rPr lang="en-US" sz="1200" b="1" dirty="0">
                <a:solidFill>
                  <a:schemeClr val="dk1"/>
                </a:solidFill>
                <a:latin typeface="Roboto Mono"/>
                <a:ea typeface="Roboto Mono"/>
                <a:cs typeface="Roboto Mono"/>
                <a:sym typeface="Roboto Mono"/>
              </a:rPr>
              <a:t>products</a:t>
            </a:r>
            <a:r>
              <a:rPr lang="en-US" sz="1200" dirty="0">
                <a:solidFill>
                  <a:schemeClr val="dk1"/>
                </a:solidFill>
                <a:latin typeface="Roboto Mono"/>
                <a:ea typeface="Roboto Mono"/>
                <a:cs typeface="Roboto Mono"/>
                <a:sym typeface="Roboto Mono"/>
              </a:rPr>
              <a:t> on the online store to create a personalized ranking of recommended products.</a:t>
            </a:r>
          </a:p>
          <a:p>
            <a:pPr marL="152400" lvl="0" algn="l" rtl="0">
              <a:spcBef>
                <a:spcPts val="0"/>
              </a:spcBef>
              <a:spcAft>
                <a:spcPts val="0"/>
              </a:spcAft>
              <a:buClr>
                <a:schemeClr val="dk1"/>
              </a:buClr>
              <a:buSzPts val="1200"/>
            </a:pPr>
            <a:endParaRPr lang="en-US" sz="1200"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r>
              <a:rPr lang="en-US" sz="1200" dirty="0">
                <a:solidFill>
                  <a:schemeClr val="dk1"/>
                </a:solidFill>
                <a:latin typeface="Roboto Mono"/>
                <a:ea typeface="Roboto Mono"/>
                <a:cs typeface="Roboto Mono"/>
                <a:sym typeface="Roboto Mono"/>
              </a:rPr>
              <a:t>There are several recommender modelling framework in the market which uses various techniques like </a:t>
            </a:r>
            <a:r>
              <a:rPr lang="en-US" sz="1200" b="1" dirty="0">
                <a:solidFill>
                  <a:schemeClr val="dk1"/>
                </a:solidFill>
                <a:latin typeface="Roboto Mono"/>
                <a:ea typeface="Roboto Mono"/>
                <a:cs typeface="Roboto Mono"/>
                <a:sym typeface="Roboto Mono"/>
              </a:rPr>
              <a:t>Nearest Neighbours, Pearson’s Correlation, Collaborative Filtering, etc.</a:t>
            </a:r>
          </a:p>
          <a:p>
            <a:pPr marL="457200" lvl="0" indent="-304800" algn="l" rtl="0">
              <a:spcBef>
                <a:spcPts val="0"/>
              </a:spcBef>
              <a:spcAft>
                <a:spcPts val="0"/>
              </a:spcAft>
              <a:buClr>
                <a:schemeClr val="dk1"/>
              </a:buClr>
              <a:buSzPts val="1200"/>
              <a:buFont typeface="Roboto Mono"/>
              <a:buChar char="●"/>
            </a:pPr>
            <a:endParaRPr lang="en-US"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r>
              <a:rPr lang="en-US" sz="1200" dirty="0">
                <a:solidFill>
                  <a:schemeClr val="dk1"/>
                </a:solidFill>
                <a:latin typeface="Roboto Mono"/>
                <a:ea typeface="Roboto Mono"/>
                <a:cs typeface="Roboto Mono"/>
                <a:sym typeface="Roboto Mono"/>
              </a:rPr>
              <a:t>These techniques only partially bring us towards the goal of product recommendation as it involves similarity amongst the products but does not address what suits the customer best according to their </a:t>
            </a:r>
            <a:r>
              <a:rPr lang="en-US" sz="1200" b="1" dirty="0">
                <a:solidFill>
                  <a:schemeClr val="dk1"/>
                </a:solidFill>
                <a:latin typeface="Roboto Mono"/>
                <a:ea typeface="Roboto Mono"/>
                <a:cs typeface="Roboto Mono"/>
                <a:sym typeface="Roboto Mono"/>
              </a:rPr>
              <a:t>demographic and behavioral profile.</a:t>
            </a:r>
          </a:p>
          <a:p>
            <a:pPr marL="457200" lvl="0" indent="-304800" algn="l" rtl="0">
              <a:spcBef>
                <a:spcPts val="0"/>
              </a:spcBef>
              <a:spcAft>
                <a:spcPts val="0"/>
              </a:spcAft>
              <a:buClr>
                <a:schemeClr val="dk1"/>
              </a:buClr>
              <a:buSzPts val="1200"/>
              <a:buFont typeface="Roboto Mono"/>
              <a:buChar char="●"/>
            </a:pPr>
            <a:endParaRPr lang="en-US" sz="1200" b="1" dirty="0">
              <a:solidFill>
                <a:schemeClr val="dk1"/>
              </a:solidFill>
              <a:latin typeface="Roboto Mono"/>
              <a:ea typeface="Roboto Mono"/>
              <a:cs typeface="Roboto Mono"/>
              <a:sym typeface="Roboto Mono"/>
            </a:endParaRPr>
          </a:p>
          <a:p>
            <a:pPr marL="457200" lvl="0" indent="-304800" algn="l" rtl="0">
              <a:spcBef>
                <a:spcPts val="0"/>
              </a:spcBef>
              <a:spcAft>
                <a:spcPts val="0"/>
              </a:spcAft>
              <a:buClr>
                <a:schemeClr val="dk1"/>
              </a:buClr>
              <a:buSzPts val="1200"/>
              <a:buFont typeface="Roboto Mono"/>
              <a:buChar char="●"/>
            </a:pPr>
            <a:endParaRPr lang="en-US" sz="1200" dirty="0">
              <a:solidFill>
                <a:schemeClr val="dk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75" name="Google Shape;75;p17"/>
          <p:cNvSpPr txBox="1"/>
          <p:nvPr/>
        </p:nvSpPr>
        <p:spPr>
          <a:xfrm>
            <a:off x="75200" y="1012750"/>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a:solidFill>
                  <a:srgbClr val="000000"/>
                </a:solidFill>
                <a:latin typeface="Roboto Mono"/>
                <a:ea typeface="Roboto Mono"/>
                <a:cs typeface="Roboto Mono"/>
                <a:sym typeface="Roboto Mono"/>
              </a:rPr>
              <a:t>Describe/ Expand abbreviations if you have used any in the slides below</a:t>
            </a:r>
            <a:endParaRPr sz="1700" b="1"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Instructions (You Can Delete this Slide)</a:t>
            </a:r>
            <a:endParaRPr sz="2400" b="1" i="0" u="none" strike="noStrike" cap="none">
              <a:solidFill>
                <a:srgbClr val="000000"/>
              </a:solidFill>
              <a:latin typeface="Roboto Mono"/>
              <a:ea typeface="Roboto Mono"/>
              <a:cs typeface="Roboto Mono"/>
              <a:sym typeface="Roboto Mono"/>
            </a:endParaRPr>
          </a:p>
        </p:txBody>
      </p:sp>
      <p:sp>
        <p:nvSpPr>
          <p:cNvPr id="81" name="Google Shape;81;p18"/>
          <p:cNvSpPr txBox="1"/>
          <p:nvPr/>
        </p:nvSpPr>
        <p:spPr>
          <a:xfrm>
            <a:off x="75200" y="1127925"/>
            <a:ext cx="8547000"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Dear Team,</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Congratulations on reaching this stage - We look forward to some amazing &amp; innovative solutions.</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Please find some important instructions before you begin to prepare your submission decks.</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Slide Limit     :  10 Slides of Content </a:t>
            </a:r>
            <a:r>
              <a:rPr lang="en" sz="1200" b="1" i="0" u="none" strike="noStrike" cap="none">
                <a:solidFill>
                  <a:schemeClr val="dk1"/>
                </a:solidFill>
                <a:latin typeface="Roboto Mono"/>
                <a:ea typeface="Roboto Mono"/>
                <a:cs typeface="Roboto Mono"/>
                <a:sym typeface="Roboto Mono"/>
              </a:rPr>
              <a:t>post (after)</a:t>
            </a:r>
            <a:r>
              <a:rPr lang="en" sz="1200" b="0" i="0" u="none" strike="noStrike" cap="none">
                <a:solidFill>
                  <a:schemeClr val="dk1"/>
                </a:solidFill>
                <a:latin typeface="Roboto Mono"/>
                <a:ea typeface="Roboto Mono"/>
                <a:cs typeface="Roboto Mono"/>
                <a:sym typeface="Roboto Mono"/>
              </a:rPr>
              <a:t> this Slide</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Saving Format   :  Save the file as a PDF to ensure your formatting remains intact</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Submission Guide:  Only the </a:t>
            </a:r>
            <a:r>
              <a:rPr lang="en" sz="1200" b="1" i="0" u="none" strike="noStrike" cap="none">
                <a:solidFill>
                  <a:srgbClr val="980000"/>
                </a:solidFill>
                <a:latin typeface="Roboto Mono"/>
                <a:ea typeface="Roboto Mono"/>
                <a:cs typeface="Roboto Mono"/>
                <a:sym typeface="Roboto Mono"/>
              </a:rPr>
              <a:t>‘Team Leader’</a:t>
            </a:r>
            <a:r>
              <a:rPr lang="en" sz="1200" b="0" i="0" u="none" strike="noStrike" cap="none">
                <a:solidFill>
                  <a:schemeClr val="dk1"/>
                </a:solidFill>
                <a:latin typeface="Roboto Mono"/>
                <a:ea typeface="Roboto Mono"/>
                <a:cs typeface="Roboto Mono"/>
                <a:sym typeface="Roboto Mono"/>
              </a:rPr>
              <a:t> will be able to submit the Deck.</a:t>
            </a:r>
            <a:endParaRPr sz="1200" b="0" i="0" u="none" strike="noStrike" cap="none">
              <a:solidFill>
                <a:schemeClr val="dk1"/>
              </a:solidFill>
              <a:latin typeface="Roboto Mono"/>
              <a:ea typeface="Roboto Mono"/>
              <a:cs typeface="Roboto Mono"/>
              <a:sym typeface="Roboto Mono"/>
            </a:endParaRPr>
          </a:p>
          <a:p>
            <a:pPr marL="13716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    Only the latest submission will be considered as final </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                   (You can keep updating your deck within the deadline)</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Wishing you all the very best !</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Roboto Mono"/>
                <a:ea typeface="Roboto Mono"/>
                <a:cs typeface="Roboto Mono"/>
                <a:sym typeface="Roboto Mono"/>
              </a:rPr>
              <a:t>Team Flipkart GRiD</a:t>
            </a:r>
            <a:endParaRPr sz="1200" b="1"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815100" y="61882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endParaRPr sz="2400" b="1" i="0" u="none" strike="noStrike" cap="none" dirty="0">
              <a:solidFill>
                <a:srgbClr val="000000"/>
              </a:solidFill>
              <a:latin typeface="Roboto Mono"/>
              <a:ea typeface="Roboto Mono"/>
              <a:cs typeface="Roboto Mono"/>
              <a:sym typeface="Roboto Mono"/>
            </a:endParaRPr>
          </a:p>
        </p:txBody>
      </p:sp>
      <p:sp>
        <p:nvSpPr>
          <p:cNvPr id="88" name="Google Shape;88;p19"/>
          <p:cNvSpPr txBox="1"/>
          <p:nvPr/>
        </p:nvSpPr>
        <p:spPr>
          <a:xfrm>
            <a:off x="815100" y="1338825"/>
            <a:ext cx="7513800" cy="2716014"/>
          </a:xfrm>
          <a:prstGeom prst="rect">
            <a:avLst/>
          </a:prstGeom>
          <a:noFill/>
          <a:ln>
            <a:noFill/>
          </a:ln>
        </p:spPr>
        <p:txBody>
          <a:bodyPr spcFirstLastPara="1" wrap="square" lIns="91425" tIns="91425" rIns="91425" bIns="91425" anchor="ctr" anchorCtr="0">
            <a:noAutofit/>
          </a:bodyPr>
          <a:lstStyle/>
          <a:p>
            <a:pPr marL="152400" marR="0" lvl="0" algn="l" rtl="0">
              <a:lnSpc>
                <a:spcPct val="100000"/>
              </a:lnSpc>
              <a:spcBef>
                <a:spcPts val="0"/>
              </a:spcBef>
              <a:spcAft>
                <a:spcPts val="0"/>
              </a:spcAft>
              <a:buClr>
                <a:srgbClr val="000000"/>
              </a:buClr>
              <a:buSzPts val="1200"/>
            </a:pPr>
            <a:r>
              <a:rPr lang="en-US" sz="1200" b="1" dirty="0">
                <a:latin typeface="Roboto Mono"/>
                <a:ea typeface="Roboto Mono"/>
                <a:cs typeface="Roboto Mono"/>
                <a:sym typeface="Roboto Mono"/>
              </a:rPr>
              <a:t>Impact </a:t>
            </a:r>
            <a:r>
              <a:rPr lang="en-US" sz="1200" b="1" i="0" u="none" strike="noStrike" cap="none" dirty="0">
                <a:solidFill>
                  <a:srgbClr val="000000"/>
                </a:solidFill>
                <a:latin typeface="Roboto Mono"/>
                <a:ea typeface="Roboto Mono"/>
                <a:cs typeface="Roboto Mono"/>
                <a:sym typeface="Roboto Mono"/>
              </a:rPr>
              <a:t>P0:</a:t>
            </a:r>
          </a:p>
          <a:p>
            <a:pPr marL="152400" marR="0" lvl="0" algn="l" rtl="0">
              <a:lnSpc>
                <a:spcPct val="100000"/>
              </a:lnSpc>
              <a:spcBef>
                <a:spcPts val="0"/>
              </a:spcBef>
              <a:spcAft>
                <a:spcPts val="0"/>
              </a:spcAft>
              <a:buClr>
                <a:srgbClr val="000000"/>
              </a:buClr>
              <a:buSzPts val="1200"/>
            </a:pPr>
            <a:endParaRPr lang="en-US" sz="1200" b="1"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Tx/>
              <a:buChar char="-"/>
            </a:pPr>
            <a:r>
              <a:rPr lang="en-US" sz="1200" dirty="0">
                <a:latin typeface="Roboto Mono"/>
                <a:ea typeface="Roboto Mono"/>
                <a:cs typeface="Roboto Mono"/>
                <a:sym typeface="Roboto Mono"/>
              </a:rPr>
              <a:t>The product recommendation will be hyper-targeted, bringing huge potential customer engagement to the platform.</a:t>
            </a:r>
          </a:p>
          <a:p>
            <a:pPr marL="152400" marR="0" lvl="0" algn="l" rtl="0">
              <a:lnSpc>
                <a:spcPct val="100000"/>
              </a:lnSpc>
              <a:spcBef>
                <a:spcPts val="0"/>
              </a:spcBef>
              <a:spcAft>
                <a:spcPts val="0"/>
              </a:spcAft>
              <a:buClr>
                <a:srgbClr val="000000"/>
              </a:buClr>
              <a:buSzPts val="1200"/>
            </a:pPr>
            <a:endParaRPr lang="en-US" sz="1200"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Tx/>
              <a:buChar char="-"/>
            </a:pPr>
            <a:r>
              <a:rPr lang="en-IN" sz="1200" dirty="0">
                <a:latin typeface="Roboto Mono"/>
                <a:ea typeface="Roboto Mono"/>
                <a:cs typeface="Roboto Mono"/>
                <a:sym typeface="Roboto Mono"/>
              </a:rPr>
              <a:t>Large data collection for later integration of recommendation models which can further enhance the quality of recommendation.</a:t>
            </a:r>
          </a:p>
          <a:p>
            <a:pPr marL="323850" marR="0" lvl="0" indent="-171450" algn="l" rtl="0">
              <a:lnSpc>
                <a:spcPct val="100000"/>
              </a:lnSpc>
              <a:spcBef>
                <a:spcPts val="0"/>
              </a:spcBef>
              <a:spcAft>
                <a:spcPts val="0"/>
              </a:spcAft>
              <a:buClr>
                <a:srgbClr val="000000"/>
              </a:buClr>
              <a:buSzPts val="1200"/>
              <a:buFontTx/>
              <a:buChar char="-"/>
            </a:pPr>
            <a:endParaRPr lang="en-IN" sz="1200" i="0" u="none" strike="noStrike" cap="none" dirty="0">
              <a:solidFill>
                <a:srgbClr val="000000"/>
              </a:solidFill>
              <a:latin typeface="Roboto Mono"/>
              <a:ea typeface="Roboto Mono"/>
              <a:cs typeface="Roboto Mono"/>
              <a:sym typeface="Roboto Mono"/>
            </a:endParaRPr>
          </a:p>
          <a:p>
            <a:pPr marL="152400" marR="0" lvl="0" algn="l" rtl="0">
              <a:lnSpc>
                <a:spcPct val="100000"/>
              </a:lnSpc>
              <a:spcBef>
                <a:spcPts val="0"/>
              </a:spcBef>
              <a:spcAft>
                <a:spcPts val="0"/>
              </a:spcAft>
              <a:buClr>
                <a:srgbClr val="000000"/>
              </a:buClr>
              <a:buSzPts val="1200"/>
            </a:pPr>
            <a:r>
              <a:rPr lang="en-IN" sz="1200" b="1" i="0" u="none" strike="noStrike" cap="none" dirty="0">
                <a:solidFill>
                  <a:srgbClr val="000000"/>
                </a:solidFill>
                <a:latin typeface="Roboto Mono"/>
                <a:ea typeface="Roboto Mono"/>
                <a:cs typeface="Roboto Mono"/>
                <a:sym typeface="Roboto Mono"/>
              </a:rPr>
              <a:t>Impact P1:</a:t>
            </a:r>
          </a:p>
          <a:p>
            <a:pPr marL="152400" marR="0" lvl="0" algn="l" rtl="0">
              <a:lnSpc>
                <a:spcPct val="100000"/>
              </a:lnSpc>
              <a:spcBef>
                <a:spcPts val="0"/>
              </a:spcBef>
              <a:spcAft>
                <a:spcPts val="0"/>
              </a:spcAft>
              <a:buClr>
                <a:srgbClr val="000000"/>
              </a:buClr>
              <a:buSzPts val="1200"/>
            </a:pPr>
            <a:endParaRPr lang="en-IN" sz="1200" b="1"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Tx/>
              <a:buChar char="-"/>
            </a:pPr>
            <a:r>
              <a:rPr lang="en-IN" sz="1200" dirty="0">
                <a:latin typeface="Roboto Mono"/>
                <a:ea typeface="Roboto Mono"/>
                <a:cs typeface="Roboto Mono"/>
                <a:sym typeface="Roboto Mono"/>
              </a:rPr>
              <a:t>M</a:t>
            </a:r>
            <a:r>
              <a:rPr lang="en-IN" sz="1200" i="0" u="none" strike="noStrike" cap="none" dirty="0">
                <a:solidFill>
                  <a:srgbClr val="000000"/>
                </a:solidFill>
                <a:latin typeface="Roboto Mono"/>
                <a:ea typeface="Roboto Mono"/>
                <a:cs typeface="Roboto Mono"/>
                <a:sym typeface="Roboto Mono"/>
              </a:rPr>
              <a:t>akes easier for customers to find </a:t>
            </a:r>
            <a:r>
              <a:rPr lang="en-IN" sz="1200" dirty="0">
                <a:latin typeface="Roboto Mono"/>
                <a:ea typeface="Roboto Mono"/>
                <a:cs typeface="Roboto Mono"/>
                <a:sym typeface="Roboto Mono"/>
              </a:rPr>
              <a:t>products they might need with their purchases and best products in their desired segments.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951082" y="675917"/>
            <a:ext cx="6795236" cy="66290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951082" y="1338825"/>
            <a:ext cx="7241836" cy="3002400"/>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chemeClr val="dk1"/>
              </a:buClr>
              <a:buSzPts val="1100"/>
              <a:buFont typeface="Arial"/>
              <a:buAutoNum type="arabicPeriod"/>
            </a:pPr>
            <a:r>
              <a:rPr lang="en-US" sz="1200" b="1" i="0" u="none" strike="noStrike" cap="none" dirty="0">
                <a:solidFill>
                  <a:srgbClr val="000000"/>
                </a:solidFill>
                <a:latin typeface="Roboto Mono"/>
                <a:ea typeface="Roboto Mono"/>
                <a:cs typeface="Roboto Mono"/>
                <a:sym typeface="Roboto Mono"/>
              </a:rPr>
              <a:t>Defining the types of recommendation:</a:t>
            </a:r>
          </a:p>
          <a:p>
            <a:pPr lvl="2">
              <a:buClr>
                <a:schemeClr val="dk1"/>
              </a:buClr>
              <a:buSzPts val="1100"/>
              <a:tabLst>
                <a:tab pos="360000" algn="l"/>
                <a:tab pos="540000" algn="l"/>
              </a:tabLst>
            </a:pPr>
            <a:r>
              <a:rPr lang="en-US" sz="1200" b="1" i="0" u="none" strike="noStrike" cap="none" dirty="0">
                <a:solidFill>
                  <a:srgbClr val="000000"/>
                </a:solidFill>
                <a:latin typeface="Roboto Mono"/>
                <a:ea typeface="Roboto Mono"/>
                <a:cs typeface="Roboto Mono"/>
                <a:sym typeface="Roboto Mono"/>
              </a:rPr>
              <a:t>	</a:t>
            </a:r>
            <a:r>
              <a:rPr lang="en-US" sz="1200" i="0" u="none" strike="noStrike" cap="none" dirty="0">
                <a:solidFill>
                  <a:srgbClr val="000000"/>
                </a:solidFill>
                <a:latin typeface="Roboto Mono"/>
                <a:ea typeface="Roboto Mono"/>
                <a:cs typeface="Roboto Mono"/>
                <a:sym typeface="Roboto Mono"/>
              </a:rPr>
              <a:t>- Combination</a:t>
            </a:r>
          </a:p>
          <a:p>
            <a:pPr lvl="2">
              <a:buClr>
                <a:schemeClr val="dk1"/>
              </a:buClr>
              <a:buSzPts val="1100"/>
              <a:tabLst>
                <a:tab pos="360000" algn="l"/>
                <a:tab pos="540000" algn="l"/>
              </a:tabLst>
            </a:pPr>
            <a:r>
              <a:rPr lang="en-US" sz="1200" b="1" dirty="0">
                <a:latin typeface="Roboto Mono"/>
                <a:ea typeface="Roboto Mono"/>
                <a:cs typeface="Roboto Mono"/>
                <a:sym typeface="Roboto Mono"/>
              </a:rPr>
              <a:t>	</a:t>
            </a:r>
            <a:r>
              <a:rPr lang="en-US" sz="1200" dirty="0">
                <a:latin typeface="Roboto Mono"/>
                <a:ea typeface="Roboto Mono"/>
                <a:cs typeface="Roboto Mono"/>
                <a:sym typeface="Roboto Mono"/>
              </a:rPr>
              <a:t>- Similar</a:t>
            </a:r>
            <a:endParaRPr lang="en-US" sz="1200" b="1" i="0" u="none" strike="noStrike" cap="none" dirty="0">
              <a:solidFill>
                <a:srgbClr val="000000"/>
              </a:solidFill>
              <a:latin typeface="Roboto Mono"/>
              <a:ea typeface="Roboto Mono"/>
              <a:cs typeface="Roboto Mono"/>
              <a:sym typeface="Roboto Mono"/>
            </a:endParaRPr>
          </a:p>
          <a:p>
            <a:pPr lvl="1">
              <a:buClr>
                <a:schemeClr val="dk1"/>
              </a:buClr>
              <a:buSzPts val="1100"/>
            </a:pPr>
            <a:endParaRPr lang="en-US" sz="1100" b="1" i="0" u="none" strike="noStrike" cap="none" dirty="0">
              <a:solidFill>
                <a:srgbClr val="000000"/>
              </a:solidFill>
              <a:latin typeface="Roboto Mono"/>
              <a:ea typeface="Roboto Mono"/>
              <a:cs typeface="Roboto Mono"/>
              <a:sym typeface="Roboto Mono"/>
            </a:endParaRPr>
          </a:p>
          <a:p>
            <a:pPr lvl="1">
              <a:buClr>
                <a:schemeClr val="dk1"/>
              </a:buClr>
              <a:buSzPts val="1100"/>
            </a:pPr>
            <a:r>
              <a:rPr lang="en-US" sz="1100" i="0" u="none" strike="noStrike" cap="none" dirty="0">
                <a:solidFill>
                  <a:srgbClr val="000000"/>
                </a:solidFill>
                <a:latin typeface="Roboto Mono"/>
                <a:ea typeface="Roboto Mono"/>
                <a:cs typeface="Roboto Mono"/>
                <a:sym typeface="Roboto Mono"/>
              </a:rPr>
              <a:t>There are primarily two types of recommendations, the</a:t>
            </a:r>
            <a:r>
              <a:rPr lang="en-US" sz="1100" b="1" i="0" u="none" strike="noStrike" cap="none" dirty="0">
                <a:solidFill>
                  <a:srgbClr val="000000"/>
                </a:solidFill>
                <a:latin typeface="Roboto Mono"/>
                <a:ea typeface="Roboto Mono"/>
                <a:cs typeface="Roboto Mono"/>
                <a:sym typeface="Roboto Mono"/>
              </a:rPr>
              <a:t> Combination </a:t>
            </a:r>
            <a:r>
              <a:rPr lang="en-US" sz="1100" i="0" u="none" strike="noStrike" cap="none" dirty="0">
                <a:solidFill>
                  <a:srgbClr val="000000"/>
                </a:solidFill>
                <a:latin typeface="Roboto Mono"/>
                <a:ea typeface="Roboto Mono"/>
                <a:cs typeface="Roboto Mono"/>
                <a:sym typeface="Roboto Mono"/>
              </a:rPr>
              <a:t>is used to recommend products which are usually sold together with the product being purchased. This is determined by the </a:t>
            </a:r>
            <a:r>
              <a:rPr lang="en-US" sz="1100" b="1" i="0" u="none" strike="noStrike" cap="none" dirty="0">
                <a:solidFill>
                  <a:srgbClr val="000000"/>
                </a:solidFill>
                <a:latin typeface="Roboto Mono"/>
                <a:ea typeface="Roboto Mono"/>
                <a:cs typeface="Roboto Mono"/>
                <a:sym typeface="Roboto Mono"/>
              </a:rPr>
              <a:t>correlation matrix </a:t>
            </a:r>
            <a:r>
              <a:rPr lang="en-US" sz="1100" i="0" u="none" strike="noStrike" cap="none" dirty="0">
                <a:solidFill>
                  <a:srgbClr val="000000"/>
                </a:solidFill>
                <a:latin typeface="Roboto Mono"/>
                <a:ea typeface="Roboto Mono"/>
                <a:cs typeface="Roboto Mono"/>
                <a:sym typeface="Roboto Mono"/>
              </a:rPr>
              <a:t>of the items in each category.</a:t>
            </a:r>
          </a:p>
          <a:p>
            <a:pPr lvl="1">
              <a:buClr>
                <a:schemeClr val="dk1"/>
              </a:buClr>
              <a:buSzPts val="1100"/>
            </a:pPr>
            <a:endParaRPr lang="en-US" sz="1100" dirty="0">
              <a:latin typeface="Roboto Mono"/>
              <a:ea typeface="Roboto Mono"/>
              <a:cs typeface="Roboto Mono"/>
              <a:sym typeface="Roboto Mono"/>
            </a:endParaRPr>
          </a:p>
          <a:p>
            <a:pPr lvl="1">
              <a:buClr>
                <a:schemeClr val="dk1"/>
              </a:buClr>
              <a:buSzPts val="1100"/>
            </a:pPr>
            <a:r>
              <a:rPr lang="en-US" sz="1100" i="0" u="none" strike="noStrike" cap="none" dirty="0">
                <a:solidFill>
                  <a:srgbClr val="000000"/>
                </a:solidFill>
                <a:latin typeface="Roboto Mono"/>
                <a:ea typeface="Roboto Mono"/>
                <a:cs typeface="Roboto Mono"/>
                <a:sym typeface="Roboto Mono"/>
              </a:rPr>
              <a:t>The second type of recommendation is called is </a:t>
            </a:r>
            <a:r>
              <a:rPr lang="en-US" sz="1100" b="1" i="0" u="none" strike="noStrike" cap="none" dirty="0">
                <a:solidFill>
                  <a:srgbClr val="000000"/>
                </a:solidFill>
                <a:latin typeface="Roboto Mono"/>
                <a:ea typeface="Roboto Mono"/>
                <a:cs typeface="Roboto Mono"/>
                <a:sym typeface="Roboto Mono"/>
              </a:rPr>
              <a:t>Similar. </a:t>
            </a:r>
            <a:r>
              <a:rPr lang="en-US" sz="1100" dirty="0">
                <a:latin typeface="Roboto Mono"/>
                <a:ea typeface="Roboto Mono"/>
                <a:cs typeface="Roboto Mono"/>
                <a:sym typeface="Roboto Mono"/>
              </a:rPr>
              <a:t>This is used to when the user is actively surfing through products and making a buyer’s choice. These are determined by the </a:t>
            </a:r>
            <a:r>
              <a:rPr lang="en-US" sz="1100" b="1" dirty="0">
                <a:latin typeface="Roboto Mono"/>
                <a:ea typeface="Roboto Mono"/>
                <a:cs typeface="Roboto Mono"/>
                <a:sym typeface="Roboto Mono"/>
              </a:rPr>
              <a:t>search keywords, user history, and demographics</a:t>
            </a:r>
            <a:r>
              <a:rPr lang="en-US" sz="1100" dirty="0">
                <a:latin typeface="Roboto Mono"/>
                <a:ea typeface="Roboto Mono"/>
                <a:cs typeface="Roboto Mono"/>
                <a:sym typeface="Roboto Mono"/>
              </a:rPr>
              <a:t> like age, gender and income.</a:t>
            </a:r>
            <a:endParaRPr lang="en-US" sz="110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951082" y="675917"/>
            <a:ext cx="6795236" cy="66290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951082" y="1338825"/>
            <a:ext cx="7241836" cy="3002400"/>
          </a:xfrm>
          <a:prstGeom prst="rect">
            <a:avLst/>
          </a:prstGeom>
          <a:no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chemeClr val="dk1"/>
              </a:buClr>
              <a:buSzPts val="1100"/>
            </a:pPr>
            <a:r>
              <a:rPr lang="en-US" sz="1200" b="1" dirty="0">
                <a:latin typeface="Roboto Mono"/>
                <a:ea typeface="Roboto Mono"/>
                <a:cs typeface="Roboto Mono"/>
                <a:sym typeface="Roboto Mono"/>
              </a:rPr>
              <a:t>2. </a:t>
            </a:r>
            <a:r>
              <a:rPr lang="en-US" sz="1200" b="1" i="0" u="none" strike="noStrike" cap="none" dirty="0">
                <a:solidFill>
                  <a:srgbClr val="000000"/>
                </a:solidFill>
                <a:latin typeface="Roboto Mono"/>
                <a:ea typeface="Roboto Mono"/>
                <a:cs typeface="Roboto Mono"/>
                <a:sym typeface="Roboto Mono"/>
              </a:rPr>
              <a:t>Defining the product categories and their features</a:t>
            </a:r>
          </a:p>
          <a:p>
            <a:pPr lvl="1">
              <a:buClr>
                <a:schemeClr val="dk1"/>
              </a:buClr>
              <a:buSzPts val="1100"/>
            </a:pPr>
            <a:endParaRPr lang="en-US" sz="1200" b="1" i="0" u="none" strike="noStrike" cap="none" dirty="0">
              <a:solidFill>
                <a:srgbClr val="000000"/>
              </a:solidFill>
              <a:latin typeface="Roboto Mono"/>
              <a:ea typeface="Roboto Mono"/>
              <a:cs typeface="Roboto Mono"/>
              <a:sym typeface="Roboto Mono"/>
            </a:endParaRPr>
          </a:p>
          <a:p>
            <a:pPr lvl="1">
              <a:buClr>
                <a:schemeClr val="dk1"/>
              </a:buClr>
              <a:buSzPts val="1100"/>
              <a:tabLst>
                <a:tab pos="360000" algn="l"/>
              </a:tabLst>
            </a:pPr>
            <a:r>
              <a:rPr lang="en-US" sz="1200" b="1" i="0" u="none" strike="noStrike" cap="none" dirty="0">
                <a:solidFill>
                  <a:srgbClr val="000000"/>
                </a:solidFill>
                <a:latin typeface="Roboto Mono"/>
                <a:ea typeface="Roboto Mono"/>
                <a:cs typeface="Roboto Mono"/>
                <a:sym typeface="Roboto Mono"/>
              </a:rPr>
              <a:t>	</a:t>
            </a:r>
            <a:r>
              <a:rPr lang="en-US" sz="1200" i="0" u="none" strike="noStrike" cap="none" dirty="0">
                <a:solidFill>
                  <a:srgbClr val="000000"/>
                </a:solidFill>
                <a:latin typeface="Roboto Mono"/>
                <a:ea typeface="Roboto Mono"/>
                <a:cs typeface="Roboto Mono"/>
                <a:sym typeface="Roboto Mono"/>
              </a:rPr>
              <a:t>Since no data is provided in the problem statement, we have statically created four product categories for simulating a miniature store.</a:t>
            </a:r>
            <a:r>
              <a:rPr lang="en-US" sz="1200" b="1" i="0" u="none" strike="noStrike" cap="none" dirty="0">
                <a:solidFill>
                  <a:srgbClr val="000000"/>
                </a:solidFill>
                <a:latin typeface="Roboto Mono"/>
                <a:ea typeface="Roboto Mono"/>
                <a:cs typeface="Roboto Mono"/>
                <a:sym typeface="Roboto Mono"/>
              </a:rPr>
              <a:t> </a:t>
            </a:r>
            <a:r>
              <a:rPr lang="en-US" sz="1200" i="0" u="none" strike="noStrike" cap="none" dirty="0">
                <a:solidFill>
                  <a:srgbClr val="000000"/>
                </a:solidFill>
                <a:latin typeface="Roboto Mono"/>
                <a:ea typeface="Roboto Mono"/>
                <a:cs typeface="Roboto Mono"/>
                <a:sym typeface="Roboto Mono"/>
              </a:rPr>
              <a:t>These are:</a:t>
            </a:r>
          </a:p>
          <a:p>
            <a:pPr lvl="1">
              <a:buClr>
                <a:schemeClr val="dk1"/>
              </a:buClr>
              <a:buSzPts val="1100"/>
              <a:tabLst>
                <a:tab pos="360000" algn="l"/>
              </a:tabLst>
            </a:pPr>
            <a:endParaRPr lang="en-US" sz="1200" i="0" u="none" strike="noStrike" cap="none" dirty="0">
              <a:solidFill>
                <a:srgbClr val="000000"/>
              </a:solidFill>
              <a:latin typeface="Roboto Mono"/>
              <a:ea typeface="Roboto Mono"/>
              <a:cs typeface="Roboto Mono"/>
              <a:sym typeface="Roboto Mono"/>
            </a:endParaRPr>
          </a:p>
          <a:p>
            <a:pPr marL="171450" lvl="1" indent="-171450">
              <a:buClr>
                <a:schemeClr val="dk1"/>
              </a:buClr>
              <a:buSzPts val="1100"/>
              <a:buFontTx/>
              <a:buChar char="-"/>
              <a:tabLst>
                <a:tab pos="360000" algn="l"/>
              </a:tabLst>
            </a:pPr>
            <a:r>
              <a:rPr lang="en-US" sz="1200" dirty="0">
                <a:latin typeface="Roboto Mono"/>
                <a:ea typeface="Roboto Mono"/>
                <a:cs typeface="Roboto Mono"/>
                <a:sym typeface="Roboto Mono"/>
              </a:rPr>
              <a:t>Mobiles</a:t>
            </a:r>
          </a:p>
          <a:p>
            <a:pPr marL="171450" lvl="1" indent="-171450">
              <a:buClr>
                <a:schemeClr val="dk1"/>
              </a:buClr>
              <a:buSzPts val="1100"/>
              <a:buFontTx/>
              <a:buChar char="-"/>
              <a:tabLst>
                <a:tab pos="360000" algn="l"/>
              </a:tabLst>
            </a:pPr>
            <a:r>
              <a:rPr lang="en-US" sz="1200" i="0" u="none" strike="noStrike" cap="none" dirty="0">
                <a:solidFill>
                  <a:srgbClr val="000000"/>
                </a:solidFill>
                <a:latin typeface="Roboto Mono"/>
                <a:ea typeface="Roboto Mono"/>
                <a:cs typeface="Roboto Mono"/>
                <a:sym typeface="Roboto Mono"/>
              </a:rPr>
              <a:t>Fashion</a:t>
            </a:r>
          </a:p>
          <a:p>
            <a:pPr marL="171450" lvl="1" indent="-171450">
              <a:buClr>
                <a:schemeClr val="dk1"/>
              </a:buClr>
              <a:buSzPts val="1100"/>
              <a:buFontTx/>
              <a:buChar char="-"/>
              <a:tabLst>
                <a:tab pos="360000" algn="l"/>
              </a:tabLst>
            </a:pPr>
            <a:r>
              <a:rPr lang="en-US" sz="1200" dirty="0">
                <a:latin typeface="Roboto Mono"/>
                <a:ea typeface="Roboto Mono"/>
                <a:cs typeface="Roboto Mono"/>
                <a:sym typeface="Roboto Mono"/>
              </a:rPr>
              <a:t>Beauty</a:t>
            </a:r>
          </a:p>
          <a:p>
            <a:pPr marL="171450" lvl="1" indent="-171450">
              <a:buClr>
                <a:schemeClr val="dk1"/>
              </a:buClr>
              <a:buSzPts val="1100"/>
              <a:buFontTx/>
              <a:buChar char="-"/>
              <a:tabLst>
                <a:tab pos="360000" algn="l"/>
              </a:tabLst>
            </a:pPr>
            <a:r>
              <a:rPr lang="en-US" sz="1200" i="0" u="none" strike="noStrike" cap="none" dirty="0">
                <a:solidFill>
                  <a:srgbClr val="000000"/>
                </a:solidFill>
                <a:latin typeface="Roboto Mono"/>
                <a:ea typeface="Roboto Mono"/>
                <a:cs typeface="Roboto Mono"/>
                <a:sym typeface="Roboto Mono"/>
              </a:rPr>
              <a:t>Kitchen</a:t>
            </a:r>
          </a:p>
          <a:p>
            <a:pPr marL="171450" lvl="1" indent="-171450">
              <a:buClr>
                <a:schemeClr val="dk1"/>
              </a:buClr>
              <a:buSzPts val="1100"/>
              <a:buFontTx/>
              <a:buChar char="-"/>
              <a:tabLst>
                <a:tab pos="360000" algn="l"/>
              </a:tabLst>
            </a:pPr>
            <a:endParaRPr lang="en-US" sz="1200" dirty="0">
              <a:latin typeface="Roboto Mono"/>
              <a:ea typeface="Roboto Mono"/>
              <a:cs typeface="Roboto Mono"/>
              <a:sym typeface="Roboto Mono"/>
            </a:endParaRPr>
          </a:p>
          <a:p>
            <a:pPr lvl="1">
              <a:buClr>
                <a:schemeClr val="dk1"/>
              </a:buClr>
              <a:buSzPts val="1100"/>
              <a:tabLst>
                <a:tab pos="360000" algn="l"/>
              </a:tabLst>
            </a:pPr>
            <a:r>
              <a:rPr lang="en-US" sz="1200" i="0" u="none" strike="noStrike" cap="none" dirty="0">
                <a:solidFill>
                  <a:srgbClr val="000000"/>
                </a:solidFill>
                <a:latin typeface="Roboto Mono"/>
                <a:ea typeface="Roboto Mono"/>
                <a:cs typeface="Roboto Mono"/>
                <a:sym typeface="Roboto Mono"/>
              </a:rPr>
              <a:t>Each class has two basic features namely, </a:t>
            </a:r>
            <a:r>
              <a:rPr lang="en-US" sz="1200" b="1" i="0" u="none" strike="noStrike" cap="none" dirty="0">
                <a:solidFill>
                  <a:srgbClr val="000000"/>
                </a:solidFill>
                <a:latin typeface="Roboto Mono"/>
                <a:ea typeface="Roboto Mono"/>
                <a:cs typeface="Roboto Mono"/>
                <a:sym typeface="Roboto Mono"/>
              </a:rPr>
              <a:t>Brand </a:t>
            </a:r>
            <a:r>
              <a:rPr lang="en-US" sz="1200" i="0" u="none" strike="noStrike" cap="none" dirty="0">
                <a:solidFill>
                  <a:srgbClr val="000000"/>
                </a:solidFill>
                <a:latin typeface="Roboto Mono"/>
                <a:ea typeface="Roboto Mono"/>
                <a:cs typeface="Roboto Mono"/>
                <a:sym typeface="Roboto Mono"/>
              </a:rPr>
              <a:t>and </a:t>
            </a:r>
            <a:r>
              <a:rPr lang="en-US" sz="1200" b="1" i="0" u="none" strike="noStrike" cap="none" dirty="0">
                <a:solidFill>
                  <a:srgbClr val="000000"/>
                </a:solidFill>
                <a:latin typeface="Roboto Mono"/>
                <a:ea typeface="Roboto Mono"/>
                <a:cs typeface="Roboto Mono"/>
                <a:sym typeface="Roboto Mono"/>
              </a:rPr>
              <a:t>Price.</a:t>
            </a:r>
          </a:p>
          <a:p>
            <a:pPr lvl="1">
              <a:buClr>
                <a:schemeClr val="dk1"/>
              </a:buClr>
              <a:buSzPts val="1100"/>
              <a:tabLst>
                <a:tab pos="360000" algn="l"/>
              </a:tabLst>
            </a:pPr>
            <a:endParaRPr lang="en-US" sz="1200" b="1" dirty="0">
              <a:latin typeface="Roboto Mono"/>
              <a:ea typeface="Roboto Mono"/>
              <a:cs typeface="Roboto Mono"/>
              <a:sym typeface="Roboto Mono"/>
            </a:endParaRPr>
          </a:p>
          <a:p>
            <a:pPr lvl="1">
              <a:buClr>
                <a:schemeClr val="dk1"/>
              </a:buClr>
              <a:buSzPts val="1100"/>
              <a:tabLst>
                <a:tab pos="360000" algn="l"/>
              </a:tabLst>
            </a:pPr>
            <a:r>
              <a:rPr lang="en-US" sz="1200" i="0" u="none" strike="noStrike" cap="none" dirty="0">
                <a:solidFill>
                  <a:srgbClr val="000000"/>
                </a:solidFill>
                <a:latin typeface="Roboto Mono"/>
                <a:ea typeface="Roboto Mono"/>
                <a:cs typeface="Roboto Mono"/>
                <a:sym typeface="Roboto Mono"/>
              </a:rPr>
              <a:t>Every category has a </a:t>
            </a:r>
            <a:r>
              <a:rPr lang="en-US" sz="1200" b="1" i="0" u="none" strike="noStrike" cap="none" dirty="0">
                <a:solidFill>
                  <a:srgbClr val="000000"/>
                </a:solidFill>
                <a:latin typeface="Roboto Mono"/>
                <a:ea typeface="Roboto Mono"/>
                <a:cs typeface="Roboto Mono"/>
                <a:sym typeface="Roboto Mono"/>
              </a:rPr>
              <a:t>Correlation matrix </a:t>
            </a:r>
            <a:r>
              <a:rPr lang="en-US" sz="1200" i="0" u="none" strike="noStrike" cap="none" dirty="0">
                <a:solidFill>
                  <a:srgbClr val="000000"/>
                </a:solidFill>
                <a:latin typeface="Roboto Mono"/>
                <a:ea typeface="Roboto Mono"/>
                <a:cs typeface="Roboto Mono"/>
                <a:sym typeface="Roboto Mono"/>
              </a:rPr>
              <a:t>which is a 2D grid from products to products with the values representing th</a:t>
            </a:r>
            <a:r>
              <a:rPr lang="en-US" sz="1200" dirty="0">
                <a:latin typeface="Roboto Mono"/>
                <a:ea typeface="Roboto Mono"/>
                <a:cs typeface="Roboto Mono"/>
                <a:sym typeface="Roboto Mono"/>
              </a:rPr>
              <a:t>e measure of relationship between any pair of products.</a:t>
            </a:r>
            <a:endParaRPr lang="en-US" sz="120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7312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951082" y="675917"/>
            <a:ext cx="6795236" cy="66290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Proposed approach</a:t>
            </a:r>
            <a:endParaRPr sz="2400" b="1" i="0" u="none" strike="noStrike" cap="none" dirty="0">
              <a:solidFill>
                <a:srgbClr val="000000"/>
              </a:solidFill>
              <a:latin typeface="Roboto Mono"/>
              <a:ea typeface="Roboto Mono"/>
              <a:cs typeface="Roboto Mono"/>
              <a:sym typeface="Roboto Mono"/>
            </a:endParaRPr>
          </a:p>
        </p:txBody>
      </p:sp>
      <p:sp>
        <p:nvSpPr>
          <p:cNvPr id="95" name="Google Shape;95;p20"/>
          <p:cNvSpPr txBox="1"/>
          <p:nvPr/>
        </p:nvSpPr>
        <p:spPr>
          <a:xfrm>
            <a:off x="951082" y="1338825"/>
            <a:ext cx="7241836" cy="3002400"/>
          </a:xfrm>
          <a:prstGeom prst="rect">
            <a:avLst/>
          </a:prstGeom>
          <a:no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chemeClr val="dk1"/>
              </a:buClr>
              <a:buSzPts val="1100"/>
            </a:pPr>
            <a:r>
              <a:rPr lang="en-US" sz="1200" b="1" dirty="0">
                <a:latin typeface="Roboto Mono"/>
                <a:ea typeface="Roboto Mono"/>
                <a:cs typeface="Roboto Mono"/>
                <a:sym typeface="Roboto Mono"/>
              </a:rPr>
              <a:t>3. Defining User and behaviours</a:t>
            </a:r>
            <a:endParaRPr lang="en-US" sz="1200" b="1" i="0" u="none" strike="noStrike" cap="none" dirty="0">
              <a:solidFill>
                <a:srgbClr val="000000"/>
              </a:solidFill>
              <a:latin typeface="Roboto Mono"/>
              <a:ea typeface="Roboto Mono"/>
              <a:cs typeface="Roboto Mono"/>
              <a:sym typeface="Roboto Mono"/>
            </a:endParaRPr>
          </a:p>
          <a:p>
            <a:pPr lvl="1">
              <a:buClr>
                <a:schemeClr val="dk1"/>
              </a:buClr>
              <a:buSzPts val="1100"/>
            </a:pPr>
            <a:endParaRPr lang="en-US" sz="1200" b="1" i="0" u="none" strike="noStrike" cap="none" dirty="0">
              <a:solidFill>
                <a:srgbClr val="000000"/>
              </a:solidFill>
              <a:latin typeface="Roboto Mono"/>
              <a:ea typeface="Roboto Mono"/>
              <a:cs typeface="Roboto Mono"/>
              <a:sym typeface="Roboto Mono"/>
            </a:endParaRPr>
          </a:p>
          <a:p>
            <a:pPr lvl="1">
              <a:buClr>
                <a:schemeClr val="dk1"/>
              </a:buClr>
              <a:buSzPts val="1100"/>
              <a:tabLst>
                <a:tab pos="360000" algn="l"/>
              </a:tabLst>
            </a:pPr>
            <a:r>
              <a:rPr lang="en-US" sz="1200" b="1" i="0" u="none" strike="noStrike" cap="none" dirty="0">
                <a:solidFill>
                  <a:srgbClr val="000000"/>
                </a:solidFill>
                <a:latin typeface="Roboto Mono"/>
                <a:ea typeface="Roboto Mono"/>
                <a:cs typeface="Roboto Mono"/>
                <a:sym typeface="Roboto Mono"/>
              </a:rPr>
              <a:t>	</a:t>
            </a:r>
            <a:r>
              <a:rPr lang="en-US" sz="1200" i="0" u="none" strike="noStrike" cap="none" dirty="0">
                <a:solidFill>
                  <a:srgbClr val="000000"/>
                </a:solidFill>
                <a:latin typeface="Roboto Mono"/>
                <a:ea typeface="Roboto Mono"/>
                <a:cs typeface="Roboto Mono"/>
                <a:sym typeface="Roboto Mono"/>
              </a:rPr>
              <a:t>Each user has demographic properties like </a:t>
            </a:r>
            <a:r>
              <a:rPr lang="en-US" sz="1200" b="1" i="0" u="none" strike="noStrike" cap="none" dirty="0">
                <a:solidFill>
                  <a:srgbClr val="000000"/>
                </a:solidFill>
                <a:latin typeface="Roboto Mono"/>
                <a:ea typeface="Roboto Mono"/>
                <a:cs typeface="Roboto Mono"/>
                <a:sym typeface="Roboto Mono"/>
              </a:rPr>
              <a:t>age, income and gender. </a:t>
            </a:r>
            <a:r>
              <a:rPr lang="en-US" sz="1200" i="0" u="none" strike="noStrike" cap="none" dirty="0">
                <a:solidFill>
                  <a:srgbClr val="000000"/>
                </a:solidFill>
                <a:latin typeface="Roboto Mono"/>
                <a:ea typeface="Roboto Mono"/>
                <a:cs typeface="Roboto Mono"/>
                <a:sym typeface="Roboto Mono"/>
              </a:rPr>
              <a:t>These will be used only initially when the customer has little or no </a:t>
            </a:r>
            <a:r>
              <a:rPr lang="en-US" sz="1200" b="1" i="0" u="none" strike="noStrike" cap="none" dirty="0">
                <a:solidFill>
                  <a:srgbClr val="000000"/>
                </a:solidFill>
                <a:latin typeface="Roboto Mono"/>
                <a:ea typeface="Roboto Mono"/>
                <a:cs typeface="Roboto Mono"/>
                <a:sym typeface="Roboto Mono"/>
              </a:rPr>
              <a:t>interaction history. </a:t>
            </a:r>
            <a:endParaRPr lang="en-US" sz="1200" i="0" u="none" strike="noStrike" cap="none" dirty="0">
              <a:solidFill>
                <a:srgbClr val="000000"/>
              </a:solidFill>
              <a:latin typeface="Roboto Mono"/>
              <a:ea typeface="Roboto Mono"/>
              <a:cs typeface="Roboto Mono"/>
              <a:sym typeface="Roboto Mono"/>
            </a:endParaRPr>
          </a:p>
          <a:p>
            <a:pPr lvl="1">
              <a:buClr>
                <a:schemeClr val="dk1"/>
              </a:buClr>
              <a:buSzPts val="1100"/>
              <a:tabLst>
                <a:tab pos="360000" algn="l"/>
              </a:tabLst>
            </a:pPr>
            <a:endParaRPr lang="en-US" sz="1200" dirty="0">
              <a:latin typeface="Roboto Mono"/>
              <a:ea typeface="Roboto Mono"/>
              <a:cs typeface="Roboto Mono"/>
              <a:sym typeface="Roboto Mono"/>
            </a:endParaRPr>
          </a:p>
          <a:p>
            <a:pPr lvl="1">
              <a:buClr>
                <a:schemeClr val="dk1"/>
              </a:buClr>
              <a:buSzPts val="1100"/>
              <a:tabLst>
                <a:tab pos="360000" algn="l"/>
              </a:tabLst>
            </a:pPr>
            <a:r>
              <a:rPr lang="en-US" sz="1200" i="0" u="none" strike="noStrike" cap="none" dirty="0">
                <a:solidFill>
                  <a:srgbClr val="000000"/>
                </a:solidFill>
                <a:latin typeface="Roboto Mono"/>
                <a:ea typeface="Roboto Mono"/>
                <a:cs typeface="Roboto Mono"/>
                <a:sym typeface="Roboto Mono"/>
              </a:rPr>
              <a:t>The </a:t>
            </a:r>
            <a:r>
              <a:rPr lang="en-US" sz="1200" b="1" i="0" u="none" strike="noStrike" cap="none" dirty="0">
                <a:solidFill>
                  <a:srgbClr val="000000"/>
                </a:solidFill>
                <a:latin typeface="Roboto Mono"/>
                <a:ea typeface="Roboto Mono"/>
                <a:cs typeface="Roboto Mono"/>
                <a:sym typeface="Roboto Mono"/>
              </a:rPr>
              <a:t>Interaction history </a:t>
            </a:r>
            <a:r>
              <a:rPr lang="en-US" sz="1200" i="0" u="none" strike="noStrike" cap="none" dirty="0">
                <a:solidFill>
                  <a:srgbClr val="000000"/>
                </a:solidFill>
                <a:latin typeface="Roboto Mono"/>
                <a:ea typeface="Roboto Mono"/>
                <a:cs typeface="Roboto Mono"/>
                <a:sym typeface="Roboto Mono"/>
              </a:rPr>
              <a:t>of a user stores actions and their weights as:</a:t>
            </a:r>
          </a:p>
          <a:p>
            <a:pPr lvl="1">
              <a:buClr>
                <a:schemeClr val="dk1"/>
              </a:buClr>
              <a:buSzPts val="1100"/>
              <a:tabLst>
                <a:tab pos="360000" algn="l"/>
              </a:tabLst>
            </a:pPr>
            <a:r>
              <a:rPr lang="en-US" sz="1200" dirty="0">
                <a:latin typeface="Roboto Mono"/>
                <a:ea typeface="Roboto Mono"/>
                <a:cs typeface="Roboto Mono"/>
                <a:sym typeface="Roboto Mono"/>
              </a:rPr>
              <a:t>	- search keywords – 1</a:t>
            </a:r>
          </a:p>
          <a:p>
            <a:pPr lvl="1">
              <a:buClr>
                <a:schemeClr val="dk1"/>
              </a:buClr>
              <a:buSzPts val="1100"/>
              <a:tabLst>
                <a:tab pos="360000" algn="l"/>
              </a:tabLst>
            </a:pPr>
            <a:r>
              <a:rPr lang="en-US" sz="1200" dirty="0">
                <a:latin typeface="Roboto Mono"/>
                <a:ea typeface="Roboto Mono"/>
                <a:cs typeface="Roboto Mono"/>
                <a:sym typeface="Roboto Mono"/>
              </a:rPr>
              <a:t>	- visit a product – 2</a:t>
            </a:r>
          </a:p>
          <a:p>
            <a:pPr lvl="1">
              <a:buClr>
                <a:schemeClr val="dk1"/>
              </a:buClr>
              <a:buSzPts val="1100"/>
              <a:tabLst>
                <a:tab pos="360000" algn="l"/>
              </a:tabLst>
            </a:pPr>
            <a:r>
              <a:rPr lang="en-US" sz="1200" dirty="0">
                <a:latin typeface="Roboto Mono"/>
                <a:ea typeface="Roboto Mono"/>
                <a:cs typeface="Roboto Mono"/>
                <a:sym typeface="Roboto Mono"/>
              </a:rPr>
              <a:t>	- liked or added to wish list – 3</a:t>
            </a:r>
          </a:p>
          <a:p>
            <a:pPr lvl="1">
              <a:buClr>
                <a:schemeClr val="dk1"/>
              </a:buClr>
              <a:buSzPts val="1100"/>
              <a:tabLst>
                <a:tab pos="360000" algn="l"/>
              </a:tabLst>
            </a:pPr>
            <a:r>
              <a:rPr lang="en-US" sz="1200" dirty="0">
                <a:latin typeface="Roboto Mono"/>
                <a:ea typeface="Roboto Mono"/>
                <a:cs typeface="Roboto Mono"/>
                <a:sym typeface="Roboto Mono"/>
              </a:rPr>
              <a:t>	- buy – 4</a:t>
            </a:r>
          </a:p>
          <a:p>
            <a:pPr lvl="1">
              <a:buClr>
                <a:schemeClr val="dk1"/>
              </a:buClr>
              <a:buSzPts val="1100"/>
              <a:tabLst>
                <a:tab pos="360000" algn="l"/>
              </a:tabLst>
            </a:pPr>
            <a:r>
              <a:rPr lang="en-US" sz="1200" dirty="0">
                <a:latin typeface="Roboto Mono"/>
                <a:ea typeface="Roboto Mono"/>
                <a:cs typeface="Roboto Mono"/>
                <a:sym typeface="Roboto Mono"/>
              </a:rPr>
              <a:t>	- search category</a:t>
            </a:r>
          </a:p>
          <a:p>
            <a:pPr lvl="1">
              <a:buClr>
                <a:schemeClr val="dk1"/>
              </a:buClr>
              <a:buSzPts val="1100"/>
              <a:tabLst>
                <a:tab pos="360000" algn="l"/>
              </a:tabLst>
            </a:pPr>
            <a:endParaRPr lang="en-US" sz="1200" dirty="0">
              <a:latin typeface="Roboto Mono"/>
              <a:ea typeface="Roboto Mono"/>
              <a:cs typeface="Roboto Mono"/>
              <a:sym typeface="Roboto Mono"/>
            </a:endParaRPr>
          </a:p>
          <a:p>
            <a:pPr lvl="1">
              <a:buClr>
                <a:schemeClr val="dk1"/>
              </a:buClr>
              <a:buSzPts val="1100"/>
              <a:tabLst>
                <a:tab pos="360000" algn="l"/>
              </a:tabLst>
            </a:pPr>
            <a:endParaRPr lang="en-US" sz="1200" dirty="0">
              <a:latin typeface="Roboto Mono"/>
              <a:ea typeface="Roboto Mono"/>
              <a:cs typeface="Roboto Mono"/>
              <a:sym typeface="Roboto Mono"/>
            </a:endParaRPr>
          </a:p>
        </p:txBody>
      </p:sp>
    </p:spTree>
    <p:extLst>
      <p:ext uri="{BB962C8B-B14F-4D97-AF65-F5344CB8AC3E}">
        <p14:creationId xmlns:p14="http://schemas.microsoft.com/office/powerpoint/2010/main" val="21569381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On-screen Show (16:9)</PresentationFormat>
  <Paragraphs>122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Mono</vt:lpstr>
      <vt:lpstr>Roboto</vt:lpstr>
      <vt:lpstr>Simple Light</vt:lpstr>
      <vt:lpstr>Problem Statement Personalized Product Recommendation System  Team Name TechTitans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Personalized Product Recommendation System  Team Name TechTitans</dc:title>
  <cp:lastModifiedBy>Rahul Siloniya</cp:lastModifiedBy>
  <cp:revision>1</cp:revision>
  <dcterms:modified xsi:type="dcterms:W3CDTF">2023-08-20T07:44:10Z</dcterms:modified>
</cp:coreProperties>
</file>