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2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tudy%20Material\Data%20Science\Board%20Infinity\Assignments\Excel\my%20project\My%20project%20on%20vaccinne%20(Renew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[My project on vaccinne (Renewed).xlsx]Problem 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Vaccination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5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6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7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9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'Problem 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1-71BE-4095-BC99-021BC3E6393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3-71BE-4095-BC99-021BC3E6393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5-71BE-4095-BC99-021BC3E6393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7-71BE-4095-BC99-021BC3E639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'Problem 1'!$A$4:$A$9</c:f>
              <c:multiLvlStrCache>
                <c:ptCount val="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'Problem 1'!$B$4:$B$9</c:f>
              <c:numCache>
                <c:formatCode>General</c:formatCode>
                <c:ptCount val="4"/>
                <c:pt idx="0">
                  <c:v>28323206</c:v>
                </c:pt>
                <c:pt idx="1">
                  <c:v>237762147</c:v>
                </c:pt>
                <c:pt idx="2">
                  <c:v>1166006861</c:v>
                </c:pt>
                <c:pt idx="3">
                  <c:v>2886132004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BE-4095-BC99-021BC3E63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56619045663"/>
          <c:y val="0.26914042133617455"/>
          <c:w val="0.13477558149450286"/>
          <c:h val="0.529461989982704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 10!PivotTable22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Country Manufacture the vaccine</a:t>
            </a:r>
          </a:p>
        </c:rich>
      </c:tx>
      <c:layout>
        <c:manualLayout>
          <c:xMode val="edge"/>
          <c:yMode val="edge"/>
          <c:x val="0.31134741809148964"/>
          <c:y val="3.7492785171150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rgbClr val="92D050"/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rgbClr val="FFC000">
                  <a:alpha val="20000"/>
                </a:srgbClr>
              </a:gs>
              <a:gs pos="100000">
                <a:srgbClr val="7030A0"/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rgbClr val="FFFF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gradFill>
              <a:gsLst>
                <a:gs pos="0">
                  <a:srgbClr val="FFFF00"/>
                </a:gs>
                <a:gs pos="100000">
                  <a:srgbClr val="7030A0">
                    <a:alpha val="20000"/>
                  </a:srgbClr>
                </a:gs>
              </a:gsLst>
              <a:lin ang="7200000" scaled="0"/>
            </a:gra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rgbClr val="FF00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rgbClr val="C000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rgbClr val="FFC000">
                  <a:alpha val="20000"/>
                </a:srgbClr>
              </a:gs>
              <a:gs pos="100000">
                <a:srgbClr val="7030A0"/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6"/>
        <c:spPr>
          <a:gradFill rotWithShape="1">
            <a:gsLst>
              <a:gs pos="0">
                <a:srgbClr val="92D050"/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rgbClr val="FFC000">
                  <a:alpha val="20000"/>
                </a:srgbClr>
              </a:gs>
              <a:gs pos="100000">
                <a:srgbClr val="7030A0"/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rgbClr val="FFFF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gradFill>
              <a:gsLst>
                <a:gs pos="0">
                  <a:srgbClr val="FFFF00"/>
                </a:gs>
                <a:gs pos="100000">
                  <a:srgbClr val="7030A0">
                    <a:alpha val="20000"/>
                  </a:srgbClr>
                </a:gs>
              </a:gsLst>
              <a:lin ang="7200000" scaled="0"/>
            </a:gra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rgbClr val="FF00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rgbClr val="C000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rgbClr val="92D050"/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rgbClr val="FFC000">
                  <a:alpha val="20000"/>
                </a:srgbClr>
              </a:gs>
              <a:gs pos="100000">
                <a:srgbClr val="7030A0"/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rgbClr val="FFFF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gradFill>
              <a:gsLst>
                <a:gs pos="0">
                  <a:srgbClr val="FFFF00"/>
                </a:gs>
                <a:gs pos="100000">
                  <a:srgbClr val="7030A0">
                    <a:alpha val="20000"/>
                  </a:srgbClr>
                </a:gs>
              </a:gsLst>
              <a:lin ang="7200000" scaled="0"/>
            </a:gra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rgbClr val="FF00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rgbClr val="C00000">
                  <a:alpha val="80000"/>
                </a:srgbClr>
              </a:gs>
              <a:gs pos="100000">
                <a:srgbClr val="7030A0">
                  <a:alpha val="20000"/>
                </a:srgbClr>
              </a:gs>
            </a:gsLst>
            <a:lin ang="7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3721347824456"/>
          <c:y val="0.13474845919112499"/>
          <c:w val="0.71030382524517333"/>
          <c:h val="0.776390758499565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'Problem 10'!$B$3:$B$4</c:f>
              <c:strCache>
                <c:ptCount val="1"/>
                <c:pt idx="0">
                  <c:v>Johnson&amp;Johnson</c:v>
                </c:pt>
              </c:strCache>
            </c:strRef>
          </c:tx>
          <c:spPr>
            <a:gradFill rotWithShape="1">
              <a:gsLst>
                <a:gs pos="0">
                  <a:srgbClr val="92D050"/>
                </a:gs>
                <a:gs pos="100000">
                  <a:srgbClr val="7030A0">
                    <a:alpha val="20000"/>
                  </a:srgbClr>
                </a:gs>
              </a:gsLst>
              <a:lin ang="7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'Problem 10'!$A$5:$A$15</c:f>
              <c:strCache>
                <c:ptCount val="10"/>
                <c:pt idx="0">
                  <c:v>Chile</c:v>
                </c:pt>
                <c:pt idx="1">
                  <c:v>Czechia</c:v>
                </c:pt>
                <c:pt idx="2">
                  <c:v>France</c:v>
                </c:pt>
                <c:pt idx="3">
                  <c:v>Germany</c:v>
                </c:pt>
                <c:pt idx="4">
                  <c:v>Iceland</c:v>
                </c:pt>
                <c:pt idx="5">
                  <c:v>Italy</c:v>
                </c:pt>
                <c:pt idx="6">
                  <c:v>Latvia</c:v>
                </c:pt>
                <c:pt idx="7">
                  <c:v>Lithuania</c:v>
                </c:pt>
                <c:pt idx="8">
                  <c:v>Romania</c:v>
                </c:pt>
                <c:pt idx="9">
                  <c:v>United States</c:v>
                </c:pt>
              </c:strCache>
            </c:strRef>
          </c:cat>
          <c:val>
            <c:numRef>
              <c:f>'Problem 10'!$B$5:$B$15</c:f>
              <c:numCache>
                <c:formatCode>General</c:formatCode>
                <c:ptCount val="10"/>
                <c:pt idx="1">
                  <c:v>11250</c:v>
                </c:pt>
                <c:pt idx="2">
                  <c:v>47091</c:v>
                </c:pt>
                <c:pt idx="4">
                  <c:v>752</c:v>
                </c:pt>
                <c:pt idx="5">
                  <c:v>149505</c:v>
                </c:pt>
                <c:pt idx="6">
                  <c:v>207</c:v>
                </c:pt>
                <c:pt idx="7">
                  <c:v>148</c:v>
                </c:pt>
                <c:pt idx="9">
                  <c:v>239307358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640-8F83-42010182AD07}"/>
            </c:ext>
          </c:extLst>
        </c:ser>
        <c:ser>
          <c:idx val="1"/>
          <c:order val="1"/>
          <c:tx>
            <c:strRef>
              <c:f>'Problem 10'!$C$3:$C$4</c:f>
              <c:strCache>
                <c:ptCount val="1"/>
                <c:pt idx="0">
                  <c:v>Moderna</c:v>
                </c:pt>
              </c:strCache>
            </c:strRef>
          </c:tx>
          <c:spPr>
            <a:gradFill rotWithShape="1">
              <a:gsLst>
                <a:gs pos="0">
                  <a:srgbClr val="FFC000">
                    <a:alpha val="20000"/>
                  </a:srgbClr>
                </a:gs>
                <a:gs pos="100000">
                  <a:srgbClr val="7030A0"/>
                </a:gs>
              </a:gsLst>
              <a:lin ang="7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'Problem 10'!$A$5:$A$15</c:f>
              <c:strCache>
                <c:ptCount val="10"/>
                <c:pt idx="0">
                  <c:v>Chile</c:v>
                </c:pt>
                <c:pt idx="1">
                  <c:v>Czechia</c:v>
                </c:pt>
                <c:pt idx="2">
                  <c:v>France</c:v>
                </c:pt>
                <c:pt idx="3">
                  <c:v>Germany</c:v>
                </c:pt>
                <c:pt idx="4">
                  <c:v>Iceland</c:v>
                </c:pt>
                <c:pt idx="5">
                  <c:v>Italy</c:v>
                </c:pt>
                <c:pt idx="6">
                  <c:v>Latvia</c:v>
                </c:pt>
                <c:pt idx="7">
                  <c:v>Lithuania</c:v>
                </c:pt>
                <c:pt idx="8">
                  <c:v>Romania</c:v>
                </c:pt>
                <c:pt idx="9">
                  <c:v>United States</c:v>
                </c:pt>
              </c:strCache>
            </c:strRef>
          </c:cat>
          <c:val>
            <c:numRef>
              <c:f>'Problem 10'!$C$5:$C$15</c:f>
              <c:numCache>
                <c:formatCode>General</c:formatCode>
                <c:ptCount val="10"/>
                <c:pt idx="1">
                  <c:v>10950139</c:v>
                </c:pt>
                <c:pt idx="2">
                  <c:v>52147412</c:v>
                </c:pt>
                <c:pt idx="3">
                  <c:v>49663460</c:v>
                </c:pt>
                <c:pt idx="4">
                  <c:v>509282</c:v>
                </c:pt>
                <c:pt idx="5">
                  <c:v>40098018</c:v>
                </c:pt>
                <c:pt idx="6">
                  <c:v>1492063</c:v>
                </c:pt>
                <c:pt idx="7">
                  <c:v>2545637</c:v>
                </c:pt>
                <c:pt idx="8">
                  <c:v>15346339</c:v>
                </c:pt>
                <c:pt idx="9">
                  <c:v>5040217861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6-4640-8F83-42010182AD07}"/>
            </c:ext>
          </c:extLst>
        </c:ser>
        <c:ser>
          <c:idx val="2"/>
          <c:order val="2"/>
          <c:tx>
            <c:strRef>
              <c:f>'Problem 10'!$D$3:$D$4</c:f>
              <c:strCache>
                <c:ptCount val="1"/>
                <c:pt idx="0">
                  <c:v>Oxford/AstraZeneca</c:v>
                </c:pt>
              </c:strCache>
            </c:strRef>
          </c:tx>
          <c:spPr>
            <a:gradFill rotWithShape="1">
              <a:gsLst>
                <a:gs pos="0">
                  <a:srgbClr val="FFFF00">
                    <a:alpha val="80000"/>
                  </a:srgbClr>
                </a:gs>
                <a:gs pos="100000">
                  <a:srgbClr val="7030A0">
                    <a:alpha val="20000"/>
                  </a:srgbClr>
                </a:gs>
              </a:gsLst>
              <a:lin ang="7200000" scaled="0"/>
            </a:gradFill>
            <a:ln>
              <a:gradFill>
                <a:gsLst>
                  <a:gs pos="0">
                    <a:srgbClr val="FFFF00"/>
                  </a:gs>
                  <a:gs pos="100000">
                    <a:srgbClr val="7030A0">
                      <a:alpha val="20000"/>
                    </a:srgbClr>
                  </a:gs>
                </a:gsLst>
                <a:lin ang="7200000" scaled="0"/>
              </a:gra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'Problem 10'!$A$5:$A$15</c:f>
              <c:strCache>
                <c:ptCount val="10"/>
                <c:pt idx="0">
                  <c:v>Chile</c:v>
                </c:pt>
                <c:pt idx="1">
                  <c:v>Czechia</c:v>
                </c:pt>
                <c:pt idx="2">
                  <c:v>France</c:v>
                </c:pt>
                <c:pt idx="3">
                  <c:v>Germany</c:v>
                </c:pt>
                <c:pt idx="4">
                  <c:v>Iceland</c:v>
                </c:pt>
                <c:pt idx="5">
                  <c:v>Italy</c:v>
                </c:pt>
                <c:pt idx="6">
                  <c:v>Latvia</c:v>
                </c:pt>
                <c:pt idx="7">
                  <c:v>Lithuania</c:v>
                </c:pt>
                <c:pt idx="8">
                  <c:v>Romania</c:v>
                </c:pt>
                <c:pt idx="9">
                  <c:v>United States</c:v>
                </c:pt>
              </c:strCache>
            </c:strRef>
          </c:cat>
          <c:val>
            <c:numRef>
              <c:f>'Problem 10'!$D$5:$D$15</c:f>
              <c:numCache>
                <c:formatCode>General</c:formatCode>
                <c:ptCount val="10"/>
                <c:pt idx="1">
                  <c:v>13086937</c:v>
                </c:pt>
                <c:pt idx="2">
                  <c:v>133818748</c:v>
                </c:pt>
                <c:pt idx="3">
                  <c:v>184975624</c:v>
                </c:pt>
                <c:pt idx="4">
                  <c:v>1023013</c:v>
                </c:pt>
                <c:pt idx="5">
                  <c:v>126307589</c:v>
                </c:pt>
                <c:pt idx="6">
                  <c:v>5128651</c:v>
                </c:pt>
                <c:pt idx="7">
                  <c:v>7343522</c:v>
                </c:pt>
                <c:pt idx="8">
                  <c:v>21589130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6-4640-8F83-42010182AD07}"/>
            </c:ext>
          </c:extLst>
        </c:ser>
        <c:ser>
          <c:idx val="3"/>
          <c:order val="3"/>
          <c:tx>
            <c:strRef>
              <c:f>'Problem 10'!$E$3:$E$4</c:f>
              <c:strCache>
                <c:ptCount val="1"/>
                <c:pt idx="0">
                  <c:v>Pfizer/BioNTech</c:v>
                </c:pt>
              </c:strCache>
            </c:strRef>
          </c:tx>
          <c:spPr>
            <a:gradFill rotWithShape="1">
              <a:gsLst>
                <a:gs pos="0">
                  <a:srgbClr val="FF0000">
                    <a:alpha val="80000"/>
                  </a:srgbClr>
                </a:gs>
                <a:gs pos="100000">
                  <a:srgbClr val="7030A0">
                    <a:alpha val="20000"/>
                  </a:srgbClr>
                </a:gs>
              </a:gsLst>
              <a:lin ang="7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'Problem 10'!$A$5:$A$15</c:f>
              <c:strCache>
                <c:ptCount val="10"/>
                <c:pt idx="0">
                  <c:v>Chile</c:v>
                </c:pt>
                <c:pt idx="1">
                  <c:v>Czechia</c:v>
                </c:pt>
                <c:pt idx="2">
                  <c:v>France</c:v>
                </c:pt>
                <c:pt idx="3">
                  <c:v>Germany</c:v>
                </c:pt>
                <c:pt idx="4">
                  <c:v>Iceland</c:v>
                </c:pt>
                <c:pt idx="5">
                  <c:v>Italy</c:v>
                </c:pt>
                <c:pt idx="6">
                  <c:v>Latvia</c:v>
                </c:pt>
                <c:pt idx="7">
                  <c:v>Lithuania</c:v>
                </c:pt>
                <c:pt idx="8">
                  <c:v>Romania</c:v>
                </c:pt>
                <c:pt idx="9">
                  <c:v>United States</c:v>
                </c:pt>
              </c:strCache>
            </c:strRef>
          </c:cat>
          <c:val>
            <c:numRef>
              <c:f>'Problem 10'!$E$5:$E$15</c:f>
              <c:numCache>
                <c:formatCode>General</c:formatCode>
                <c:ptCount val="10"/>
                <c:pt idx="0">
                  <c:v>67483691</c:v>
                </c:pt>
                <c:pt idx="1">
                  <c:v>98740591</c:v>
                </c:pt>
                <c:pt idx="2">
                  <c:v>623550154</c:v>
                </c:pt>
                <c:pt idx="3">
                  <c:v>843854312</c:v>
                </c:pt>
                <c:pt idx="4">
                  <c:v>3868172</c:v>
                </c:pt>
                <c:pt idx="5">
                  <c:v>602447948</c:v>
                </c:pt>
                <c:pt idx="6">
                  <c:v>3252316</c:v>
                </c:pt>
                <c:pt idx="7">
                  <c:v>28339621</c:v>
                </c:pt>
                <c:pt idx="8">
                  <c:v>191286544</c:v>
                </c:pt>
                <c:pt idx="9">
                  <c:v>5657005151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6-4640-8F83-42010182AD07}"/>
            </c:ext>
          </c:extLst>
        </c:ser>
        <c:ser>
          <c:idx val="4"/>
          <c:order val="4"/>
          <c:tx>
            <c:strRef>
              <c:f>'Problem 10'!$F$3:$F$4</c:f>
              <c:strCache>
                <c:ptCount val="1"/>
                <c:pt idx="0">
                  <c:v>Sinovac</c:v>
                </c:pt>
              </c:strCache>
            </c:strRef>
          </c:tx>
          <c:spPr>
            <a:gradFill rotWithShape="1">
              <a:gsLst>
                <a:gs pos="0">
                  <a:srgbClr val="C00000">
                    <a:alpha val="80000"/>
                  </a:srgbClr>
                </a:gs>
                <a:gs pos="100000">
                  <a:srgbClr val="7030A0">
                    <a:alpha val="20000"/>
                  </a:srgbClr>
                </a:gs>
              </a:gsLst>
              <a:lin ang="7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'Problem 10'!$A$5:$A$15</c:f>
              <c:strCache>
                <c:ptCount val="10"/>
                <c:pt idx="0">
                  <c:v>Chile</c:v>
                </c:pt>
                <c:pt idx="1">
                  <c:v>Czechia</c:v>
                </c:pt>
                <c:pt idx="2">
                  <c:v>France</c:v>
                </c:pt>
                <c:pt idx="3">
                  <c:v>Germany</c:v>
                </c:pt>
                <c:pt idx="4">
                  <c:v>Iceland</c:v>
                </c:pt>
                <c:pt idx="5">
                  <c:v>Italy</c:v>
                </c:pt>
                <c:pt idx="6">
                  <c:v>Latvia</c:v>
                </c:pt>
                <c:pt idx="7">
                  <c:v>Lithuania</c:v>
                </c:pt>
                <c:pt idx="8">
                  <c:v>Romania</c:v>
                </c:pt>
                <c:pt idx="9">
                  <c:v>United States</c:v>
                </c:pt>
              </c:strCache>
            </c:strRef>
          </c:cat>
          <c:val>
            <c:numRef>
              <c:f>'Problem 10'!$F$5:$F$15</c:f>
              <c:numCache>
                <c:formatCode>General</c:formatCode>
                <c:ptCount val="10"/>
                <c:pt idx="0">
                  <c:v>566618744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6-4640-8F83-42010182A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8658312"/>
        <c:axId val="698667272"/>
      </c:barChart>
      <c:catAx>
        <c:axId val="698658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698667272"/>
        <c:crosses val="autoZero"/>
        <c:auto val="1"/>
        <c:lblAlgn val="ctr"/>
        <c:lblOffset val="100"/>
        <c:noMultiLvlLbl val="0"/>
      </c:catAx>
      <c:valAx>
        <c:axId val="6986672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69865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451909357777257"/>
          <c:y val="0.22726677826130756"/>
          <c:w val="0.12886445761791171"/>
          <c:h val="0.46024328548301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(Renewed).xlsx]Problem2!PivotTable10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people_vaccinated (1st dose)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rgbClr val="00B0F0">
                  <a:alpha val="80000"/>
                </a:srgb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"/>
        <c:spPr>
          <a:gradFill rotWithShape="1">
            <a:gsLst>
              <a:gs pos="0">
                <a:srgbClr val="FFC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3"/>
        <c:spPr>
          <a:gradFill rotWithShape="1">
            <a:gsLst>
              <a:gs pos="0">
                <a:srgbClr val="FFFF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4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5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rgbClr val="FFC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7"/>
        <c:spPr>
          <a:gradFill rotWithShape="1">
            <a:gsLst>
              <a:gs pos="0">
                <a:srgbClr val="FFFF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8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5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rgbClr val="FFC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1"/>
        <c:spPr>
          <a:gradFill rotWithShape="1">
            <a:gsLst>
              <a:gs pos="0">
                <a:srgbClr val="FFFF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2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5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</c:pivotFmts>
    <c:plotArea>
      <c:layout>
        <c:manualLayout>
          <c:layoutTarget val="inner"/>
          <c:xMode val="edge"/>
          <c:yMode val="edge"/>
          <c:x val="0.28437067607798466"/>
          <c:y val="0.22363135189032948"/>
          <c:w val="0.33108723983100496"/>
          <c:h val="0.73152393495157098"/>
        </c:manualLayout>
      </c:layout>
      <c:pieChart>
        <c:varyColors val="1"/>
        <c:ser>
          <c:idx val="0"/>
          <c:order val="0"/>
          <c:tx>
            <c:strRef>
              <c:f>Problem2!$B$4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rgbClr val="FFC000"/>
                  </a:gs>
                  <a:gs pos="100000">
                    <a:srgbClr val="7030A0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1-6DB7-403E-85F9-33F225B7A72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rgbClr val="FFFF00"/>
                  </a:gs>
                  <a:gs pos="100000">
                    <a:srgbClr val="7030A0">
                      <a:alpha val="20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3-6DB7-403E-85F9-33F225B7A72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rgbClr val="FF0000"/>
                  </a:gs>
                  <a:gs pos="100000">
                    <a:srgbClr val="7030A0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5-6DB7-403E-85F9-33F225B7A72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7-6DB7-403E-85F9-33F225B7A721}"/>
              </c:ext>
            </c:extLst>
          </c:dPt>
          <c:dLbls>
            <c:dLbl>
              <c:idx val="0"/>
              <c:layout>
                <c:manualLayout>
                  <c:x val="-6.8012949619956811E-2"/>
                  <c:y val="-1.189194937903629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B7-403E-85F9-33F225B7A721}"/>
                </c:ext>
              </c:extLst>
            </c:dLbl>
            <c:dLbl>
              <c:idx val="1"/>
              <c:layout>
                <c:manualLayout>
                  <c:x val="2.5161598518304355E-2"/>
                  <c:y val="-2.194297026763394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B7-403E-85F9-33F225B7A7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Problem2!$A$5:$A$13</c:f>
              <c:multiLvlStrCache>
                <c:ptCount val="4"/>
                <c:lvl>
                  <c:pt idx="0">
                    <c:v>2021</c:v>
                  </c:pt>
                  <c:pt idx="1">
                    <c:v>2021</c:v>
                  </c:pt>
                  <c:pt idx="2">
                    <c:v>2021</c:v>
                  </c:pt>
                  <c:pt idx="3">
                    <c:v>2021</c:v>
                  </c:pt>
                </c:lvl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</c:lvl>
              </c:multiLvlStrCache>
            </c:multiLvlStrRef>
          </c:cat>
          <c:val>
            <c:numRef>
              <c:f>Problem2!$B$5:$B$13</c:f>
              <c:numCache>
                <c:formatCode>General</c:formatCode>
                <c:ptCount val="4"/>
                <c:pt idx="0">
                  <c:v>28323206</c:v>
                </c:pt>
                <c:pt idx="1">
                  <c:v>221147508</c:v>
                </c:pt>
                <c:pt idx="2">
                  <c:v>975578403</c:v>
                </c:pt>
                <c:pt idx="3">
                  <c:v>2485615963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B7-403E-85F9-33F225B7A7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24092771190416"/>
          <c:y val="0.32443048092352739"/>
          <c:w val="0.15629236968045504"/>
          <c:h val="0.374423861668085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(Renewed).xlsx]Problem3!PivotTable16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People</a:t>
            </a:r>
            <a:r>
              <a:rPr lang="en-IN" baseline="0" dirty="0"/>
              <a:t> </a:t>
            </a:r>
            <a:r>
              <a:rPr lang="en-IN" dirty="0"/>
              <a:t>fully</a:t>
            </a:r>
            <a:r>
              <a:rPr lang="en-IN" baseline="0" dirty="0"/>
              <a:t> </a:t>
            </a:r>
            <a:r>
              <a:rPr lang="en-IN" dirty="0"/>
              <a:t>vaccinated(2nd dose) </a:t>
            </a:r>
          </a:p>
        </c:rich>
      </c:tx>
      <c:layout>
        <c:manualLayout>
          <c:xMode val="edge"/>
          <c:yMode val="edge"/>
          <c:x val="0.20748787083432751"/>
          <c:y val="2.77777356955023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Problem3!$B$3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1F5-4C3B-80BA-BA661A9456D3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1F5-4C3B-80BA-BA661A9456D3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1F5-4C3B-80BA-BA661A9456D3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1F5-4C3B-80BA-BA661A9456D3}"/>
              </c:ext>
            </c:extLst>
          </c:dPt>
          <c:dLbls>
            <c:dLbl>
              <c:idx val="0"/>
              <c:layout>
                <c:manualLayout>
                  <c:x val="-6.6483119407697064E-2"/>
                  <c:y val="1.08858874397945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F5-4C3B-80BA-BA661A9456D3}"/>
                </c:ext>
              </c:extLst>
            </c:dLbl>
            <c:dLbl>
              <c:idx val="2"/>
              <c:layout>
                <c:manualLayout>
                  <c:x val="3.2384905743103223E-2"/>
                  <c:y val="5.672899198364031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F5-4C3B-80BA-BA661A9456D3}"/>
                </c:ext>
              </c:extLst>
            </c:dLbl>
            <c:dLbl>
              <c:idx val="3"/>
              <c:layout>
                <c:manualLayout>
                  <c:x val="-2.4468765475201205E-2"/>
                  <c:y val="-2.838454724022378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F5-4C3B-80BA-BA661A9456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Problem3!$A$4:$A$9</c:f>
              <c:multiLvlStrCache>
                <c:ptCount val="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Problem3!$B$4:$B$9</c:f>
              <c:numCache>
                <c:formatCode>General</c:formatCode>
                <c:ptCount val="4"/>
                <c:pt idx="0">
                  <c:v>0</c:v>
                </c:pt>
                <c:pt idx="1">
                  <c:v>16614639</c:v>
                </c:pt>
                <c:pt idx="2">
                  <c:v>190428458</c:v>
                </c:pt>
                <c:pt idx="3">
                  <c:v>400516041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5-4C3B-80BA-BA661A9456D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083769980679025"/>
          <c:y val="0.44198772811852538"/>
          <c:w val="0.14916230019320972"/>
          <c:h val="0.313633607030718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 4!PivotTable18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Sum of People reamin getting 2nd dose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rgbClr val="00B0F0">
                  <a:alpha val="80000"/>
                </a:srgb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7"/>
        <c:spPr>
          <a:gradFill rotWithShape="1">
            <a:gsLst>
              <a:gs pos="0">
                <a:srgbClr val="FFC000">
                  <a:alpha val="80000"/>
                </a:srgb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8"/>
        <c:spPr>
          <a:gradFill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rgbClr val="7030A0">
                    <a:alpha val="80000"/>
                  </a:srgbClr>
                </a:gs>
              </a:gsLst>
              <a:lin ang="5400000" scaled="1"/>
            </a:gra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9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rgbClr val="00B0F0">
                  <a:alpha val="80000"/>
                </a:srgb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2"/>
        <c:spPr>
          <a:gradFill rotWithShape="1">
            <a:gsLst>
              <a:gs pos="0">
                <a:srgbClr val="FFC000">
                  <a:alpha val="80000"/>
                </a:srgb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3"/>
        <c:spPr>
          <a:gradFill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rgbClr val="7030A0">
                    <a:alpha val="80000"/>
                  </a:srgbClr>
                </a:gs>
              </a:gsLst>
              <a:lin ang="5400000" scaled="1"/>
            </a:gra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4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rgbClr val="00B0F0">
                  <a:alpha val="80000"/>
                </a:srgb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7"/>
        <c:spPr>
          <a:gradFill rotWithShape="1">
            <a:gsLst>
              <a:gs pos="0">
                <a:srgbClr val="FFC000">
                  <a:alpha val="80000"/>
                </a:srgb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8"/>
        <c:spPr>
          <a:gradFill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rgbClr val="7030A0">
                    <a:alpha val="80000"/>
                  </a:srgbClr>
                </a:gs>
              </a:gsLst>
              <a:lin ang="5400000" scaled="1"/>
            </a:gra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9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8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'Problem 4'!$B$3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rgbClr val="00B0F0">
                      <a:alpha val="80000"/>
                    </a:srgbClr>
                  </a:gs>
                  <a:gs pos="100000">
                    <a:srgbClr val="7030A0">
                      <a:alpha val="80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1-FBA3-421C-8AC1-A3B0C2C8B5B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rgbClr val="FFC000">
                      <a:alpha val="80000"/>
                    </a:srgbClr>
                  </a:gs>
                  <a:gs pos="100000">
                    <a:srgbClr val="7030A0">
                      <a:alpha val="80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3-FBA3-421C-8AC1-A3B0C2C8B5B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bg1">
                      <a:lumMod val="65000"/>
                      <a:alpha val="80000"/>
                    </a:schemeClr>
                  </a:gs>
                  <a:gs pos="100000">
                    <a:srgbClr val="7030A0">
                      <a:alpha val="80000"/>
                    </a:srgb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7030A0">
                        <a:alpha val="80000"/>
                      </a:srgbClr>
                    </a:gs>
                  </a:gsLst>
                  <a:lin ang="5400000" scaled="1"/>
                </a:gra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5-FBA3-421C-8AC1-A3B0C2C8B5B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rgbClr val="FF0000"/>
                  </a:gs>
                  <a:gs pos="100000">
                    <a:srgbClr val="7030A0">
                      <a:alpha val="80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7-FBA3-421C-8AC1-A3B0C2C8B5BA}"/>
              </c:ext>
            </c:extLst>
          </c:dPt>
          <c:dLbls>
            <c:dLbl>
              <c:idx val="0"/>
              <c:layout>
                <c:manualLayout>
                  <c:x val="-8.5301845533974019E-2"/>
                  <c:y val="0.109948202060121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A3-421C-8AC1-A3B0C2C8B5BA}"/>
                </c:ext>
              </c:extLst>
            </c:dLbl>
            <c:dLbl>
              <c:idx val="1"/>
              <c:layout>
                <c:manualLayout>
                  <c:x val="-6.6642066823417209E-2"/>
                  <c:y val="-0.109948202060121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A3-421C-8AC1-A3B0C2C8B5BA}"/>
                </c:ext>
              </c:extLst>
            </c:dLbl>
            <c:dLbl>
              <c:idx val="2"/>
              <c:layout>
                <c:manualLayout>
                  <c:x val="-2.3991144056430241E-2"/>
                  <c:y val="-0.144307015203910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A3-421C-8AC1-A3B0C2C8B5BA}"/>
                </c:ext>
              </c:extLst>
            </c:dLbl>
            <c:dLbl>
              <c:idx val="3"/>
              <c:layout>
                <c:manualLayout>
                  <c:x val="0.11995572028215097"/>
                  <c:y val="3.09229318294093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A3-421C-8AC1-A3B0C2C8B5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'Problem 4'!$A$4:$A$9</c:f>
              <c:multiLvlStrCache>
                <c:ptCount val="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'Problem 4'!$B$4:$B$9</c:f>
              <c:numCache>
                <c:formatCode>General</c:formatCode>
                <c:ptCount val="4"/>
                <c:pt idx="0">
                  <c:v>28323206</c:v>
                </c:pt>
                <c:pt idx="1">
                  <c:v>204532869</c:v>
                </c:pt>
                <c:pt idx="2">
                  <c:v>785149945</c:v>
                </c:pt>
                <c:pt idx="3">
                  <c:v>2085099922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A3-421C-8AC1-A3B0C2C8B5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45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443784110768147"/>
          <c:y val="0.34224029201203587"/>
          <c:w val="0.13891271211592654"/>
          <c:h val="0.461956677594753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(Renewed).xlsx]Problem5!PivotTable23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People vaccinated according to per month </a:t>
            </a:r>
          </a:p>
        </c:rich>
      </c:tx>
      <c:layout>
        <c:manualLayout>
          <c:xMode val="edge"/>
          <c:yMode val="edge"/>
          <c:x val="0.22312707123730743"/>
          <c:y val="4.5390064162608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gradFill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gradFill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gradFill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gradFill rotWithShape="1">
            <a:gsLst>
              <a:gs pos="0">
                <a:schemeClr val="accent1">
                  <a:tint val="96000"/>
                  <a:satMod val="100000"/>
                  <a:lumMod val="104000"/>
                </a:schemeClr>
              </a:gs>
              <a:gs pos="78000">
                <a:schemeClr val="accent1"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Problem5!$B$4:$B$5</c:f>
              <c:strCache>
                <c:ptCount val="1"/>
                <c:pt idx="0">
                  <c:v>Jan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Problem5!$A$6:$A$7</c:f>
              <c:strCache>
                <c:ptCount val="1"/>
                <c:pt idx="0">
                  <c:v>Covaxin, Oxford/AstraZeneca</c:v>
                </c:pt>
              </c:strCache>
            </c:strRef>
          </c:cat>
          <c:val>
            <c:numRef>
              <c:f>Problem5!$B$6:$B$7</c:f>
              <c:numCache>
                <c:formatCode>General</c:formatCode>
                <c:ptCount val="1"/>
                <c:pt idx="0">
                  <c:v>3379485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F8-4B75-B334-46BA1976BA6C}"/>
            </c:ext>
          </c:extLst>
        </c:ser>
        <c:ser>
          <c:idx val="1"/>
          <c:order val="1"/>
          <c:tx>
            <c:strRef>
              <c:f>Problem5!$C$4:$C$5</c:f>
              <c:strCache>
                <c:ptCount val="1"/>
                <c:pt idx="0">
                  <c:v>Feb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Problem5!$A$6:$A$7</c:f>
              <c:strCache>
                <c:ptCount val="1"/>
                <c:pt idx="0">
                  <c:v>Covaxin, Oxford/AstraZeneca</c:v>
                </c:pt>
              </c:strCache>
            </c:strRef>
          </c:cat>
          <c:val>
            <c:numRef>
              <c:f>Problem5!$C$6:$C$7</c:f>
              <c:numCache>
                <c:formatCode>General</c:formatCode>
                <c:ptCount val="1"/>
                <c:pt idx="0">
                  <c:v>10103631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F8-4B75-B334-46BA1976BA6C}"/>
            </c:ext>
          </c:extLst>
        </c:ser>
        <c:ser>
          <c:idx val="2"/>
          <c:order val="2"/>
          <c:tx>
            <c:strRef>
              <c:f>Problem5!$D$4:$D$5</c:f>
              <c:strCache>
                <c:ptCount val="1"/>
                <c:pt idx="0">
                  <c:v>Mar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Problem5!$A$6:$A$7</c:f>
              <c:strCache>
                <c:ptCount val="1"/>
                <c:pt idx="0">
                  <c:v>Covaxin, Oxford/AstraZeneca</c:v>
                </c:pt>
              </c:strCache>
            </c:strRef>
          </c:cat>
          <c:val>
            <c:numRef>
              <c:f>Problem5!$D$6:$D$7</c:f>
              <c:numCache>
                <c:formatCode>General</c:formatCode>
                <c:ptCount val="1"/>
                <c:pt idx="0">
                  <c:v>47519159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F8-4B75-B334-46BA1976BA6C}"/>
            </c:ext>
          </c:extLst>
        </c:ser>
        <c:ser>
          <c:idx val="3"/>
          <c:order val="3"/>
          <c:tx>
            <c:strRef>
              <c:f>Problem5!$E$4:$E$5</c:f>
              <c:strCache>
                <c:ptCount val="1"/>
                <c:pt idx="0">
                  <c:v>Apr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Problem5!$A$6:$A$7</c:f>
              <c:strCache>
                <c:ptCount val="1"/>
                <c:pt idx="0">
                  <c:v>Covaxin, Oxford/AstraZeneca</c:v>
                </c:pt>
              </c:strCache>
            </c:strRef>
          </c:cat>
          <c:val>
            <c:numRef>
              <c:f>Problem5!$E$6:$E$7</c:f>
              <c:numCache>
                <c:formatCode>General</c:formatCode>
                <c:ptCount val="1"/>
                <c:pt idx="0">
                  <c:v>81593036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7F8-4B75-B334-46BA1976BA6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8674952"/>
        <c:axId val="698675592"/>
      </c:lineChart>
      <c:catAx>
        <c:axId val="69867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698675592"/>
        <c:crosses val="autoZero"/>
        <c:auto val="1"/>
        <c:lblAlgn val="ctr"/>
        <c:lblOffset val="100"/>
        <c:noMultiLvlLbl val="0"/>
      </c:catAx>
      <c:valAx>
        <c:axId val="698675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69867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(Renewed).xlsx]Problem6!PivotTable2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People's vaccinated per hundred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rgbClr val="FFC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rgbClr val="FFFF00"/>
              </a:gs>
              <a:gs pos="100000">
                <a:srgbClr val="7030A0">
                  <a:alpha val="8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rgbClr val="FFC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rgbClr val="FFFF00"/>
              </a:gs>
              <a:gs pos="100000">
                <a:srgbClr val="7030A0">
                  <a:alpha val="8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rgbClr val="FF0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rgbClr val="FFC000"/>
              </a:gs>
              <a:gs pos="100000">
                <a:srgbClr val="7030A0">
                  <a:alpha val="20000"/>
                </a:srgb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rgbClr val="FFFF00"/>
              </a:gs>
              <a:gs pos="100000">
                <a:srgbClr val="7030A0">
                  <a:alpha val="80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Problem6!$B$3</c:f>
              <c:strCache>
                <c:ptCount val="1"/>
                <c:pt idx="0">
                  <c:v>Sum of total_vaccinations_per_hundred</c:v>
                </c:pt>
              </c:strCache>
            </c:strRef>
          </c:tx>
          <c:spPr>
            <a:gradFill rotWithShape="1">
              <a:gsLst>
                <a:gs pos="0">
                  <a:srgbClr val="FF0000"/>
                </a:gs>
                <a:gs pos="100000">
                  <a:srgbClr val="7030A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multiLvlStrRef>
              <c:f>Problem6!$A$4:$A$9</c:f>
              <c:multiLvlStrCache>
                <c:ptCount val="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Problem6!$B$4:$B$9</c:f>
              <c:numCache>
                <c:formatCode>General</c:formatCode>
                <c:ptCount val="4"/>
                <c:pt idx="0">
                  <c:v>2.0499999999999998</c:v>
                </c:pt>
                <c:pt idx="1">
                  <c:v>17.240000000000002</c:v>
                </c:pt>
                <c:pt idx="2">
                  <c:v>84.49</c:v>
                </c:pt>
                <c:pt idx="3">
                  <c:v>209.14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6-4B85-88D2-917E8BE2E6BD}"/>
            </c:ext>
          </c:extLst>
        </c:ser>
        <c:ser>
          <c:idx val="1"/>
          <c:order val="1"/>
          <c:tx>
            <c:strRef>
              <c:f>Problem6!$C$3</c:f>
              <c:strCache>
                <c:ptCount val="1"/>
                <c:pt idx="0">
                  <c:v>Sum of people_vaccinated_per_hundred</c:v>
                </c:pt>
              </c:strCache>
            </c:strRef>
          </c:tx>
          <c:spPr>
            <a:gradFill rotWithShape="1">
              <a:gsLst>
                <a:gs pos="0">
                  <a:srgbClr val="FFC000"/>
                </a:gs>
                <a:gs pos="100000">
                  <a:srgbClr val="7030A0">
                    <a:alpha val="20000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multiLvlStrRef>
              <c:f>Problem6!$A$4:$A$9</c:f>
              <c:multiLvlStrCache>
                <c:ptCount val="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Problem6!$C$4:$C$9</c:f>
              <c:numCache>
                <c:formatCode>General</c:formatCode>
                <c:ptCount val="4"/>
                <c:pt idx="0">
                  <c:v>2.0499999999999998</c:v>
                </c:pt>
                <c:pt idx="1">
                  <c:v>16.020000000000003</c:v>
                </c:pt>
                <c:pt idx="2">
                  <c:v>70.669999999999987</c:v>
                </c:pt>
                <c:pt idx="3">
                  <c:v>180.14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6-4B85-88D2-917E8BE2E6BD}"/>
            </c:ext>
          </c:extLst>
        </c:ser>
        <c:ser>
          <c:idx val="2"/>
          <c:order val="2"/>
          <c:tx>
            <c:strRef>
              <c:f>Problem6!$D$3</c:f>
              <c:strCache>
                <c:ptCount val="1"/>
                <c:pt idx="0">
                  <c:v>Sum of people_fully_vaccinated_per_hundred</c:v>
                </c:pt>
              </c:strCache>
            </c:strRef>
          </c:tx>
          <c:spPr>
            <a:gradFill rotWithShape="1">
              <a:gsLst>
                <a:gs pos="0">
                  <a:srgbClr val="FFFF00"/>
                </a:gs>
                <a:gs pos="100000">
                  <a:srgbClr val="7030A0">
                    <a:alpha val="8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multiLvlStrRef>
              <c:f>Problem6!$A$4:$A$9</c:f>
              <c:multiLvlStrCache>
                <c:ptCount val="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Problem6!$D$4:$D$9</c:f>
              <c:numCache>
                <c:formatCode>General</c:formatCode>
                <c:ptCount val="4"/>
                <c:pt idx="0">
                  <c:v>0</c:v>
                </c:pt>
                <c:pt idx="1">
                  <c:v>1.2000000000000002</c:v>
                </c:pt>
                <c:pt idx="2">
                  <c:v>13.799999999999999</c:v>
                </c:pt>
                <c:pt idx="3">
                  <c:v>29.039999999999996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6-4B85-88D2-917E8BE2E6B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8795320"/>
        <c:axId val="468793720"/>
      </c:barChart>
      <c:catAx>
        <c:axId val="46879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68793720"/>
        <c:crosses val="autoZero"/>
        <c:auto val="1"/>
        <c:lblAlgn val="ctr"/>
        <c:lblOffset val="100"/>
        <c:noMultiLvlLbl val="0"/>
      </c:catAx>
      <c:valAx>
        <c:axId val="468793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6879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(Renewed).xlsx]Problem7!PivotTable4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Daily vaccination per million</a:t>
            </a:r>
          </a:p>
        </c:rich>
      </c:tx>
      <c:layout>
        <c:manualLayout>
          <c:xMode val="edge"/>
          <c:yMode val="edge"/>
          <c:x val="0.2888611111111111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spPr>
          <a:gradFill>
            <a:gsLst>
              <a:gs pos="0">
                <a:srgbClr val="FF0000">
                  <a:alpha val="80000"/>
                </a:srgbClr>
              </a:gs>
              <a:gs pos="100000">
                <a:srgbClr val="7030A0">
                  <a:alpha val="20000"/>
                  <a:lumMod val="20000"/>
                  <a:lumOff val="80000"/>
                </a:srgbClr>
              </a:gs>
            </a:gsLst>
            <a:lin ang="7200000" scaled="0"/>
          </a:gra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rgbClr val="FF0000">
                  <a:alpha val="80000"/>
                </a:srgbClr>
              </a:gs>
              <a:gs pos="100000">
                <a:srgbClr val="7030A0">
                  <a:alpha val="20000"/>
                  <a:lumMod val="20000"/>
                  <a:lumOff val="80000"/>
                </a:srgbClr>
              </a:gs>
            </a:gsLst>
            <a:lin ang="7200000" scaled="0"/>
          </a:gra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rgbClr val="FF0000">
                  <a:alpha val="80000"/>
                </a:srgbClr>
              </a:gs>
              <a:gs pos="100000">
                <a:srgbClr val="7030A0">
                  <a:alpha val="20000"/>
                  <a:lumMod val="20000"/>
                  <a:lumOff val="80000"/>
                </a:srgbClr>
              </a:gs>
            </a:gsLst>
            <a:lin ang="7200000" scaled="0"/>
          </a:gra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Problem7!$B$3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FF0000">
                    <a:alpha val="80000"/>
                  </a:srgbClr>
                </a:gs>
                <a:gs pos="100000">
                  <a:srgbClr val="7030A0">
                    <a:alpha val="20000"/>
                    <a:lumMod val="20000"/>
                    <a:lumOff val="80000"/>
                  </a:srgbClr>
                </a:gs>
              </a:gsLst>
              <a:lin ang="7200000" scaled="0"/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Problem7!$A$4:$A$8</c:f>
              <c:multiLvlStrCache>
                <c:ptCount val="3"/>
                <c:lvl>
                  <c:pt idx="0">
                    <c:v>Feb</c:v>
                  </c:pt>
                  <c:pt idx="1">
                    <c:v>Mar</c:v>
                  </c:pt>
                  <c:pt idx="2">
                    <c:v>Apr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Problem7!$B$4:$B$8</c:f>
              <c:numCache>
                <c:formatCode>General</c:formatCode>
                <c:ptCount val="3"/>
                <c:pt idx="0">
                  <c:v>210</c:v>
                </c:pt>
                <c:pt idx="1">
                  <c:v>2213</c:v>
                </c:pt>
                <c:pt idx="2">
                  <c:v>3240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F4-4EE4-9DBB-075AC4CE55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24215096"/>
        <c:axId val="524211576"/>
        <c:axId val="0"/>
      </c:bar3DChart>
      <c:catAx>
        <c:axId val="524215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24211576"/>
        <c:crosses val="autoZero"/>
        <c:auto val="1"/>
        <c:lblAlgn val="ctr"/>
        <c:lblOffset val="100"/>
        <c:noMultiLvlLbl val="0"/>
      </c:catAx>
      <c:valAx>
        <c:axId val="52421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24215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(Renewed).xlsx]Problem8!PivotTable19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dLbl>
          <c:idx val="0"/>
          <c:spPr>
            <a:noFill/>
            <a:ln>
              <a:noFill/>
            </a:ln>
            <a:effectLst>
              <a:glow rad="127000">
                <a:srgbClr val="7030A0"/>
              </a:glow>
              <a:softEdge rad="63500"/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  <c:pivotFmt>
        <c:idx val="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</c:pivotFmt>
    </c:pivotFmts>
    <c:plotArea>
      <c:layout>
        <c:manualLayout>
          <c:layoutTarget val="inner"/>
          <c:xMode val="edge"/>
          <c:yMode val="edge"/>
          <c:x val="0.35655338988987689"/>
          <c:y val="0.24529030930346343"/>
          <c:w val="0.23488519278079897"/>
          <c:h val="0.718175069666253"/>
        </c:manualLayout>
      </c:layout>
      <c:pieChart>
        <c:varyColors val="1"/>
        <c:ser>
          <c:idx val="0"/>
          <c:order val="0"/>
          <c:tx>
            <c:strRef>
              <c:f>Problem8!$B$4:$B$6</c:f>
              <c:strCache>
                <c:ptCount val="1"/>
                <c:pt idx="0">
                  <c:v>Covaxin, Oxford/AstraZeneca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1-1233-4F43-AB5E-5BEA2DA02A2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3-1233-4F43-AB5E-5BEA2DA02A2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5-1233-4F43-AB5E-5BEA2DA02A2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7-1233-4F43-AB5E-5BEA2DA02A27}"/>
              </c:ext>
            </c:extLst>
          </c:dPt>
          <c:dLbls>
            <c:dLbl>
              <c:idx val="2"/>
              <c:layout>
                <c:manualLayout>
                  <c:x val="4.0922779507776834E-2"/>
                  <c:y val="5.255943418612806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33-4F43-AB5E-5BEA2DA02A27}"/>
                </c:ext>
              </c:extLst>
            </c:dLbl>
            <c:dLbl>
              <c:idx val="3"/>
              <c:layout>
                <c:manualLayout>
                  <c:x val="-2.0879464095614991E-3"/>
                  <c:y val="-1.130278518014527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33-4F43-AB5E-5BEA2DA02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Problem8!$A$7:$A$11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Problem8!$B$7:$B$11</c:f>
              <c:numCache>
                <c:formatCode>General</c:formatCode>
                <c:ptCount val="4"/>
                <c:pt idx="0">
                  <c:v>28323206</c:v>
                </c:pt>
                <c:pt idx="1">
                  <c:v>237762147</c:v>
                </c:pt>
                <c:pt idx="2">
                  <c:v>1166006861</c:v>
                </c:pt>
                <c:pt idx="3">
                  <c:v>2886132004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33-4F43-AB5E-5BEA2DA02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56590151414231"/>
          <c:y val="0.35645129452182805"/>
          <c:w val="7.3823528199746413E-2"/>
          <c:h val="0.45139107611548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[My project on vaccinne (Renewed).xlsx]Problem9!PivotTable20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</c:pivotFmt>
      <c:pivotFmt>
        <c:idx val="77"/>
      </c:pivotFmt>
      <c:pivotFmt>
        <c:idx val="78"/>
      </c:pivotFmt>
      <c:pivotFmt>
        <c:idx val="79"/>
      </c:pivotFmt>
      <c:pivotFmt>
        <c:idx val="80"/>
      </c:pivotFmt>
      <c:pivotFmt>
        <c:idx val="81"/>
      </c:pivotFmt>
      <c:pivotFmt>
        <c:idx val="82"/>
      </c:pivotFmt>
      <c:pivotFmt>
        <c:idx val="83"/>
      </c:pivotFmt>
      <c:pivotFmt>
        <c:idx val="84"/>
      </c:pivotFmt>
      <c:pivotFmt>
        <c:idx val="85"/>
      </c:pivotFmt>
      <c:pivotFmt>
        <c:idx val="86"/>
      </c:pivotFmt>
      <c:pivotFmt>
        <c:idx val="87"/>
      </c:pivotFmt>
      <c:pivotFmt>
        <c:idx val="88"/>
      </c:pivotFmt>
      <c:pivotFmt>
        <c:idx val="89"/>
      </c:pivotFmt>
      <c:pivotFmt>
        <c:idx val="90"/>
      </c:pivotFmt>
      <c:pivotFmt>
        <c:idx val="91"/>
      </c:pivotFmt>
      <c:pivotFmt>
        <c:idx val="92"/>
      </c:pivotFmt>
      <c:pivotFmt>
        <c:idx val="93"/>
      </c:pivotFmt>
      <c:pivotFmt>
        <c:idx val="94"/>
      </c:pivotFmt>
      <c:pivotFmt>
        <c:idx val="95"/>
      </c:pivotFmt>
      <c:pivotFmt>
        <c:idx val="96"/>
      </c:pivotFmt>
      <c:pivotFmt>
        <c:idx val="97"/>
      </c:pivotFmt>
      <c:pivotFmt>
        <c:idx val="98"/>
      </c:pivotFmt>
      <c:pivotFmt>
        <c:idx val="99"/>
      </c:pivotFmt>
      <c:pivotFmt>
        <c:idx val="100"/>
      </c:pivotFmt>
      <c:pivotFmt>
        <c:idx val="101"/>
      </c:pivotFmt>
      <c:pivotFmt>
        <c:idx val="102"/>
      </c:pivotFmt>
      <c:pivotFmt>
        <c:idx val="103"/>
      </c:pivotFmt>
      <c:pivotFmt>
        <c:idx val="104"/>
      </c:pivotFmt>
      <c:pivotFmt>
        <c:idx val="105"/>
      </c:pivotFmt>
      <c:pivotFmt>
        <c:idx val="106"/>
      </c:pivotFmt>
      <c:pivotFmt>
        <c:idx val="107"/>
      </c:pivotFmt>
      <c:pivotFmt>
        <c:idx val="108"/>
      </c:pivotFmt>
      <c:pivotFmt>
        <c:idx val="109"/>
      </c:pivotFmt>
      <c:pivotFmt>
        <c:idx val="110"/>
      </c:pivotFmt>
      <c:pivotFmt>
        <c:idx val="111"/>
      </c:pivotFmt>
      <c:pivotFmt>
        <c:idx val="112"/>
      </c:pivotFmt>
      <c:pivotFmt>
        <c:idx val="113"/>
      </c:pivotFmt>
      <c:pivotFmt>
        <c:idx val="114"/>
      </c:pivotFmt>
      <c:pivotFmt>
        <c:idx val="115"/>
      </c:pivotFmt>
      <c:pivotFmt>
        <c:idx val="116"/>
      </c:pivotFmt>
      <c:pivotFmt>
        <c:idx val="117"/>
      </c:pivotFmt>
      <c:pivotFmt>
        <c:idx val="118"/>
      </c:pivotFmt>
      <c:pivotFmt>
        <c:idx val="119"/>
      </c:pivotFmt>
      <c:pivotFmt>
        <c:idx val="120"/>
      </c:pivotFmt>
      <c:pivotFmt>
        <c:idx val="121"/>
      </c:pivotFmt>
      <c:pivotFmt>
        <c:idx val="122"/>
      </c:pivotFmt>
      <c:pivotFmt>
        <c:idx val="123"/>
      </c:pivotFmt>
      <c:pivotFmt>
        <c:idx val="124"/>
      </c:pivotFmt>
      <c:pivotFmt>
        <c:idx val="125"/>
      </c:pivotFmt>
      <c:pivotFmt>
        <c:idx val="126"/>
      </c:pivotFmt>
      <c:pivotFmt>
        <c:idx val="127"/>
      </c:pivotFmt>
      <c:pivotFmt>
        <c:idx val="128"/>
      </c:pivotFmt>
      <c:pivotFmt>
        <c:idx val="129"/>
      </c:pivotFmt>
      <c:pivotFmt>
        <c:idx val="130"/>
      </c:pivotFmt>
      <c:pivotFmt>
        <c:idx val="131"/>
      </c:pivotFmt>
      <c:pivotFmt>
        <c:idx val="132"/>
      </c:pivotFmt>
      <c:pivotFmt>
        <c:idx val="133"/>
      </c:pivotFmt>
      <c:pivotFmt>
        <c:idx val="134"/>
      </c:pivotFmt>
      <c:pivotFmt>
        <c:idx val="135"/>
      </c:pivotFmt>
      <c:pivotFmt>
        <c:idx val="136"/>
      </c:pivotFmt>
      <c:pivotFmt>
        <c:idx val="137"/>
      </c:pivotFmt>
      <c:pivotFmt>
        <c:idx val="138"/>
      </c:pivotFmt>
      <c:pivotFmt>
        <c:idx val="139"/>
      </c:pivotFmt>
      <c:pivotFmt>
        <c:idx val="140"/>
      </c:pivotFmt>
      <c:pivotFmt>
        <c:idx val="141"/>
      </c:pivotFmt>
      <c:pivotFmt>
        <c:idx val="142"/>
      </c:pivotFmt>
      <c:pivotFmt>
        <c:idx val="143"/>
      </c:pivotFmt>
      <c:pivotFmt>
        <c:idx val="144"/>
      </c:pivotFmt>
      <c:pivotFmt>
        <c:idx val="145"/>
      </c:pivotFmt>
      <c:pivotFmt>
        <c:idx val="146"/>
      </c:pivotFmt>
      <c:pivotFmt>
        <c:idx val="147"/>
      </c:pivotFmt>
      <c:pivotFmt>
        <c:idx val="148"/>
      </c:pivotFmt>
      <c:pivotFmt>
        <c:idx val="149"/>
      </c:pivotFmt>
      <c:pivotFmt>
        <c:idx val="150"/>
      </c:pivotFmt>
      <c:pivotFmt>
        <c:idx val="151"/>
      </c:pivotFmt>
      <c:pivotFmt>
        <c:idx val="152"/>
      </c:pivotFmt>
      <c:pivotFmt>
        <c:idx val="153"/>
      </c:pivotFmt>
      <c:pivotFmt>
        <c:idx val="154"/>
      </c:pivotFmt>
      <c:pivotFmt>
        <c:idx val="155"/>
      </c:pivotFmt>
      <c:pivotFmt>
        <c:idx val="156"/>
      </c:pivotFmt>
      <c:pivotFmt>
        <c:idx val="157"/>
      </c:pivotFmt>
      <c:pivotFmt>
        <c:idx val="158"/>
      </c:pivotFmt>
      <c:pivotFmt>
        <c:idx val="159"/>
      </c:pivotFmt>
      <c:pivotFmt>
        <c:idx val="160"/>
      </c:pivotFmt>
      <c:pivotFmt>
        <c:idx val="161"/>
      </c:pivotFmt>
      <c:pivotFmt>
        <c:idx val="162"/>
      </c:pivotFmt>
      <c:pivotFmt>
        <c:idx val="163"/>
      </c:pivotFmt>
      <c:pivotFmt>
        <c:idx val="164"/>
      </c:pivotFmt>
      <c:pivotFmt>
        <c:idx val="16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6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6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6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6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5"/>
      </c:pivotFmt>
      <c:pivotFmt>
        <c:idx val="17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7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8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</c:pivotFmt>
      <c:pivotFmt>
        <c:idx val="199"/>
        <c:spPr>
          <a:solidFill>
            <a:schemeClr val="accent1">
              <a:alpha val="85000"/>
            </a:schemeClr>
          </a:solidFill>
          <a:ln w="31750" cap="rnd" cmpd="sng" algn="ctr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gradFill>
              <a:gsLst>
                <a:gs pos="0">
                  <a:srgbClr val="FFC000">
                    <a:alpha val="20000"/>
                  </a:srgbClr>
                </a:gs>
                <a:gs pos="100000">
                  <a:srgbClr val="7030A0"/>
                </a:gs>
              </a:gsLst>
              <a:lin ang="7200000" scaled="0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i-IN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7423937695017124E-2"/>
          <c:y val="0.22909610049289578"/>
          <c:w val="0.74788608277553725"/>
          <c:h val="0.60707801292473962"/>
        </c:manualLayout>
      </c:layout>
      <c:lineChart>
        <c:grouping val="standard"/>
        <c:varyColors val="0"/>
        <c:ser>
          <c:idx val="0"/>
          <c:order val="0"/>
          <c:tx>
            <c:strRef>
              <c:f>Problem9!$B$3:$B$4</c:f>
              <c:strCache>
                <c:ptCount val="1"/>
                <c:pt idx="0">
                  <c:v>Covaxin, Oxford/AstraZeneca</c:v>
                </c:pt>
              </c:strCache>
            </c:strRef>
          </c:tx>
          <c:spPr>
            <a:ln w="31750" cap="rnd" cmpd="sng" algn="ctr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6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Problem9!$A$5:$A$13</c:f>
              <c:multiLvlStrCache>
                <c:ptCount val="4"/>
                <c:lvl>
                  <c:pt idx="0">
                    <c:v>2021</c:v>
                  </c:pt>
                  <c:pt idx="1">
                    <c:v>2021</c:v>
                  </c:pt>
                  <c:pt idx="2">
                    <c:v>2021</c:v>
                  </c:pt>
                  <c:pt idx="3">
                    <c:v>2021</c:v>
                  </c:pt>
                </c:lvl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</c:lvl>
              </c:multiLvlStrCache>
            </c:multiLvlStrRef>
          </c:cat>
          <c:val>
            <c:numRef>
              <c:f>Problem9!$B$5:$B$13</c:f>
              <c:numCache>
                <c:formatCode>General</c:formatCode>
                <c:ptCount val="4"/>
                <c:pt idx="0">
                  <c:v>17</c:v>
                </c:pt>
                <c:pt idx="1">
                  <c:v>28</c:v>
                </c:pt>
                <c:pt idx="2">
                  <c:v>31</c:v>
                </c:pt>
                <c:pt idx="3">
                  <c:v>29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ADC-43D5-8B29-28F80ECFC9D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6457592"/>
        <c:axId val="466459832"/>
      </c:lineChart>
      <c:catAx>
        <c:axId val="46645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66459832"/>
        <c:crosses val="autoZero"/>
        <c:auto val="1"/>
        <c:lblAlgn val="ctr"/>
        <c:lblOffset val="100"/>
        <c:noMultiLvlLbl val="0"/>
      </c:catAx>
      <c:valAx>
        <c:axId val="466459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645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hi-I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6547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768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826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344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3785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6727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1247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7067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2557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3697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0214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237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3597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30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949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913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718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481A-E40B-4EC5-B136-2C1AA31AA65F}" type="datetimeFigureOut">
              <a:rPr lang="hi-IN" smtClean="0"/>
              <a:t>शुक्रवार, 24 वैशाख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1D84-47C3-453C-9AC7-FBE0D750C1D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61346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fif"/><Relationship Id="rId7" Type="http://schemas.openxmlformats.org/officeDocument/2006/relationships/image" Target="../media/image8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41A4-9B06-4BB4-A879-F8D20A68A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148" y="1803405"/>
            <a:ext cx="6583251" cy="1825096"/>
          </a:xfrm>
          <a:noFill/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lin ang="7200000" scaled="0"/>
                </a:gradFill>
                <a:latin typeface="Comic Sans MS" panose="030F0702030302020204" pitchFamily="66" charset="0"/>
              </a:rPr>
              <a:t>Final  Project</a:t>
            </a:r>
            <a:br>
              <a:rPr lang="en-US" dirty="0">
                <a:gradFill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lin ang="7200000" scaled="0"/>
                </a:gradFill>
                <a:latin typeface="Comic Sans MS" panose="030F0702030302020204" pitchFamily="66" charset="0"/>
              </a:rPr>
            </a:br>
            <a:r>
              <a:rPr lang="en-US" dirty="0">
                <a:gradFill>
                  <a:gsLst>
                    <a:gs pos="0">
                      <a:srgbClr val="FF0000"/>
                    </a:gs>
                    <a:gs pos="100000">
                      <a:srgbClr val="7030A0"/>
                    </a:gs>
                  </a:gsLst>
                  <a:lin ang="7200000" scaled="0"/>
                </a:gradFill>
                <a:latin typeface="Comic Sans MS" panose="030F0702030302020204" pitchFamily="66" charset="0"/>
              </a:rPr>
              <a:t>presentation</a:t>
            </a:r>
            <a:endParaRPr lang="hi-IN" dirty="0">
              <a:gradFill>
                <a:gsLst>
                  <a:gs pos="0">
                    <a:srgbClr val="FF0000"/>
                  </a:gs>
                  <a:gs pos="100000">
                    <a:srgbClr val="7030A0"/>
                  </a:gs>
                </a:gsLst>
                <a:lin ang="7200000" scaled="0"/>
              </a:gra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2C728-46F1-4495-BE38-FC31976BE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4597" y="3628500"/>
            <a:ext cx="3451538" cy="1123803"/>
          </a:xfrm>
        </p:spPr>
        <p:txBody>
          <a:bodyPr>
            <a:normAutofit/>
          </a:bodyPr>
          <a:lstStyle/>
          <a:p>
            <a:r>
              <a:rPr lang="en-US" sz="2400" dirty="0">
                <a:gradFill>
                  <a:gsLst>
                    <a:gs pos="3000">
                      <a:srgbClr val="00B0F0"/>
                    </a:gs>
                    <a:gs pos="100000">
                      <a:srgbClr val="7030A0"/>
                    </a:gs>
                  </a:gsLst>
                  <a:lin ang="7200000" scaled="0"/>
                </a:gradFill>
                <a:latin typeface="Bookman Old Style" panose="02050604050505020204" pitchFamily="18" charset="0"/>
              </a:rPr>
              <a:t>Rahul Kumar Singh</a:t>
            </a:r>
          </a:p>
          <a:p>
            <a:r>
              <a:rPr lang="en-US" sz="2400" dirty="0">
                <a:gradFill>
                  <a:gsLst>
                    <a:gs pos="3000">
                      <a:srgbClr val="00B0F0"/>
                    </a:gs>
                    <a:gs pos="100000">
                      <a:srgbClr val="7030A0"/>
                    </a:gs>
                  </a:gsLst>
                  <a:lin ang="7200000" scaled="0"/>
                </a:gradFill>
                <a:latin typeface="Bookman Old Style" panose="02050604050505020204" pitchFamily="18" charset="0"/>
              </a:rPr>
              <a:t>      6</a:t>
            </a:r>
            <a:r>
              <a:rPr lang="en-US" sz="2400" baseline="30000" dirty="0">
                <a:gradFill>
                  <a:gsLst>
                    <a:gs pos="3000">
                      <a:srgbClr val="00B0F0"/>
                    </a:gs>
                    <a:gs pos="100000">
                      <a:srgbClr val="7030A0"/>
                    </a:gs>
                  </a:gsLst>
                  <a:lin ang="7200000" scaled="0"/>
                </a:gradFill>
                <a:latin typeface="Bookman Old Style" panose="02050604050505020204" pitchFamily="18" charset="0"/>
              </a:rPr>
              <a:t>th</a:t>
            </a:r>
            <a:r>
              <a:rPr lang="en-US" sz="2400" dirty="0">
                <a:gradFill>
                  <a:gsLst>
                    <a:gs pos="3000">
                      <a:srgbClr val="00B0F0"/>
                    </a:gs>
                    <a:gs pos="100000">
                      <a:srgbClr val="7030A0"/>
                    </a:gs>
                  </a:gsLst>
                  <a:lin ang="7200000" scaled="0"/>
                </a:gradFill>
                <a:latin typeface="Bookman Old Style" panose="02050604050505020204" pitchFamily="18" charset="0"/>
              </a:rPr>
              <a:t> August 2021</a:t>
            </a:r>
          </a:p>
        </p:txBody>
      </p:sp>
    </p:spTree>
    <p:extLst>
      <p:ext uri="{BB962C8B-B14F-4D97-AF65-F5344CB8AC3E}">
        <p14:creationId xmlns:p14="http://schemas.microsoft.com/office/powerpoint/2010/main" val="36623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7"/>
    </mc:Choice>
    <mc:Fallback xmlns="">
      <p:transition spd="slow" advTm="58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F7AB-D84A-4009-A80F-F8AFC3F3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224" y="764373"/>
            <a:ext cx="7510975" cy="1293028"/>
          </a:xfrm>
        </p:spPr>
        <p:txBody>
          <a:bodyPr/>
          <a:lstStyle/>
          <a:p>
            <a:r>
              <a:rPr lang="en-US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9C1F-84CB-4BD4-8F82-3CA1697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82217D-290C-4E1D-9822-1F19FFB22F48}"/>
              </a:ext>
            </a:extLst>
          </p:cNvPr>
          <p:cNvSpPr/>
          <p:nvPr/>
        </p:nvSpPr>
        <p:spPr>
          <a:xfrm>
            <a:off x="305972" y="1835834"/>
            <a:ext cx="2662311" cy="46423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7</a:t>
            </a:r>
            <a:endParaRPr lang="hi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983E87-A0D1-4388-90C9-B3C841AF7242}"/>
              </a:ext>
            </a:extLst>
          </p:cNvPr>
          <p:cNvSpPr/>
          <p:nvPr/>
        </p:nvSpPr>
        <p:spPr>
          <a:xfrm>
            <a:off x="3601329" y="1776047"/>
            <a:ext cx="6077243" cy="464234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How many people vaccinated per million?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B2C1F-B024-460D-B873-BF67FF6BF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911046"/>
              </p:ext>
            </p:extLst>
          </p:nvPr>
        </p:nvGraphicFramePr>
        <p:xfrm>
          <a:off x="685800" y="2711548"/>
          <a:ext cx="11004452" cy="391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61E-0F3A-4BA3-90DB-60187CBD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64" y="764373"/>
            <a:ext cx="7876735" cy="1293028"/>
          </a:xfrm>
        </p:spPr>
        <p:txBody>
          <a:bodyPr/>
          <a:lstStyle/>
          <a:p>
            <a:r>
              <a:rPr lang="en-US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F495-05DA-4D3A-9B43-B976EA7E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E25153-8463-4F33-8A63-4E78EA370958}"/>
              </a:ext>
            </a:extLst>
          </p:cNvPr>
          <p:cNvSpPr/>
          <p:nvPr/>
        </p:nvSpPr>
        <p:spPr>
          <a:xfrm>
            <a:off x="196948" y="1589649"/>
            <a:ext cx="2841674" cy="703385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8</a:t>
            </a:r>
            <a:endParaRPr lang="hi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E6BDBE-71B9-4556-AF40-A355623C1C79}"/>
              </a:ext>
            </a:extLst>
          </p:cNvPr>
          <p:cNvSpPr/>
          <p:nvPr/>
        </p:nvSpPr>
        <p:spPr>
          <a:xfrm>
            <a:off x="3756074" y="1589649"/>
            <a:ext cx="7750125" cy="703385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Tell us about which country used what vaccine and what’s its amount according to the month?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A4B57E-F24B-42EA-A15C-60AFCB725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328105"/>
              </p:ext>
            </p:extLst>
          </p:nvPr>
        </p:nvGraphicFramePr>
        <p:xfrm>
          <a:off x="196949" y="2546252"/>
          <a:ext cx="11648048" cy="380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142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813F-80DF-4A21-802F-1319C508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848" y="764373"/>
            <a:ext cx="7173351" cy="1293028"/>
          </a:xfrm>
        </p:spPr>
        <p:txBody>
          <a:bodyPr/>
          <a:lstStyle/>
          <a:p>
            <a:r>
              <a:rPr lang="en-US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5F9E-093A-430C-906E-A857FEBA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E56A5C-DE10-418C-AC87-9D39EA20A743}"/>
              </a:ext>
            </a:extLst>
          </p:cNvPr>
          <p:cNvSpPr/>
          <p:nvPr/>
        </p:nvSpPr>
        <p:spPr>
          <a:xfrm>
            <a:off x="281354" y="1508761"/>
            <a:ext cx="3207434" cy="548640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9</a:t>
            </a:r>
            <a:endParaRPr lang="hi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6E9FE6-BE9D-4AA5-A8FD-3B8489EA6960}"/>
              </a:ext>
            </a:extLst>
          </p:cNvPr>
          <p:cNvSpPr/>
          <p:nvPr/>
        </p:nvSpPr>
        <p:spPr>
          <a:xfrm>
            <a:off x="4051495" y="1508761"/>
            <a:ext cx="7454703" cy="535172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Count the vaccine which country used what vaccine according to the month?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FAE98E-2222-406B-A4A6-533BEAF80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23995"/>
              </p:ext>
            </p:extLst>
          </p:nvPr>
        </p:nvGraphicFramePr>
        <p:xfrm>
          <a:off x="281354" y="2447012"/>
          <a:ext cx="11662117" cy="4301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330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A62F-DBE7-48D8-B8AF-EB2AC019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938" y="764373"/>
            <a:ext cx="7778262" cy="1293028"/>
          </a:xfrm>
        </p:spPr>
        <p:txBody>
          <a:bodyPr/>
          <a:lstStyle/>
          <a:p>
            <a:r>
              <a:rPr lang="en-US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6E1C-194E-41E8-A1E2-8A192628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D16C9D-0023-40F0-930F-C3506B9840A8}"/>
              </a:ext>
            </a:extLst>
          </p:cNvPr>
          <p:cNvSpPr/>
          <p:nvPr/>
        </p:nvSpPr>
        <p:spPr>
          <a:xfrm>
            <a:off x="182880" y="1730326"/>
            <a:ext cx="3319975" cy="422031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10</a:t>
            </a:r>
            <a:endParaRPr lang="hi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503CBD-DBBB-461B-98F3-C9ABAE5E672C}"/>
              </a:ext>
            </a:extLst>
          </p:cNvPr>
          <p:cNvSpPr/>
          <p:nvPr/>
        </p:nvSpPr>
        <p:spPr>
          <a:xfrm>
            <a:off x="3924888" y="1730326"/>
            <a:ext cx="7929488" cy="464234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Which countries manufacture the vaccine to its amount and its name?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B0EF3F9-6512-4C1E-8350-6C7B99BEA6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480678"/>
              </p:ext>
            </p:extLst>
          </p:nvPr>
        </p:nvGraphicFramePr>
        <p:xfrm>
          <a:off x="337624" y="2517351"/>
          <a:ext cx="11516752" cy="4205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456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7845-E0C2-4C04-859E-574D5C9D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1807"/>
            <a:ext cx="5898524" cy="511534"/>
          </a:xfrm>
          <a:gradFill>
            <a:gsLst>
              <a:gs pos="0">
                <a:schemeClr val="accent3">
                  <a:alpha val="80000"/>
                </a:schemeClr>
              </a:gs>
              <a:gs pos="100000">
                <a:srgbClr val="7030A0">
                  <a:alpha val="80000"/>
                </a:srgbClr>
              </a:gs>
            </a:gsLst>
            <a:lin ang="72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rgbClr val="FFFF00"/>
                </a:solidFill>
                <a:latin typeface="Castellar" panose="020A0402060406010301" pitchFamily="18" charset="0"/>
              </a:rPr>
              <a:t>Vaccination  program</a:t>
            </a:r>
            <a:endParaRPr lang="hi-IN" sz="3200" b="1" dirty="0">
              <a:solidFill>
                <a:srgbClr val="FFFF00"/>
              </a:solidFill>
              <a:latin typeface="Castellar" panose="020A0402060406010301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A7489-2801-4808-AE8B-F78BDA358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9217" y="1346040"/>
            <a:ext cx="3917768" cy="14354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6D7337-81A4-4708-B2F3-3B52D1C34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6254" y="3389864"/>
            <a:ext cx="3144716" cy="1761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C3EE0C-7A8C-4FF6-A2DB-ADF4FBF84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4252" y="4392263"/>
            <a:ext cx="2461739" cy="1843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C567F7-E67D-4777-ADA2-591FBFAAF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8101" y="5150904"/>
            <a:ext cx="3181022" cy="1575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971F6-A0A4-4536-ADB8-D229FDAB4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9217" y="2933747"/>
            <a:ext cx="1926329" cy="10823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E40482-D35B-42D0-B996-9460AFAC0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0407" y="4032279"/>
            <a:ext cx="2563278" cy="14354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0FA822-A4C0-480F-9BB5-DB9D53D9E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55764" y="2004856"/>
            <a:ext cx="2613453" cy="14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3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105-6E24-4B7D-B500-87F489DF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6749"/>
            <a:ext cx="5641145" cy="1008156"/>
          </a:xfrm>
          <a:gradFill>
            <a:gsLst>
              <a:gs pos="0">
                <a:srgbClr val="7030A0">
                  <a:lumMod val="83000"/>
                  <a:lumOff val="17000"/>
                </a:srgbClr>
              </a:gs>
              <a:gs pos="100000">
                <a:srgbClr val="00B0F0">
                  <a:lumMod val="55000"/>
                  <a:alpha val="80000"/>
                </a:srgbClr>
              </a:gs>
            </a:gsLst>
            <a:lin ang="7200000" scaled="0"/>
          </a:gradFill>
        </p:spPr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  <a:latin typeface="Castellar" panose="020A0402060406010301" pitchFamily="18" charset="0"/>
              </a:rPr>
              <a:t>Problem solving</a:t>
            </a:r>
            <a:endParaRPr lang="hi-IN" dirty="0">
              <a:solidFill>
                <a:srgbClr val="00B0F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B351-1DD6-45E2-BB91-36368077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13" y="1547446"/>
            <a:ext cx="11465434" cy="488380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How many  peoples got vaccinated?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How many peoples get 1</a:t>
            </a:r>
            <a:r>
              <a:rPr lang="en-US" sz="2400" baseline="30000" dirty="0">
                <a:latin typeface="Comic Sans MS" panose="030F0702030302020204" pitchFamily="66" charset="0"/>
              </a:rPr>
              <a:t>st</a:t>
            </a:r>
            <a:r>
              <a:rPr lang="en-US" sz="2400" dirty="0">
                <a:latin typeface="Comic Sans MS" panose="030F0702030302020204" pitchFamily="66" charset="0"/>
              </a:rPr>
              <a:t> dose of vaccination?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How many peoples get fully vaccinated(2</a:t>
            </a:r>
            <a:r>
              <a:rPr lang="en-US" sz="2400" baseline="30000" dirty="0">
                <a:latin typeface="Comic Sans MS" panose="030F0702030302020204" pitchFamily="66" charset="0"/>
              </a:rPr>
              <a:t>nd</a:t>
            </a:r>
            <a:r>
              <a:rPr lang="en-US" sz="2400" dirty="0">
                <a:latin typeface="Comic Sans MS" panose="030F0702030302020204" pitchFamily="66" charset="0"/>
              </a:rPr>
              <a:t> dose)?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How many peoples remain getting 2</a:t>
            </a:r>
            <a:r>
              <a:rPr lang="en-US" sz="2400" baseline="30000" dirty="0">
                <a:latin typeface="Comic Sans MS" panose="030F0702030302020204" pitchFamily="66" charset="0"/>
              </a:rPr>
              <a:t>nd</a:t>
            </a:r>
            <a:r>
              <a:rPr lang="en-US" sz="2400" dirty="0">
                <a:latin typeface="Comic Sans MS" panose="030F0702030302020204" pitchFamily="66" charset="0"/>
              </a:rPr>
              <a:t> Dose of vaccination?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How many peoples get daily vaccination?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How many peoples vaccinated per hundred?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How many people vaccinated per million?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Tell us about which country used what vaccine and what’s its amount according to the month?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Count the vaccine which country used what vaccine according to the month?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What is sum of </a:t>
            </a:r>
            <a:r>
              <a:rPr lang="en-US" sz="2400">
                <a:latin typeface="Comic Sans MS" panose="030F0702030302020204" pitchFamily="66" charset="0"/>
              </a:rPr>
              <a:t>vaccine manufactured </a:t>
            </a:r>
            <a:r>
              <a:rPr lang="en-US" sz="2400" dirty="0">
                <a:latin typeface="Comic Sans MS" panose="030F0702030302020204" pitchFamily="66" charset="0"/>
              </a:rPr>
              <a:t>by the countries?</a:t>
            </a:r>
          </a:p>
        </p:txBody>
      </p:sp>
    </p:spTree>
    <p:extLst>
      <p:ext uri="{BB962C8B-B14F-4D97-AF65-F5344CB8AC3E}">
        <p14:creationId xmlns:p14="http://schemas.microsoft.com/office/powerpoint/2010/main" val="42580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"/>
    </mc:Choice>
    <mc:Fallback xmlns="">
      <p:transition spd="slow" advTm="2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A387-ECA6-452F-B367-83FA23AF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370"/>
            <a:ext cx="2846231" cy="1090185"/>
          </a:xfrm>
          <a:gradFill>
            <a:gsLst>
              <a:gs pos="0">
                <a:srgbClr val="FFFF00">
                  <a:alpha val="80000"/>
                </a:srgbClr>
              </a:gs>
              <a:gs pos="100000">
                <a:srgbClr val="00B0F0">
                  <a:alpha val="70000"/>
                </a:srgbClr>
              </a:gs>
            </a:gsLst>
            <a:lin ang="7200000" scaled="0"/>
          </a:gradFill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7030A0"/>
                </a:solidFill>
                <a:latin typeface="Castellar" panose="020A0402060406010301" pitchFamily="18" charset="0"/>
              </a:rPr>
              <a:t>Charts</a:t>
            </a:r>
            <a:endParaRPr lang="hi-IN" sz="4400" dirty="0">
              <a:solidFill>
                <a:srgbClr val="7030A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35CA-0CAB-42DA-AB90-5EBBF2E0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1575582"/>
            <a:ext cx="11112305" cy="46431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64D266-B3FE-408E-B349-F5417211C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462158"/>
              </p:ext>
            </p:extLst>
          </p:nvPr>
        </p:nvGraphicFramePr>
        <p:xfrm>
          <a:off x="393894" y="2518884"/>
          <a:ext cx="11222849" cy="369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CDA290-D384-40BA-8546-EB6F2CA80FD6}"/>
              </a:ext>
            </a:extLst>
          </p:cNvPr>
          <p:cNvSpPr/>
          <p:nvPr/>
        </p:nvSpPr>
        <p:spPr>
          <a:xfrm>
            <a:off x="0" y="1683541"/>
            <a:ext cx="3151163" cy="58135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1</a:t>
            </a:r>
            <a:endParaRPr lang="hi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4D3454-9B17-412F-97DB-801DF2845093}"/>
              </a:ext>
            </a:extLst>
          </p:cNvPr>
          <p:cNvSpPr/>
          <p:nvPr/>
        </p:nvSpPr>
        <p:spPr>
          <a:xfrm>
            <a:off x="3685736" y="1683541"/>
            <a:ext cx="6879102" cy="581357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How many  peoples got vaccinated?					</a:t>
            </a:r>
          </a:p>
        </p:txBody>
      </p:sp>
    </p:spTree>
    <p:extLst>
      <p:ext uri="{BB962C8B-B14F-4D97-AF65-F5344CB8AC3E}">
        <p14:creationId xmlns:p14="http://schemas.microsoft.com/office/powerpoint/2010/main" val="276780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9"/>
    </mc:Choice>
    <mc:Fallback xmlns="">
      <p:transition spd="slow" advTm="39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D117-91B1-483D-BBBE-03D443AF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618" y="764373"/>
            <a:ext cx="5766582" cy="129302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62C1-E369-4DAC-891E-FEBE0C27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CF385D-C535-44E1-A566-C88D317EFD11}"/>
              </a:ext>
            </a:extLst>
          </p:cNvPr>
          <p:cNvSpPr/>
          <p:nvPr/>
        </p:nvSpPr>
        <p:spPr>
          <a:xfrm>
            <a:off x="137160" y="1495894"/>
            <a:ext cx="3745523" cy="5615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2</a:t>
            </a:r>
            <a:endParaRPr lang="hi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39CDAB-2E2C-453B-9BB0-69120AC17182}"/>
              </a:ext>
            </a:extLst>
          </p:cNvPr>
          <p:cNvSpPr/>
          <p:nvPr/>
        </p:nvSpPr>
        <p:spPr>
          <a:xfrm>
            <a:off x="4346917" y="1495894"/>
            <a:ext cx="5866228" cy="561507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How many peoples get 1</a:t>
            </a:r>
            <a:r>
              <a:rPr lang="en-US" sz="1800" baseline="30000" dirty="0">
                <a:latin typeface="Comic Sans MS" panose="030F0702030302020204" pitchFamily="66" charset="0"/>
              </a:rPr>
              <a:t>st</a:t>
            </a:r>
            <a:r>
              <a:rPr lang="en-US" sz="1800" dirty="0">
                <a:latin typeface="Comic Sans MS" panose="030F0702030302020204" pitchFamily="66" charset="0"/>
              </a:rPr>
              <a:t> dose of vaccination?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566E30-5F30-4B97-9FA7-01C8BE00E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050944"/>
              </p:ext>
            </p:extLst>
          </p:nvPr>
        </p:nvGraphicFramePr>
        <p:xfrm>
          <a:off x="1262527" y="2489982"/>
          <a:ext cx="9200270" cy="4164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167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9BFA-A904-40E1-862A-6E194FE4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728" y="1139483"/>
            <a:ext cx="6990471" cy="917918"/>
          </a:xfrm>
        </p:spPr>
        <p:txBody>
          <a:bodyPr/>
          <a:lstStyle/>
          <a:p>
            <a:r>
              <a:rPr lang="en-US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4E54-2A80-447C-B762-EC3268E7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F58C95-98BF-4225-9CD4-EE09EBCAE419}"/>
              </a:ext>
            </a:extLst>
          </p:cNvPr>
          <p:cNvSpPr/>
          <p:nvPr/>
        </p:nvSpPr>
        <p:spPr>
          <a:xfrm>
            <a:off x="281355" y="1754946"/>
            <a:ext cx="2602522" cy="43961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3</a:t>
            </a:r>
            <a:endParaRPr lang="hi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1464B0-51D6-4E36-92FC-3BBAD8EF8081}"/>
              </a:ext>
            </a:extLst>
          </p:cNvPr>
          <p:cNvSpPr/>
          <p:nvPr/>
        </p:nvSpPr>
        <p:spPr>
          <a:xfrm>
            <a:off x="3404379" y="1744394"/>
            <a:ext cx="6710291" cy="450166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How many peoples get fully vaccinated(2</a:t>
            </a:r>
            <a:r>
              <a:rPr lang="en-US" sz="1800" baseline="30000" dirty="0">
                <a:latin typeface="Comic Sans MS" panose="030F0702030302020204" pitchFamily="66" charset="0"/>
              </a:rPr>
              <a:t>nd</a:t>
            </a:r>
            <a:r>
              <a:rPr lang="en-US" sz="1800" dirty="0">
                <a:latin typeface="Comic Sans MS" panose="030F0702030302020204" pitchFamily="66" charset="0"/>
              </a:rPr>
              <a:t> dose)?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39CB63-EF97-4D36-933E-D3BA87BDE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221917"/>
              </p:ext>
            </p:extLst>
          </p:nvPr>
        </p:nvGraphicFramePr>
        <p:xfrm>
          <a:off x="900331" y="2662313"/>
          <a:ext cx="9214339" cy="386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9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C676-AEA8-4AE9-B3FB-E0A58EB7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180" y="764373"/>
            <a:ext cx="7166020" cy="1293028"/>
          </a:xfrm>
        </p:spPr>
        <p:txBody>
          <a:bodyPr/>
          <a:lstStyle/>
          <a:p>
            <a:r>
              <a:rPr lang="en-US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70B9-6BE8-4247-9573-B000BA35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D3EE5D-FC33-44F2-AEED-4353600BD973}"/>
              </a:ext>
            </a:extLst>
          </p:cNvPr>
          <p:cNvSpPr/>
          <p:nvPr/>
        </p:nvSpPr>
        <p:spPr>
          <a:xfrm>
            <a:off x="208835" y="1502320"/>
            <a:ext cx="2910626" cy="555081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4</a:t>
            </a:r>
            <a:endParaRPr lang="hi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15997E-4C35-4AE9-8B52-23F62A14C19C}"/>
              </a:ext>
            </a:extLst>
          </p:cNvPr>
          <p:cNvSpPr/>
          <p:nvPr/>
        </p:nvSpPr>
        <p:spPr>
          <a:xfrm>
            <a:off x="3623899" y="1502320"/>
            <a:ext cx="6590417" cy="555081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How many peoples remain getting 2</a:t>
            </a:r>
            <a:r>
              <a:rPr lang="en-US" sz="1800" baseline="30000" dirty="0">
                <a:latin typeface="Comic Sans MS" panose="030F0702030302020204" pitchFamily="66" charset="0"/>
              </a:rPr>
              <a:t>nd</a:t>
            </a:r>
            <a:r>
              <a:rPr lang="en-US" sz="1800" dirty="0">
                <a:latin typeface="Comic Sans MS" panose="030F0702030302020204" pitchFamily="66" charset="0"/>
              </a:rPr>
              <a:t> Dose of vaccination?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C6FF50-E670-4FCE-B998-1AC7040A4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749157"/>
              </p:ext>
            </p:extLst>
          </p:nvPr>
        </p:nvGraphicFramePr>
        <p:xfrm>
          <a:off x="685800" y="2943665"/>
          <a:ext cx="9528516" cy="369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03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281-026F-4414-9FB5-BFE93D91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347" y="639315"/>
            <a:ext cx="5963529" cy="1293028"/>
          </a:xfrm>
        </p:spPr>
        <p:txBody>
          <a:bodyPr/>
          <a:lstStyle/>
          <a:p>
            <a:r>
              <a:rPr lang="en-US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9218-CE9A-421D-99A5-43D9E27E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B348A2-2B4C-4DB2-8DE2-223EB5C427C5}"/>
              </a:ext>
            </a:extLst>
          </p:cNvPr>
          <p:cNvSpPr/>
          <p:nvPr/>
        </p:nvSpPr>
        <p:spPr>
          <a:xfrm>
            <a:off x="267286" y="1631852"/>
            <a:ext cx="2982351" cy="46423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5</a:t>
            </a:r>
            <a:endParaRPr lang="hi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0F1F34-B577-4593-B897-435D35E60C9B}"/>
              </a:ext>
            </a:extLst>
          </p:cNvPr>
          <p:cNvSpPr/>
          <p:nvPr/>
        </p:nvSpPr>
        <p:spPr>
          <a:xfrm>
            <a:off x="3601329" y="1599218"/>
            <a:ext cx="6668086" cy="464234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How many peoples get daily vaccination?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EB806E-54AA-4111-A458-7BCC842C3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45637"/>
              </p:ext>
            </p:extLst>
          </p:nvPr>
        </p:nvGraphicFramePr>
        <p:xfrm>
          <a:off x="685799" y="2556580"/>
          <a:ext cx="11074791" cy="392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3B8C-265C-4014-856A-634BEBED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142" y="1167617"/>
            <a:ext cx="7736058" cy="889783"/>
          </a:xfrm>
        </p:spPr>
        <p:txBody>
          <a:bodyPr/>
          <a:lstStyle/>
          <a:p>
            <a:r>
              <a:rPr lang="en-US" dirty="0"/>
              <a:t> 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5123-38AE-441F-86E7-1DB2DC49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i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6D108D-C841-4CAF-AAA7-01CBD1850270}"/>
              </a:ext>
            </a:extLst>
          </p:cNvPr>
          <p:cNvSpPr/>
          <p:nvPr/>
        </p:nvSpPr>
        <p:spPr>
          <a:xfrm>
            <a:off x="154744" y="1772529"/>
            <a:ext cx="3179299" cy="422031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6</a:t>
            </a:r>
            <a:endParaRPr lang="hi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EAFDEB-71F1-4685-8864-9D6C866BE8BA}"/>
              </a:ext>
            </a:extLst>
          </p:cNvPr>
          <p:cNvSpPr/>
          <p:nvPr/>
        </p:nvSpPr>
        <p:spPr>
          <a:xfrm>
            <a:off x="4009292" y="1772528"/>
            <a:ext cx="5669280" cy="422031"/>
          </a:xfrm>
          <a:prstGeom prst="roundRect">
            <a:avLst>
              <a:gd name="adj" fmla="val 50000"/>
            </a:avLst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mic Sans MS" panose="030F0702030302020204" pitchFamily="66" charset="0"/>
              </a:rPr>
              <a:t>How many peoples vaccinated per hundred?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FC311-E569-4DBE-ABE8-65AD34F6D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438779"/>
              </p:ext>
            </p:extLst>
          </p:nvPr>
        </p:nvGraphicFramePr>
        <p:xfrm>
          <a:off x="927808" y="2493498"/>
          <a:ext cx="9777706" cy="40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64493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315</TotalTime>
  <Words>319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Castellar</vt:lpstr>
      <vt:lpstr>Century Gothic</vt:lpstr>
      <vt:lpstr>Comic Sans MS</vt:lpstr>
      <vt:lpstr>Vapor Trail</vt:lpstr>
      <vt:lpstr>Final  Project presentation</vt:lpstr>
      <vt:lpstr>Vaccination  program</vt:lpstr>
      <vt:lpstr>Problem solving</vt:lpstr>
      <vt:lpstr>Charts</vt:lpstr>
      <vt:lpstr> 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Final  presentation</dc:title>
  <dc:creator>Rahul Singh</dc:creator>
  <cp:lastModifiedBy>Red Spyder</cp:lastModifiedBy>
  <cp:revision>24</cp:revision>
  <dcterms:created xsi:type="dcterms:W3CDTF">2021-05-05T18:22:10Z</dcterms:created>
  <dcterms:modified xsi:type="dcterms:W3CDTF">2021-05-14T02:13:36Z</dcterms:modified>
</cp:coreProperties>
</file>