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9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06477-947D-481A-A2CB-E65D7B93A9ED}" v="257" dt="2020-12-20T00:42:1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E42FF-E377-401A-BC30-3A97194183A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02D742-40EE-48A1-B9AF-B344C189AC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u="none" dirty="0"/>
            <a:t>3 tier serverless Architecture</a:t>
          </a:r>
          <a:endParaRPr lang="en-US" sz="1600" u="none" dirty="0"/>
        </a:p>
      </dgm:t>
    </dgm:pt>
    <dgm:pt modelId="{E8A7EED5-8E11-4DE6-B0F3-F5A2E9166793}" type="parTrans" cxnId="{59E87824-7AD9-48C5-BA9A-53B398AA7EDC}">
      <dgm:prSet/>
      <dgm:spPr/>
      <dgm:t>
        <a:bodyPr/>
        <a:lstStyle/>
        <a:p>
          <a:endParaRPr lang="en-US"/>
        </a:p>
      </dgm:t>
    </dgm:pt>
    <dgm:pt modelId="{1FCAED75-E8CB-40D2-B33B-41D517CC0B6F}" type="sibTrans" cxnId="{59E87824-7AD9-48C5-BA9A-53B398AA7EDC}">
      <dgm:prSet/>
      <dgm:spPr/>
      <dgm:t>
        <a:bodyPr/>
        <a:lstStyle/>
        <a:p>
          <a:endParaRPr lang="en-US"/>
        </a:p>
      </dgm:t>
    </dgm:pt>
    <dgm:pt modelId="{2F6A73DF-E7BE-4731-8BF2-FE515411E2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API Gateway to accept the API calls to upload images from the application.</a:t>
          </a:r>
          <a:endParaRPr lang="en-US" sz="1400" dirty="0"/>
        </a:p>
      </dgm:t>
    </dgm:pt>
    <dgm:pt modelId="{2E56AB29-9F0D-49B0-8408-E5BB9BF39D0D}" type="parTrans" cxnId="{5D218673-5C25-4F57-8354-AFAB79F8E864}">
      <dgm:prSet/>
      <dgm:spPr/>
      <dgm:t>
        <a:bodyPr/>
        <a:lstStyle/>
        <a:p>
          <a:endParaRPr lang="en-US"/>
        </a:p>
      </dgm:t>
    </dgm:pt>
    <dgm:pt modelId="{E9AA6FC8-7B45-433A-AA36-A226D5809AD6}" type="sibTrans" cxnId="{5D218673-5C25-4F57-8354-AFAB79F8E864}">
      <dgm:prSet/>
      <dgm:spPr/>
      <dgm:t>
        <a:bodyPr/>
        <a:lstStyle/>
        <a:p>
          <a:endParaRPr lang="en-US"/>
        </a:p>
      </dgm:t>
    </dgm:pt>
    <dgm:pt modelId="{5B3626B4-A661-4EF3-8EB6-19FDD41347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AWS Lambda as the business logic tier</a:t>
          </a:r>
          <a:endParaRPr lang="en-US" sz="1400" dirty="0"/>
        </a:p>
      </dgm:t>
    </dgm:pt>
    <dgm:pt modelId="{22375EB5-F05F-4185-9575-4D5E0F4B366C}" type="parTrans" cxnId="{A3C759A7-E109-4152-A314-7FF07B09AA77}">
      <dgm:prSet/>
      <dgm:spPr/>
      <dgm:t>
        <a:bodyPr/>
        <a:lstStyle/>
        <a:p>
          <a:endParaRPr lang="en-US"/>
        </a:p>
      </dgm:t>
    </dgm:pt>
    <dgm:pt modelId="{DA5ABA7A-187A-41C9-AC9A-5DAC13FA413F}" type="sibTrans" cxnId="{A3C759A7-E109-4152-A314-7FF07B09AA77}">
      <dgm:prSet/>
      <dgm:spPr/>
      <dgm:t>
        <a:bodyPr/>
        <a:lstStyle/>
        <a:p>
          <a:endParaRPr lang="en-US"/>
        </a:p>
      </dgm:t>
    </dgm:pt>
    <dgm:pt modelId="{2309A321-4DBB-49EC-835C-13B1E37DC4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/>
            <a:t>AWS S3 as the data tier to store original/inspected widget images</a:t>
          </a:r>
          <a:endParaRPr lang="en-US" sz="1400" dirty="0"/>
        </a:p>
      </dgm:t>
    </dgm:pt>
    <dgm:pt modelId="{28BBE7F4-2E42-4F5A-A8FE-F63007659ADB}" type="parTrans" cxnId="{92ADEE2E-DF78-416A-A2FA-A421D040CFB7}">
      <dgm:prSet/>
      <dgm:spPr/>
      <dgm:t>
        <a:bodyPr/>
        <a:lstStyle/>
        <a:p>
          <a:endParaRPr lang="en-US"/>
        </a:p>
      </dgm:t>
    </dgm:pt>
    <dgm:pt modelId="{F4937D84-0BA0-4F2D-B9AC-3C50914DB94B}" type="sibTrans" cxnId="{92ADEE2E-DF78-416A-A2FA-A421D040CFB7}">
      <dgm:prSet/>
      <dgm:spPr/>
      <dgm:t>
        <a:bodyPr/>
        <a:lstStyle/>
        <a:p>
          <a:endParaRPr lang="en-US"/>
        </a:p>
      </dgm:t>
    </dgm:pt>
    <dgm:pt modelId="{8A437EA5-C65D-461F-BAC5-56C8CE0424D8}" type="pres">
      <dgm:prSet presAssocID="{201E42FF-E377-401A-BC30-3A97194183A4}" presName="root" presStyleCnt="0">
        <dgm:presLayoutVars>
          <dgm:dir/>
          <dgm:resizeHandles val="exact"/>
        </dgm:presLayoutVars>
      </dgm:prSet>
      <dgm:spPr/>
    </dgm:pt>
    <dgm:pt modelId="{F23561C0-EDAF-42A8-9F06-EFEA2ADFE3DB}" type="pres">
      <dgm:prSet presAssocID="{9D02D742-40EE-48A1-B9AF-B344C189AC1C}" presName="compNode" presStyleCnt="0"/>
      <dgm:spPr/>
    </dgm:pt>
    <dgm:pt modelId="{D96B6B44-7E64-49C3-9559-4DC7F2290D85}" type="pres">
      <dgm:prSet presAssocID="{9D02D742-40EE-48A1-B9AF-B344C189AC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3792B8-6CCE-4DF9-AB26-4FFF55DF1751}" type="pres">
      <dgm:prSet presAssocID="{9D02D742-40EE-48A1-B9AF-B344C189AC1C}" presName="spaceRect" presStyleCnt="0"/>
      <dgm:spPr/>
    </dgm:pt>
    <dgm:pt modelId="{3DADF410-B4D5-4698-9B60-5C2710165946}" type="pres">
      <dgm:prSet presAssocID="{9D02D742-40EE-48A1-B9AF-B344C189AC1C}" presName="textRect" presStyleLbl="revTx" presStyleIdx="0" presStyleCnt="4">
        <dgm:presLayoutVars>
          <dgm:chMax val="1"/>
          <dgm:chPref val="1"/>
        </dgm:presLayoutVars>
      </dgm:prSet>
      <dgm:spPr/>
    </dgm:pt>
    <dgm:pt modelId="{F9603241-F562-46CA-A14F-28DFB614460F}" type="pres">
      <dgm:prSet presAssocID="{1FCAED75-E8CB-40D2-B33B-41D517CC0B6F}" presName="sibTrans" presStyleCnt="0"/>
      <dgm:spPr/>
    </dgm:pt>
    <dgm:pt modelId="{82F88000-6EF4-425F-87B5-C696A5216C0C}" type="pres">
      <dgm:prSet presAssocID="{2F6A73DF-E7BE-4731-8BF2-FE515411E21E}" presName="compNode" presStyleCnt="0"/>
      <dgm:spPr/>
    </dgm:pt>
    <dgm:pt modelId="{FD8076D5-8CDF-4587-96A3-D288DCF7CE12}" type="pres">
      <dgm:prSet presAssocID="{2F6A73DF-E7BE-4731-8BF2-FE515411E2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A6D2888-A9DC-4A44-BE0D-74156BAE9AFA}" type="pres">
      <dgm:prSet presAssocID="{2F6A73DF-E7BE-4731-8BF2-FE515411E21E}" presName="spaceRect" presStyleCnt="0"/>
      <dgm:spPr/>
    </dgm:pt>
    <dgm:pt modelId="{55ABA466-935D-4ADD-A628-E90B6F330885}" type="pres">
      <dgm:prSet presAssocID="{2F6A73DF-E7BE-4731-8BF2-FE515411E21E}" presName="textRect" presStyleLbl="revTx" presStyleIdx="1" presStyleCnt="4">
        <dgm:presLayoutVars>
          <dgm:chMax val="1"/>
          <dgm:chPref val="1"/>
        </dgm:presLayoutVars>
      </dgm:prSet>
      <dgm:spPr/>
    </dgm:pt>
    <dgm:pt modelId="{02780CD8-771A-49AA-A0B4-D5DA43880C4D}" type="pres">
      <dgm:prSet presAssocID="{E9AA6FC8-7B45-433A-AA36-A226D5809AD6}" presName="sibTrans" presStyleCnt="0"/>
      <dgm:spPr/>
    </dgm:pt>
    <dgm:pt modelId="{B6C4A8AD-95F3-4272-B985-175E94A286F3}" type="pres">
      <dgm:prSet presAssocID="{5B3626B4-A661-4EF3-8EB6-19FDD4134799}" presName="compNode" presStyleCnt="0"/>
      <dgm:spPr/>
    </dgm:pt>
    <dgm:pt modelId="{7A5A6620-6532-45F8-BB1F-8CB73B8CF125}" type="pres">
      <dgm:prSet presAssocID="{5B3626B4-A661-4EF3-8EB6-19FDD41347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5D55DC5-0398-41A6-8CD1-87F35D6B9847}" type="pres">
      <dgm:prSet presAssocID="{5B3626B4-A661-4EF3-8EB6-19FDD4134799}" presName="spaceRect" presStyleCnt="0"/>
      <dgm:spPr/>
    </dgm:pt>
    <dgm:pt modelId="{80EF33B9-386D-47EC-8B72-F8A3045B245A}" type="pres">
      <dgm:prSet presAssocID="{5B3626B4-A661-4EF3-8EB6-19FDD4134799}" presName="textRect" presStyleLbl="revTx" presStyleIdx="2" presStyleCnt="4">
        <dgm:presLayoutVars>
          <dgm:chMax val="1"/>
          <dgm:chPref val="1"/>
        </dgm:presLayoutVars>
      </dgm:prSet>
      <dgm:spPr/>
    </dgm:pt>
    <dgm:pt modelId="{79A0072C-8FCE-4C6F-BCAF-009A8E1336CA}" type="pres">
      <dgm:prSet presAssocID="{DA5ABA7A-187A-41C9-AC9A-5DAC13FA413F}" presName="sibTrans" presStyleCnt="0"/>
      <dgm:spPr/>
    </dgm:pt>
    <dgm:pt modelId="{CFEB1ADE-27D1-41B0-B953-08B8F08602DD}" type="pres">
      <dgm:prSet presAssocID="{2309A321-4DBB-49EC-835C-13B1E37DC43D}" presName="compNode" presStyleCnt="0"/>
      <dgm:spPr/>
    </dgm:pt>
    <dgm:pt modelId="{8F29B2B0-ED53-45BF-A962-AAC2034CBE9F}" type="pres">
      <dgm:prSet presAssocID="{2309A321-4DBB-49EC-835C-13B1E37DC4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FC892EF-B430-4CD1-B092-586056061640}" type="pres">
      <dgm:prSet presAssocID="{2309A321-4DBB-49EC-835C-13B1E37DC43D}" presName="spaceRect" presStyleCnt="0"/>
      <dgm:spPr/>
    </dgm:pt>
    <dgm:pt modelId="{E4D55B5B-2473-4445-8F9D-622E007F5991}" type="pres">
      <dgm:prSet presAssocID="{2309A321-4DBB-49EC-835C-13B1E37DC4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6DFF23-4BF7-46C1-8717-898A0871E93B}" type="presOf" srcId="{5B3626B4-A661-4EF3-8EB6-19FDD4134799}" destId="{80EF33B9-386D-47EC-8B72-F8A3045B245A}" srcOrd="0" destOrd="0" presId="urn:microsoft.com/office/officeart/2018/2/layout/IconLabelList"/>
    <dgm:cxn modelId="{59E87824-7AD9-48C5-BA9A-53B398AA7EDC}" srcId="{201E42FF-E377-401A-BC30-3A97194183A4}" destId="{9D02D742-40EE-48A1-B9AF-B344C189AC1C}" srcOrd="0" destOrd="0" parTransId="{E8A7EED5-8E11-4DE6-B0F3-F5A2E9166793}" sibTransId="{1FCAED75-E8CB-40D2-B33B-41D517CC0B6F}"/>
    <dgm:cxn modelId="{92ADEE2E-DF78-416A-A2FA-A421D040CFB7}" srcId="{201E42FF-E377-401A-BC30-3A97194183A4}" destId="{2309A321-4DBB-49EC-835C-13B1E37DC43D}" srcOrd="3" destOrd="0" parTransId="{28BBE7F4-2E42-4F5A-A8FE-F63007659ADB}" sibTransId="{F4937D84-0BA0-4F2D-B9AC-3C50914DB94B}"/>
    <dgm:cxn modelId="{497D9439-E398-4668-8153-0F1D427231F3}" type="presOf" srcId="{2309A321-4DBB-49EC-835C-13B1E37DC43D}" destId="{E4D55B5B-2473-4445-8F9D-622E007F5991}" srcOrd="0" destOrd="0" presId="urn:microsoft.com/office/officeart/2018/2/layout/IconLabelList"/>
    <dgm:cxn modelId="{E640A770-965C-4A6C-B4A5-D0EC23DBB8B4}" type="presOf" srcId="{9D02D742-40EE-48A1-B9AF-B344C189AC1C}" destId="{3DADF410-B4D5-4698-9B60-5C2710165946}" srcOrd="0" destOrd="0" presId="urn:microsoft.com/office/officeart/2018/2/layout/IconLabelList"/>
    <dgm:cxn modelId="{5D218673-5C25-4F57-8354-AFAB79F8E864}" srcId="{201E42FF-E377-401A-BC30-3A97194183A4}" destId="{2F6A73DF-E7BE-4731-8BF2-FE515411E21E}" srcOrd="1" destOrd="0" parTransId="{2E56AB29-9F0D-49B0-8408-E5BB9BF39D0D}" sibTransId="{E9AA6FC8-7B45-433A-AA36-A226D5809AD6}"/>
    <dgm:cxn modelId="{DC22407C-BD9C-4FF3-8670-98F3C5C1BCBA}" type="presOf" srcId="{2F6A73DF-E7BE-4731-8BF2-FE515411E21E}" destId="{55ABA466-935D-4ADD-A628-E90B6F330885}" srcOrd="0" destOrd="0" presId="urn:microsoft.com/office/officeart/2018/2/layout/IconLabelList"/>
    <dgm:cxn modelId="{A3C759A7-E109-4152-A314-7FF07B09AA77}" srcId="{201E42FF-E377-401A-BC30-3A97194183A4}" destId="{5B3626B4-A661-4EF3-8EB6-19FDD4134799}" srcOrd="2" destOrd="0" parTransId="{22375EB5-F05F-4185-9575-4D5E0F4B366C}" sibTransId="{DA5ABA7A-187A-41C9-AC9A-5DAC13FA413F}"/>
    <dgm:cxn modelId="{B6D70DA8-7F7D-4BDC-97F2-D46A1B7766F3}" type="presOf" srcId="{201E42FF-E377-401A-BC30-3A97194183A4}" destId="{8A437EA5-C65D-461F-BAC5-56C8CE0424D8}" srcOrd="0" destOrd="0" presId="urn:microsoft.com/office/officeart/2018/2/layout/IconLabelList"/>
    <dgm:cxn modelId="{1BF862C1-B249-4902-AB36-5198BB460E88}" type="presParOf" srcId="{8A437EA5-C65D-461F-BAC5-56C8CE0424D8}" destId="{F23561C0-EDAF-42A8-9F06-EFEA2ADFE3DB}" srcOrd="0" destOrd="0" presId="urn:microsoft.com/office/officeart/2018/2/layout/IconLabelList"/>
    <dgm:cxn modelId="{22F2BC36-CE37-4EAC-A2B2-43B0D434C9B0}" type="presParOf" srcId="{F23561C0-EDAF-42A8-9F06-EFEA2ADFE3DB}" destId="{D96B6B44-7E64-49C3-9559-4DC7F2290D85}" srcOrd="0" destOrd="0" presId="urn:microsoft.com/office/officeart/2018/2/layout/IconLabelList"/>
    <dgm:cxn modelId="{B9F1C94C-B1A5-429E-8962-EAA159483E37}" type="presParOf" srcId="{F23561C0-EDAF-42A8-9F06-EFEA2ADFE3DB}" destId="{AF3792B8-6CCE-4DF9-AB26-4FFF55DF1751}" srcOrd="1" destOrd="0" presId="urn:microsoft.com/office/officeart/2018/2/layout/IconLabelList"/>
    <dgm:cxn modelId="{5E5CAF1C-1A5E-48F0-B13E-2201AA0161D6}" type="presParOf" srcId="{F23561C0-EDAF-42A8-9F06-EFEA2ADFE3DB}" destId="{3DADF410-B4D5-4698-9B60-5C2710165946}" srcOrd="2" destOrd="0" presId="urn:microsoft.com/office/officeart/2018/2/layout/IconLabelList"/>
    <dgm:cxn modelId="{CE2A940E-4379-403D-B4C2-B106EDE4918B}" type="presParOf" srcId="{8A437EA5-C65D-461F-BAC5-56C8CE0424D8}" destId="{F9603241-F562-46CA-A14F-28DFB614460F}" srcOrd="1" destOrd="0" presId="urn:microsoft.com/office/officeart/2018/2/layout/IconLabelList"/>
    <dgm:cxn modelId="{CF9B2790-4128-459E-823C-10F26A51640A}" type="presParOf" srcId="{8A437EA5-C65D-461F-BAC5-56C8CE0424D8}" destId="{82F88000-6EF4-425F-87B5-C696A5216C0C}" srcOrd="2" destOrd="0" presId="urn:microsoft.com/office/officeart/2018/2/layout/IconLabelList"/>
    <dgm:cxn modelId="{D1676792-691B-40D3-B902-BCF4BDE16026}" type="presParOf" srcId="{82F88000-6EF4-425F-87B5-C696A5216C0C}" destId="{FD8076D5-8CDF-4587-96A3-D288DCF7CE12}" srcOrd="0" destOrd="0" presId="urn:microsoft.com/office/officeart/2018/2/layout/IconLabelList"/>
    <dgm:cxn modelId="{8819AF4C-6DD3-4B40-A2C8-ED4474AC8C5D}" type="presParOf" srcId="{82F88000-6EF4-425F-87B5-C696A5216C0C}" destId="{AA6D2888-A9DC-4A44-BE0D-74156BAE9AFA}" srcOrd="1" destOrd="0" presId="urn:microsoft.com/office/officeart/2018/2/layout/IconLabelList"/>
    <dgm:cxn modelId="{E2A27061-9402-4A41-9E2D-3AD184984189}" type="presParOf" srcId="{82F88000-6EF4-425F-87B5-C696A5216C0C}" destId="{55ABA466-935D-4ADD-A628-E90B6F330885}" srcOrd="2" destOrd="0" presId="urn:microsoft.com/office/officeart/2018/2/layout/IconLabelList"/>
    <dgm:cxn modelId="{70D4C7AA-3AA5-4D58-9DDB-C101B85E0644}" type="presParOf" srcId="{8A437EA5-C65D-461F-BAC5-56C8CE0424D8}" destId="{02780CD8-771A-49AA-A0B4-D5DA43880C4D}" srcOrd="3" destOrd="0" presId="urn:microsoft.com/office/officeart/2018/2/layout/IconLabelList"/>
    <dgm:cxn modelId="{61A57478-B9E3-41ED-A6A9-9B8AAB6953E1}" type="presParOf" srcId="{8A437EA5-C65D-461F-BAC5-56C8CE0424D8}" destId="{B6C4A8AD-95F3-4272-B985-175E94A286F3}" srcOrd="4" destOrd="0" presId="urn:microsoft.com/office/officeart/2018/2/layout/IconLabelList"/>
    <dgm:cxn modelId="{E511822F-AC8C-4EE1-8E47-AD70222A0090}" type="presParOf" srcId="{B6C4A8AD-95F3-4272-B985-175E94A286F3}" destId="{7A5A6620-6532-45F8-BB1F-8CB73B8CF125}" srcOrd="0" destOrd="0" presId="urn:microsoft.com/office/officeart/2018/2/layout/IconLabelList"/>
    <dgm:cxn modelId="{4265AD2F-4746-4C5B-9994-59F7EFD2D413}" type="presParOf" srcId="{B6C4A8AD-95F3-4272-B985-175E94A286F3}" destId="{05D55DC5-0398-41A6-8CD1-87F35D6B9847}" srcOrd="1" destOrd="0" presId="urn:microsoft.com/office/officeart/2018/2/layout/IconLabelList"/>
    <dgm:cxn modelId="{AB09BCC0-45D3-43AB-BC56-328EED5FB992}" type="presParOf" srcId="{B6C4A8AD-95F3-4272-B985-175E94A286F3}" destId="{80EF33B9-386D-47EC-8B72-F8A3045B245A}" srcOrd="2" destOrd="0" presId="urn:microsoft.com/office/officeart/2018/2/layout/IconLabelList"/>
    <dgm:cxn modelId="{F658C9A1-1E1C-48B0-8FFE-3B9B0BB6ECE9}" type="presParOf" srcId="{8A437EA5-C65D-461F-BAC5-56C8CE0424D8}" destId="{79A0072C-8FCE-4C6F-BCAF-009A8E1336CA}" srcOrd="5" destOrd="0" presId="urn:microsoft.com/office/officeart/2018/2/layout/IconLabelList"/>
    <dgm:cxn modelId="{9CA3CFE3-8098-41B0-AC20-FFC93A30CC06}" type="presParOf" srcId="{8A437EA5-C65D-461F-BAC5-56C8CE0424D8}" destId="{CFEB1ADE-27D1-41B0-B953-08B8F08602DD}" srcOrd="6" destOrd="0" presId="urn:microsoft.com/office/officeart/2018/2/layout/IconLabelList"/>
    <dgm:cxn modelId="{A7EF81CB-DF5B-40D6-A966-1BEAA52DC4AD}" type="presParOf" srcId="{CFEB1ADE-27D1-41B0-B953-08B8F08602DD}" destId="{8F29B2B0-ED53-45BF-A962-AAC2034CBE9F}" srcOrd="0" destOrd="0" presId="urn:microsoft.com/office/officeart/2018/2/layout/IconLabelList"/>
    <dgm:cxn modelId="{F4B8D5C3-57F8-4265-9C6C-8AFDB7C0833F}" type="presParOf" srcId="{CFEB1ADE-27D1-41B0-B953-08B8F08602DD}" destId="{3FC892EF-B430-4CD1-B092-586056061640}" srcOrd="1" destOrd="0" presId="urn:microsoft.com/office/officeart/2018/2/layout/IconLabelList"/>
    <dgm:cxn modelId="{B04B87A5-2088-4FA5-8CE0-CBBD7F191E8A}" type="presParOf" srcId="{CFEB1ADE-27D1-41B0-B953-08B8F08602DD}" destId="{E4D55B5B-2473-4445-8F9D-622E007F59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B6B44-7E64-49C3-9559-4DC7F2290D85}">
      <dsp:nvSpPr>
        <dsp:cNvPr id="0" name=""/>
        <dsp:cNvSpPr/>
      </dsp:nvSpPr>
      <dsp:spPr>
        <a:xfrm>
          <a:off x="1293973" y="215679"/>
          <a:ext cx="718242" cy="718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DF410-B4D5-4698-9B60-5C2710165946}">
      <dsp:nvSpPr>
        <dsp:cNvPr id="0" name=""/>
        <dsp:cNvSpPr/>
      </dsp:nvSpPr>
      <dsp:spPr>
        <a:xfrm>
          <a:off x="855048" y="1198061"/>
          <a:ext cx="1596093" cy="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u="none" kern="1200" dirty="0"/>
            <a:t>3 tier serverless Architecture</a:t>
          </a:r>
          <a:endParaRPr lang="en-US" sz="1600" u="none" kern="1200" dirty="0"/>
        </a:p>
      </dsp:txBody>
      <dsp:txXfrm>
        <a:off x="855048" y="1198061"/>
        <a:ext cx="1596093" cy="778095"/>
      </dsp:txXfrm>
    </dsp:sp>
    <dsp:sp modelId="{FD8076D5-8CDF-4587-96A3-D288DCF7CE12}">
      <dsp:nvSpPr>
        <dsp:cNvPr id="0" name=""/>
        <dsp:cNvSpPr/>
      </dsp:nvSpPr>
      <dsp:spPr>
        <a:xfrm>
          <a:off x="3169383" y="215679"/>
          <a:ext cx="718242" cy="718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A466-935D-4ADD-A628-E90B6F330885}">
      <dsp:nvSpPr>
        <dsp:cNvPr id="0" name=""/>
        <dsp:cNvSpPr/>
      </dsp:nvSpPr>
      <dsp:spPr>
        <a:xfrm>
          <a:off x="2730458" y="1198061"/>
          <a:ext cx="1596093" cy="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API Gateway to accept the API calls to upload images from the application.</a:t>
          </a:r>
          <a:endParaRPr lang="en-US" sz="1400" kern="1200" dirty="0"/>
        </a:p>
      </dsp:txBody>
      <dsp:txXfrm>
        <a:off x="2730458" y="1198061"/>
        <a:ext cx="1596093" cy="778095"/>
      </dsp:txXfrm>
    </dsp:sp>
    <dsp:sp modelId="{7A5A6620-6532-45F8-BB1F-8CB73B8CF125}">
      <dsp:nvSpPr>
        <dsp:cNvPr id="0" name=""/>
        <dsp:cNvSpPr/>
      </dsp:nvSpPr>
      <dsp:spPr>
        <a:xfrm>
          <a:off x="1293973" y="2375180"/>
          <a:ext cx="718242" cy="718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F33B9-386D-47EC-8B72-F8A3045B245A}">
      <dsp:nvSpPr>
        <dsp:cNvPr id="0" name=""/>
        <dsp:cNvSpPr/>
      </dsp:nvSpPr>
      <dsp:spPr>
        <a:xfrm>
          <a:off x="855048" y="3357562"/>
          <a:ext cx="1596093" cy="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AWS Lambda as the business logic tier</a:t>
          </a:r>
          <a:endParaRPr lang="en-US" sz="1400" kern="1200" dirty="0"/>
        </a:p>
      </dsp:txBody>
      <dsp:txXfrm>
        <a:off x="855048" y="3357562"/>
        <a:ext cx="1596093" cy="778095"/>
      </dsp:txXfrm>
    </dsp:sp>
    <dsp:sp modelId="{8F29B2B0-ED53-45BF-A962-AAC2034CBE9F}">
      <dsp:nvSpPr>
        <dsp:cNvPr id="0" name=""/>
        <dsp:cNvSpPr/>
      </dsp:nvSpPr>
      <dsp:spPr>
        <a:xfrm>
          <a:off x="3169383" y="2375180"/>
          <a:ext cx="718242" cy="718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55B5B-2473-4445-8F9D-622E007F5991}">
      <dsp:nvSpPr>
        <dsp:cNvPr id="0" name=""/>
        <dsp:cNvSpPr/>
      </dsp:nvSpPr>
      <dsp:spPr>
        <a:xfrm>
          <a:off x="2730458" y="3357562"/>
          <a:ext cx="1596093" cy="778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AWS S3 as the data tier to store original/inspected widget images</a:t>
          </a:r>
          <a:endParaRPr lang="en-US" sz="1400" kern="1200" dirty="0"/>
        </a:p>
      </dsp:txBody>
      <dsp:txXfrm>
        <a:off x="2730458" y="3357562"/>
        <a:ext cx="1596093" cy="7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4BEC7-21C4-403F-B0C4-7ACFFAF85A9E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AD9BE-575F-4700-8D7A-2E8CFB896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5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8B15-3E6E-4C0A-87DA-9CBC0D50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537A-89CD-416F-8CF8-54EBE7705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3973D-733F-4E67-A19D-EDA19607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529D-58BA-4C9C-A3B8-A475A68E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3286-87A5-4807-8094-CA3EDDBA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9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9E0C-6A1B-4BF3-B1BD-4C964334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31A61-D204-4E57-AF02-11B90AD9D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AC8A-F22C-4EFC-88E0-0CD57D87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E5B3-530F-4DD7-B2D9-2610FD9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5788-6853-4FAD-9193-CA97E90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0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AB11C-639B-426E-A5A7-1B47BF613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24B4-058F-43D3-B6B0-0DEADE37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C897-9246-48C8-B954-2EBA88D3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4E98-F94D-4F51-BB7F-89636827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6973-24D6-4984-9DC7-391A963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73A5-C1AF-4464-B7DD-0EDA4557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4232-6026-4958-82A5-F16D7FB6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1F483-6F81-4BF9-BF15-B0E2A389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F597-E7D6-4D61-A36A-9C50C356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D56B-7ACB-4653-B673-B95F892E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9503-C217-414E-B8F5-D8966B0E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B97AA-F400-4ACF-B98F-459B1A2B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3C80-9CC1-48F8-8837-324104EA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71E1-7794-46E7-A9ED-BE0B40E9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6569E-DAC4-4257-BDFB-E7BB89A9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7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EC83-D950-4CE5-901A-EF9D057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98F8-97EE-43B5-87F0-DFBBBB3F3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FD392-E84B-4B96-B951-5EF20B8C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F399C-BD09-4F55-BF1A-19B0C72A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5AB5B-2F8E-4208-B0F2-67354DAA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17E49-6A9B-42D3-A767-DF1D8EE5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3C73-0D01-4E28-9518-CC00E924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CA7E-7900-412E-BB6B-636F71F2B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1611-25EC-4227-9A3B-E3DD7758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44B9F6-33CD-493B-A652-FC8156401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8CBE-D4CB-48E1-928F-71D34B7FE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F554D-8B74-4A9B-B853-165BBFF8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B57FD-B48C-48B6-8DB2-88E443D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417D9-9618-4713-ADA3-6FCC61B6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20C-06A3-461A-8752-CD2ABC8A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FB811-D533-4C08-99F8-DA753FD9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328F8-D577-46A9-AA0F-949528FB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CA8EF-EC15-40B3-96DD-2903011C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3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4FEFC-CA87-4BB1-BC2C-80152E45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ABFE-331A-47B3-931B-789E94A2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7370B-A37D-40AB-8BF1-F40B6452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0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AF59-6FEF-4354-A913-5022F590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FD0C-D4BC-44EB-8A06-E3DCD9BC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7E3C3-1E93-4CE9-AE02-0BBBAC4E3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6CA8D-2ECE-4820-96F8-93239712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42A2-BEA1-4F5D-A839-FE6470FA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7034-5E92-4F43-BCB6-B0EE85D4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13A6-FA1F-42C2-8D1F-7A601118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295A5-F957-40AE-9845-4AA5EA629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B7003-82F0-4611-85D3-020CB51CB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07C1-10BA-4D94-9E1C-5298AFF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13B0-0A20-4306-A1AA-9F081F0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8164-206D-4FB5-A876-31B2018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8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4368A-6807-43A3-A218-AE723473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07AA1-CAEB-4A94-A1B5-A6A8C86E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2F31-B496-4AE7-9F7E-AC54E77A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1D6A-F26F-48AD-AD4E-89226527D63F}" type="datetimeFigureOut">
              <a:rPr lang="en-IN" smtClean="0"/>
              <a:t>19-12-2020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3502-47F6-4A74-96A0-160EAACA4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4C06-E2DB-403A-8BD4-C6A3F224D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CADE-558D-45CF-A1EB-9296C8A3C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2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F46B257-AAAD-45E1-9590-41D42C66B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" r="50014" b="766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4E6D-846A-4682-9061-7FFB5E5B5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800" dirty="0"/>
              <a:t>Serverless Image Recognition Application on AWS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51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4E9BD-31A6-B643-9E71-9757CDB2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1AEF3-0936-4A08-9C98-264C6E3EC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66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0D3E-990D-477A-A2F8-DB16D14F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i="1"/>
              <a:t>Team # 3</a:t>
            </a:r>
          </a:p>
          <a:p>
            <a:endParaRPr lang="en-US" sz="2200" i="1"/>
          </a:p>
          <a:p>
            <a:r>
              <a:rPr lang="en-US" sz="2200" i="1" u="sng"/>
              <a:t>Team Members :</a:t>
            </a:r>
            <a:r>
              <a:rPr lang="en-US" sz="2200" i="1"/>
              <a:t> </a:t>
            </a:r>
          </a:p>
          <a:p>
            <a:endParaRPr lang="en-US" sz="2200" i="1"/>
          </a:p>
          <a:p>
            <a:r>
              <a:rPr lang="en-US" sz="2200" i="1"/>
              <a:t>1) Rahul Sinha </a:t>
            </a:r>
          </a:p>
          <a:p>
            <a:r>
              <a:rPr lang="en-US" sz="2200" i="1"/>
              <a:t>2) Soumitra Mishra</a:t>
            </a:r>
          </a:p>
        </p:txBody>
      </p:sp>
    </p:spTree>
    <p:extLst>
      <p:ext uri="{BB962C8B-B14F-4D97-AF65-F5344CB8AC3E}">
        <p14:creationId xmlns:p14="http://schemas.microsoft.com/office/powerpoint/2010/main" val="71122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03C3-99CA-4542-8D96-1DC3FDF7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1FB7-B299-E24D-93EB-C613FE39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6467867" cy="3450613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Problem Statement:</a:t>
            </a:r>
          </a:p>
          <a:p>
            <a:pPr lvl="1" algn="just"/>
            <a:r>
              <a:rPr lang="en-US" sz="1400" dirty="0"/>
              <a:t>Automate and innovate the inspection process of a widget manufacturing company that currently take pictures of manufactured widget and inspect it manually to ensure the compliance standards set by QA group.</a:t>
            </a:r>
          </a:p>
          <a:p>
            <a:pPr lvl="1" algn="just"/>
            <a:endParaRPr lang="en-US" sz="1800" dirty="0"/>
          </a:p>
          <a:p>
            <a:pPr algn="just"/>
            <a:r>
              <a:rPr lang="en-US" sz="2000" dirty="0"/>
              <a:t>Proposed Solution:</a:t>
            </a:r>
          </a:p>
          <a:p>
            <a:pPr lvl="1" algn="just"/>
            <a:r>
              <a:rPr lang="en-US" sz="1400" dirty="0"/>
              <a:t>Create an AWS serverless architecture to fully automate the manual inspection process.</a:t>
            </a:r>
          </a:p>
          <a:p>
            <a:pPr lvl="1" algn="just"/>
            <a:r>
              <a:rPr lang="en-US" sz="1400" dirty="0"/>
              <a:t>Create an event-based architecture and make use of Amazon </a:t>
            </a:r>
            <a:r>
              <a:rPr lang="en-US" sz="1400" dirty="0" err="1"/>
              <a:t>Rekognition</a:t>
            </a:r>
            <a:r>
              <a:rPr lang="en-US" sz="1400" dirty="0"/>
              <a:t> to inspect and generated reports for the widget images stored in the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BC2EC1E3-B68A-4195-85E6-8ACEF7DC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4337-B096-AD48-B2EB-038C82DA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-Design Summary</a:t>
            </a:r>
          </a:p>
        </p:txBody>
      </p:sp>
      <p:pic>
        <p:nvPicPr>
          <p:cNvPr id="43" name="Content Placeholder 42" descr="Diagram&#10;&#10;Description automatically generated">
            <a:extLst>
              <a:ext uri="{FF2B5EF4-FFF2-40B4-BE49-F238E27FC236}">
                <a16:creationId xmlns:a16="http://schemas.microsoft.com/office/drawing/2014/main" id="{4CF4DE4F-0951-4653-8CDB-0B9A478466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4" y="2483581"/>
            <a:ext cx="5909318" cy="2983769"/>
          </a:xfrm>
        </p:spPr>
      </p:pic>
      <p:graphicFrame>
        <p:nvGraphicFramePr>
          <p:cNvPr id="46" name="Content Placeholder 43">
            <a:extLst>
              <a:ext uri="{FF2B5EF4-FFF2-40B4-BE49-F238E27FC236}">
                <a16:creationId xmlns:a16="http://schemas.microsoft.com/office/drawing/2014/main" id="{77CF1CA9-D6C1-4C0C-B4A7-5C8FCBA2C3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7413285"/>
              </p:ext>
            </p:extLst>
          </p:nvPr>
        </p:nvGraphicFramePr>
        <p:xfrm>
          <a:off x="457199" y="1887538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381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08B0-F165-524C-B0E1-74103163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Diagram: AWS Components</a:t>
            </a:r>
          </a:p>
        </p:txBody>
      </p:sp>
      <p:pic>
        <p:nvPicPr>
          <p:cNvPr id="5" name="Graphic 25">
            <a:extLst>
              <a:ext uri="{FF2B5EF4-FFF2-40B4-BE49-F238E27FC236}">
                <a16:creationId xmlns:a16="http://schemas.microsoft.com/office/drawing/2014/main" id="{770214E8-13AE-49B3-A761-F9A4B654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20" y="32638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3F0950DE-4B53-494A-8C32-392BBCD4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52" y="4072647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162CA4F5-E1F1-460B-93F7-17DECBE1D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52" y="4496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C18E9371-1123-4FF1-BD25-782A02F2B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201" y="5258574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6E1DEEF3-A5DC-4077-9A90-D3BCFB6F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97" y="2459017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7602737F-8E39-4EC7-A396-A0C99DD3A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135" y="3170217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1" name="Graphic 8">
            <a:extLst>
              <a:ext uri="{FF2B5EF4-FFF2-40B4-BE49-F238E27FC236}">
                <a16:creationId xmlns:a16="http://schemas.microsoft.com/office/drawing/2014/main" id="{DBF4D8D4-617B-411F-BDEC-BAA71C0F2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854" y="22312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16BADAD9-4FC5-4BDF-ABDB-580012C1F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079" y="2997974"/>
            <a:ext cx="2239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  <a:b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Storage Service (S3)</a:t>
            </a:r>
          </a:p>
        </p:txBody>
      </p:sp>
      <p:pic>
        <p:nvPicPr>
          <p:cNvPr id="13" name="Graphic 24">
            <a:extLst>
              <a:ext uri="{FF2B5EF4-FFF2-40B4-BE49-F238E27FC236}">
                <a16:creationId xmlns:a16="http://schemas.microsoft.com/office/drawing/2014/main" id="{39A733EF-C54E-46B6-BC68-27C203D0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32" y="42620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532EAFD5-C3C6-4CB9-98BA-F9AA15D6B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664" y="5024813"/>
            <a:ext cx="2268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Notification Service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00967099-B733-4A7B-B0D5-3C001C5B1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729" y="4496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2A0E9DE9-6496-467A-9680-744C2E883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29" y="5260161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Rekognition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FAF19-93F1-4B7B-8D47-D036E63BF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6953" y="2209382"/>
            <a:ext cx="1190625" cy="130492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134C06-710D-4213-B63F-8A6405A49697}"/>
              </a:ext>
            </a:extLst>
          </p:cNvPr>
          <p:cNvCxnSpPr>
            <a:stCxn id="9" idx="3"/>
          </p:cNvCxnSpPr>
          <p:nvPr/>
        </p:nvCxnSpPr>
        <p:spPr>
          <a:xfrm>
            <a:off x="6043797" y="2814617"/>
            <a:ext cx="1216904" cy="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C314C0-A903-4794-9247-73E4D9724B08}"/>
              </a:ext>
            </a:extLst>
          </p:cNvPr>
          <p:cNvCxnSpPr/>
          <p:nvPr/>
        </p:nvCxnSpPr>
        <p:spPr>
          <a:xfrm>
            <a:off x="8237245" y="2814617"/>
            <a:ext cx="1431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E3996-D624-41FC-9984-899FBD617C0A}"/>
              </a:ext>
            </a:extLst>
          </p:cNvPr>
          <p:cNvCxnSpPr>
            <a:endCxn id="13" idx="1"/>
          </p:cNvCxnSpPr>
          <p:nvPr/>
        </p:nvCxnSpPr>
        <p:spPr>
          <a:xfrm>
            <a:off x="8237245" y="2993212"/>
            <a:ext cx="1548687" cy="164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717D11-ADB8-4F8B-9486-BB9884EEF758}"/>
              </a:ext>
            </a:extLst>
          </p:cNvPr>
          <p:cNvCxnSpPr>
            <a:stCxn id="17" idx="2"/>
          </p:cNvCxnSpPr>
          <p:nvPr/>
        </p:nvCxnSpPr>
        <p:spPr>
          <a:xfrm flipH="1">
            <a:off x="7757851" y="3514307"/>
            <a:ext cx="4415" cy="8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89FC7F-9EFC-4931-9599-A3584CF9EAC2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flipH="1">
            <a:off x="5687252" y="3478192"/>
            <a:ext cx="152" cy="101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CECE9C3-7EF9-43E7-9C07-894CC719142D}"/>
              </a:ext>
            </a:extLst>
          </p:cNvPr>
          <p:cNvSpPr txBox="1"/>
          <p:nvPr/>
        </p:nvSpPr>
        <p:spPr>
          <a:xfrm>
            <a:off x="5714337" y="3529352"/>
            <a:ext cx="1330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Lambda </a:t>
            </a:r>
          </a:p>
          <a:p>
            <a:r>
              <a:rPr lang="en-IN" sz="1400" dirty="0"/>
              <a:t>Execution</a:t>
            </a:r>
          </a:p>
          <a:p>
            <a:r>
              <a:rPr lang="en-IN" sz="1400" dirty="0"/>
              <a:t>Logs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604761-8044-4459-9069-5FA7CF90B2E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590620" y="2814617"/>
            <a:ext cx="1741977" cy="83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52B393-D3B7-4772-BA7F-3268B3E3423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590620" y="3644814"/>
            <a:ext cx="1715632" cy="1232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A6F3F2E-9F13-455E-A811-1985D7113B31}"/>
              </a:ext>
            </a:extLst>
          </p:cNvPr>
          <p:cNvSpPr/>
          <p:nvPr/>
        </p:nvSpPr>
        <p:spPr>
          <a:xfrm>
            <a:off x="2088052" y="1690688"/>
            <a:ext cx="9487197" cy="4119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829B15-2B2C-45F5-AC0A-5BA38BCEC1D5}"/>
              </a:ext>
            </a:extLst>
          </p:cNvPr>
          <p:cNvSpPr txBox="1"/>
          <p:nvPr/>
        </p:nvSpPr>
        <p:spPr>
          <a:xfrm>
            <a:off x="8488772" y="3720344"/>
            <a:ext cx="95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Send </a:t>
            </a:r>
          </a:p>
          <a:p>
            <a:r>
              <a:rPr lang="en-IN" sz="1200" dirty="0"/>
              <a:t>email</a:t>
            </a:r>
          </a:p>
          <a:p>
            <a:r>
              <a:rPr lang="en-IN" sz="1200" dirty="0"/>
              <a:t>Reports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3B0901-CC5A-4598-B3AF-D78513514C84}"/>
              </a:ext>
            </a:extLst>
          </p:cNvPr>
          <p:cNvSpPr txBox="1"/>
          <p:nvPr/>
        </p:nvSpPr>
        <p:spPr>
          <a:xfrm>
            <a:off x="8442453" y="2089685"/>
            <a:ext cx="1085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Read/Put widget images</a:t>
            </a:r>
          </a:p>
        </p:txBody>
      </p:sp>
      <p:pic>
        <p:nvPicPr>
          <p:cNvPr id="65" name="Graphic 24">
            <a:extLst>
              <a:ext uri="{FF2B5EF4-FFF2-40B4-BE49-F238E27FC236}">
                <a16:creationId xmlns:a16="http://schemas.microsoft.com/office/drawing/2014/main" id="{331CCAB9-E30C-4B21-8B6F-466A92305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9" y="34290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25">
            <a:extLst>
              <a:ext uri="{FF2B5EF4-FFF2-40B4-BE49-F238E27FC236}">
                <a16:creationId xmlns:a16="http://schemas.microsoft.com/office/drawing/2014/main" id="{3EC925E7-156D-40ED-9BDC-E4A98CD2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24" y="3957638"/>
            <a:ext cx="1073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68" name="Graphic 12">
            <a:extLst>
              <a:ext uri="{FF2B5EF4-FFF2-40B4-BE49-F238E27FC236}">
                <a16:creationId xmlns:a16="http://schemas.microsoft.com/office/drawing/2014/main" id="{CC33B151-1A6B-4C37-A4B1-69276A83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0" y="1795031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4E0F137-3D69-4351-B4EC-ED9806719844}"/>
              </a:ext>
            </a:extLst>
          </p:cNvPr>
          <p:cNvSpPr txBox="1"/>
          <p:nvPr/>
        </p:nvSpPr>
        <p:spPr>
          <a:xfrm>
            <a:off x="2556989" y="1718411"/>
            <a:ext cx="123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  <a:p>
            <a:endParaRPr lang="en-I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339D98-0208-441D-8496-694EFE5194B1}"/>
              </a:ext>
            </a:extLst>
          </p:cNvPr>
          <p:cNvCxnSpPr>
            <a:stCxn id="65" idx="3"/>
            <a:endCxn id="5" idx="1"/>
          </p:cNvCxnSpPr>
          <p:nvPr/>
        </p:nvCxnSpPr>
        <p:spPr>
          <a:xfrm flipV="1">
            <a:off x="1110749" y="3644814"/>
            <a:ext cx="1717871" cy="1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A411F1E-43B1-4000-8DD0-7F0BC80CCEE6}"/>
              </a:ext>
            </a:extLst>
          </p:cNvPr>
          <p:cNvSpPr txBox="1"/>
          <p:nvPr/>
        </p:nvSpPr>
        <p:spPr>
          <a:xfrm>
            <a:off x="1207363" y="2948767"/>
            <a:ext cx="894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Send JSON Requests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09B11CC-242F-43D6-85FD-B457FFC29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4100" y="5884032"/>
            <a:ext cx="595099" cy="9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F57D-F78F-4C4E-8B8D-7F0F182C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Architecture : IAM Detail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7896C-0100-42C1-A0DC-2CD253B3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4" y="1690688"/>
            <a:ext cx="9937815" cy="455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4EE6-7531-43A7-868F-DE147C56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: Component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0452-1863-4815-BCBA-1581F481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dirty="0"/>
              <a:t>Amazon API </a:t>
            </a:r>
            <a:r>
              <a:rPr lang="en-US" sz="1400" dirty="0"/>
              <a:t>gateway acts as a reverse proxy to accept all application programming interface (API) calls .</a:t>
            </a:r>
          </a:p>
          <a:p>
            <a:endParaRPr lang="en-US" sz="1400" dirty="0"/>
          </a:p>
          <a:p>
            <a:r>
              <a:rPr lang="en-US" sz="1400" dirty="0"/>
              <a:t> AWS Lambda lets us run Python codes when events are triggered without provisioning or managing servers.</a:t>
            </a:r>
          </a:p>
          <a:p>
            <a:endParaRPr lang="en-US" sz="1400" dirty="0"/>
          </a:p>
          <a:p>
            <a:r>
              <a:rPr lang="en-US" sz="1400" dirty="0"/>
              <a:t> AWS Lambda interacts with other services to provide application functionalities.</a:t>
            </a:r>
          </a:p>
          <a:p>
            <a:endParaRPr lang="en-US" sz="1400" dirty="0"/>
          </a:p>
          <a:p>
            <a:r>
              <a:rPr lang="en-US" sz="1400" dirty="0"/>
              <a:t>Amazon Simple Storage Service (Amazon S3) is an object storage service which is used in our application to store the original as well as the inspected widget images.</a:t>
            </a:r>
          </a:p>
          <a:p>
            <a:endParaRPr lang="en-US" sz="1400" dirty="0"/>
          </a:p>
          <a:p>
            <a:r>
              <a:rPr lang="en-US" sz="1400" dirty="0"/>
              <a:t>AWS SNS used to send widget inspection reports to the Quality control group via Lambda.</a:t>
            </a:r>
          </a:p>
          <a:p>
            <a:endParaRPr lang="en-US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Rekognition</a:t>
            </a:r>
            <a:r>
              <a:rPr lang="en-US" sz="1400" dirty="0"/>
              <a:t> : Uses machine learning to inspect widget images and generate a detailed report </a:t>
            </a:r>
          </a:p>
          <a:p>
            <a:endParaRPr lang="en-US" sz="1400" dirty="0"/>
          </a:p>
          <a:p>
            <a:r>
              <a:rPr lang="en-US" sz="1400" dirty="0"/>
              <a:t>AWS </a:t>
            </a:r>
            <a:r>
              <a:rPr lang="en-US" sz="1400" dirty="0" err="1"/>
              <a:t>Cloudwatch</a:t>
            </a:r>
            <a:r>
              <a:rPr lang="en-US" sz="1400" dirty="0"/>
              <a:t> : CloudWatch provides us with data and actionable insights to monitor the applications, respond to system-wide performance changes, optimize resource utilization, and get a unified view of operational health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8039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DBBD-38DA-4B2E-BECD-B6000CD8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1647-499A-4DBB-9CFC-5C3DA82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Created a new policy to allow the required AWS services access to Lambda functions (AWS S3, </a:t>
            </a:r>
            <a:r>
              <a:rPr lang="en-IN" sz="2400" dirty="0" err="1"/>
              <a:t>Rekognition</a:t>
            </a:r>
            <a:r>
              <a:rPr lang="en-IN" sz="2400" dirty="0"/>
              <a:t>, SNS)</a:t>
            </a:r>
          </a:p>
          <a:p>
            <a:r>
              <a:rPr lang="en-IN" sz="2400" dirty="0"/>
              <a:t>Created a quality control group for the support staff to monitor the health of the application.</a:t>
            </a:r>
          </a:p>
          <a:p>
            <a:r>
              <a:rPr lang="en-IN" sz="2400" dirty="0"/>
              <a:t>Designed the application with the AWS well architected framework policies to ensure reliability and running workloads on the cloud</a:t>
            </a:r>
          </a:p>
          <a:p>
            <a:r>
              <a:rPr lang="en-IN" sz="2400" dirty="0"/>
              <a:t>Limited access provided to Lambda functions using IAM policy to only be able to the required services.</a:t>
            </a:r>
          </a:p>
        </p:txBody>
      </p:sp>
    </p:spTree>
    <p:extLst>
      <p:ext uri="{BB962C8B-B14F-4D97-AF65-F5344CB8AC3E}">
        <p14:creationId xmlns:p14="http://schemas.microsoft.com/office/powerpoint/2010/main" val="198115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47BA98-D865-4C5D-A66A-07FB74FA6978}"/>
              </a:ext>
            </a:extLst>
          </p:cNvPr>
          <p:cNvSpPr/>
          <p:nvPr/>
        </p:nvSpPr>
        <p:spPr>
          <a:xfrm>
            <a:off x="4554754" y="2967335"/>
            <a:ext cx="3224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434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8110E205622145BE5950E803D1B525" ma:contentTypeVersion="11" ma:contentTypeDescription="Create a new document." ma:contentTypeScope="" ma:versionID="99b19e4d9884f5f4f848b26b04922efd">
  <xsd:schema xmlns:xsd="http://www.w3.org/2001/XMLSchema" xmlns:xs="http://www.w3.org/2001/XMLSchema" xmlns:p="http://schemas.microsoft.com/office/2006/metadata/properties" xmlns:ns3="82ed14d4-438a-4985-ab9c-874d829339b2" xmlns:ns4="3637b60b-fdcb-49a9-94d4-140f785af9ae" targetNamespace="http://schemas.microsoft.com/office/2006/metadata/properties" ma:root="true" ma:fieldsID="bf1bd32e241f4806d8a71271c4089731" ns3:_="" ns4:_="">
    <xsd:import namespace="82ed14d4-438a-4985-ab9c-874d829339b2"/>
    <xsd:import namespace="3637b60b-fdcb-49a9-94d4-140f785af9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d14d4-438a-4985-ab9c-874d829339b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7b60b-fdcb-49a9-94d4-140f785af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E600D6-540E-4243-B27F-48C727B529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ed14d4-438a-4985-ab9c-874d829339b2"/>
    <ds:schemaRef ds:uri="3637b60b-fdcb-49a9-94d4-140f785af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60B367-D6E7-44A3-B252-ADAA0F4ED0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F74F09-3555-4942-9FC0-605BA84641ED}">
  <ds:schemaRefs>
    <ds:schemaRef ds:uri="82ed14d4-438a-4985-ab9c-874d829339b2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637b60b-fdcb-49a9-94d4-140f785af9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416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Serverless Image Recognition Application on AWS</vt:lpstr>
      <vt:lpstr>Agenda</vt:lpstr>
      <vt:lpstr>Introduction</vt:lpstr>
      <vt:lpstr>Architecture -Design Summary</vt:lpstr>
      <vt:lpstr>Architecture Diagram: AWS Components</vt:lpstr>
      <vt:lpstr>Architecture : IAM Detail</vt:lpstr>
      <vt:lpstr>Architecture Diagram : Component Summary</vt:lpstr>
      <vt:lpstr>Design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Image Recognition Application on AWS</dc:title>
  <dc:creator>Rahul Sinha</dc:creator>
  <cp:lastModifiedBy>Rahul Sinha</cp:lastModifiedBy>
  <cp:revision>1</cp:revision>
  <dcterms:created xsi:type="dcterms:W3CDTF">2020-12-20T00:42:58Z</dcterms:created>
  <dcterms:modified xsi:type="dcterms:W3CDTF">2020-12-20T01:27:56Z</dcterms:modified>
</cp:coreProperties>
</file>