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
      <p:font typeface="Roboto Medium"/>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regular.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RobotoMedium-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boldItalic.fntdata"/><Relationship Id="rId30" Type="http://schemas.openxmlformats.org/officeDocument/2006/relationships/font" Target="fonts/RobotoMedium-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436a9f8c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e436a9f8c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436a9f8c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436a9f8c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436a9f8c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436a9f8c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436a9f8c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e436a9f8c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436a9f8c3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436a9f8c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436a9f8c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436a9f8c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e436a9f8c3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e436a9f8c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e436a9f8c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e436a9f8c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436a9f8c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436a9f8c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436a9f8c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436a9f8c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436a9f8c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436a9f8c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436a9f8c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436a9f8c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436a9f8c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436a9f8c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436a9f8c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436a9f8c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436a9f8c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436a9f8c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3"/>
          <p:cNvPicPr preferRelativeResize="0"/>
          <p:nvPr/>
        </p:nvPicPr>
        <p:blipFill>
          <a:blip r:embed="rId3">
            <a:alphaModFix amt="10000"/>
          </a:blip>
          <a:stretch>
            <a:fillRect/>
          </a:stretch>
        </p:blipFill>
        <p:spPr>
          <a:xfrm>
            <a:off x="1349025" y="-618825"/>
            <a:ext cx="6763325" cy="6763325"/>
          </a:xfrm>
          <a:prstGeom prst="rect">
            <a:avLst/>
          </a:prstGeom>
          <a:noFill/>
          <a:ln>
            <a:noFill/>
          </a:ln>
        </p:spPr>
      </p:pic>
      <p:sp>
        <p:nvSpPr>
          <p:cNvPr id="64" name="Google Shape;64;p13"/>
          <p:cNvSpPr txBox="1"/>
          <p:nvPr/>
        </p:nvSpPr>
        <p:spPr>
          <a:xfrm>
            <a:off x="1630288" y="897425"/>
            <a:ext cx="65901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00">
                <a:solidFill>
                  <a:schemeClr val="dk1"/>
                </a:solidFill>
                <a:latin typeface="Roboto"/>
                <a:ea typeface="Roboto"/>
                <a:cs typeface="Roboto"/>
                <a:sym typeface="Roboto"/>
              </a:rPr>
              <a:t>Data Analysis Project on Lok Sabha Election 2014 &amp; 2019</a:t>
            </a:r>
            <a:endParaRPr sz="3200">
              <a:solidFill>
                <a:schemeClr val="dk1"/>
              </a:solidFill>
              <a:latin typeface="Roboto"/>
              <a:ea typeface="Roboto"/>
              <a:cs typeface="Roboto"/>
              <a:sym typeface="Roboto"/>
            </a:endParaRPr>
          </a:p>
        </p:txBody>
      </p:sp>
      <p:pic>
        <p:nvPicPr>
          <p:cNvPr id="65" name="Google Shape;65;p13"/>
          <p:cNvPicPr preferRelativeResize="0"/>
          <p:nvPr/>
        </p:nvPicPr>
        <p:blipFill>
          <a:blip r:embed="rId4">
            <a:alphaModFix/>
          </a:blip>
          <a:stretch>
            <a:fillRect/>
          </a:stretch>
        </p:blipFill>
        <p:spPr>
          <a:xfrm>
            <a:off x="7974300" y="0"/>
            <a:ext cx="1169700" cy="1169700"/>
          </a:xfrm>
          <a:prstGeom prst="rect">
            <a:avLst/>
          </a:prstGeom>
          <a:noFill/>
          <a:ln>
            <a:noFill/>
          </a:ln>
        </p:spPr>
      </p:pic>
      <p:pic>
        <p:nvPicPr>
          <p:cNvPr id="66" name="Google Shape;66;p13"/>
          <p:cNvPicPr preferRelativeResize="0"/>
          <p:nvPr/>
        </p:nvPicPr>
        <p:blipFill>
          <a:blip r:embed="rId5">
            <a:alphaModFix/>
          </a:blip>
          <a:stretch>
            <a:fillRect/>
          </a:stretch>
        </p:blipFill>
        <p:spPr>
          <a:xfrm>
            <a:off x="0" y="0"/>
            <a:ext cx="1285875" cy="1285875"/>
          </a:xfrm>
          <a:prstGeom prst="rect">
            <a:avLst/>
          </a:prstGeom>
          <a:noFill/>
          <a:ln>
            <a:noFill/>
          </a:ln>
        </p:spPr>
      </p:pic>
      <p:sp>
        <p:nvSpPr>
          <p:cNvPr id="67" name="Google Shape;67;p13"/>
          <p:cNvSpPr txBox="1"/>
          <p:nvPr/>
        </p:nvSpPr>
        <p:spPr>
          <a:xfrm>
            <a:off x="3425200" y="2210075"/>
            <a:ext cx="3000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a:ea typeface="Roboto"/>
                <a:cs typeface="Roboto"/>
                <a:sym typeface="Roboto"/>
              </a:rPr>
              <a:t>A Comparative Study</a:t>
            </a:r>
            <a:endParaRPr sz="2200">
              <a:solidFill>
                <a:schemeClr val="dk1"/>
              </a:solidFill>
              <a:latin typeface="Roboto"/>
              <a:ea typeface="Roboto"/>
              <a:cs typeface="Roboto"/>
              <a:sym typeface="Roboto"/>
            </a:endParaRPr>
          </a:p>
        </p:txBody>
      </p:sp>
      <p:sp>
        <p:nvSpPr>
          <p:cNvPr id="68" name="Google Shape;68;p13"/>
          <p:cNvSpPr/>
          <p:nvPr/>
        </p:nvSpPr>
        <p:spPr>
          <a:xfrm>
            <a:off x="723300" y="3244750"/>
            <a:ext cx="6763200" cy="9879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9" name="Google Shape;69;p13"/>
          <p:cNvSpPr txBox="1"/>
          <p:nvPr/>
        </p:nvSpPr>
        <p:spPr>
          <a:xfrm>
            <a:off x="1349025" y="3244750"/>
            <a:ext cx="59241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Roboto"/>
                <a:ea typeface="Roboto"/>
                <a:cs typeface="Roboto"/>
                <a:sym typeface="Roboto"/>
              </a:rPr>
              <a:t>CodeBasics Resume Project Challenge #11</a:t>
            </a:r>
            <a:endParaRPr sz="2200">
              <a:solidFill>
                <a:schemeClr val="lt1"/>
              </a:solidFill>
              <a:latin typeface="Roboto"/>
              <a:ea typeface="Roboto"/>
              <a:cs typeface="Roboto"/>
              <a:sym typeface="Roboto"/>
            </a:endParaRPr>
          </a:p>
          <a:p>
            <a:pPr indent="0" lvl="0" marL="0" rtl="0" algn="l">
              <a:spcBef>
                <a:spcPts val="0"/>
              </a:spcBef>
              <a:spcAft>
                <a:spcPts val="0"/>
              </a:spcAft>
              <a:buNone/>
            </a:pPr>
            <a:r>
              <a:rPr lang="en" sz="2400">
                <a:solidFill>
                  <a:schemeClr val="lt1"/>
                </a:solidFill>
                <a:latin typeface="Roboto"/>
                <a:ea typeface="Roboto"/>
                <a:cs typeface="Roboto"/>
                <a:sym typeface="Roboto"/>
              </a:rPr>
              <a:t>							   </a:t>
            </a:r>
            <a:r>
              <a:rPr lang="en" sz="2400">
                <a:solidFill>
                  <a:schemeClr val="accent2"/>
                </a:solidFill>
                <a:latin typeface="Roboto"/>
                <a:ea typeface="Roboto"/>
                <a:cs typeface="Roboto"/>
                <a:sym typeface="Roboto"/>
              </a:rPr>
              <a:t>~Rahul Kumar</a:t>
            </a:r>
            <a:endParaRPr sz="2400">
              <a:solidFill>
                <a:schemeClr val="accent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2"/>
          <p:cNvPicPr preferRelativeResize="0"/>
          <p:nvPr/>
        </p:nvPicPr>
        <p:blipFill>
          <a:blip r:embed="rId3">
            <a:alphaModFix amt="10000"/>
          </a:blip>
          <a:stretch>
            <a:fillRect/>
          </a:stretch>
        </p:blipFill>
        <p:spPr>
          <a:xfrm>
            <a:off x="1349025" y="-618825"/>
            <a:ext cx="6763325" cy="6763325"/>
          </a:xfrm>
          <a:prstGeom prst="rect">
            <a:avLst/>
          </a:prstGeom>
          <a:noFill/>
          <a:ln>
            <a:noFill/>
          </a:ln>
        </p:spPr>
      </p:pic>
      <p:pic>
        <p:nvPicPr>
          <p:cNvPr id="155" name="Google Shape;155;p22"/>
          <p:cNvPicPr preferRelativeResize="0"/>
          <p:nvPr/>
        </p:nvPicPr>
        <p:blipFill>
          <a:blip r:embed="rId4">
            <a:alphaModFix/>
          </a:blip>
          <a:stretch>
            <a:fillRect/>
          </a:stretch>
        </p:blipFill>
        <p:spPr>
          <a:xfrm>
            <a:off x="7974300" y="0"/>
            <a:ext cx="1169700" cy="1169700"/>
          </a:xfrm>
          <a:prstGeom prst="rect">
            <a:avLst/>
          </a:prstGeom>
          <a:noFill/>
          <a:ln>
            <a:noFill/>
          </a:ln>
        </p:spPr>
      </p:pic>
      <p:pic>
        <p:nvPicPr>
          <p:cNvPr id="156" name="Google Shape;156;p22"/>
          <p:cNvPicPr preferRelativeResize="0"/>
          <p:nvPr/>
        </p:nvPicPr>
        <p:blipFill>
          <a:blip r:embed="rId5">
            <a:alphaModFix/>
          </a:blip>
          <a:stretch>
            <a:fillRect/>
          </a:stretch>
        </p:blipFill>
        <p:spPr>
          <a:xfrm>
            <a:off x="0" y="0"/>
            <a:ext cx="1285875" cy="1285875"/>
          </a:xfrm>
          <a:prstGeom prst="rect">
            <a:avLst/>
          </a:prstGeom>
          <a:noFill/>
          <a:ln>
            <a:noFill/>
          </a:ln>
        </p:spPr>
      </p:pic>
      <p:pic>
        <p:nvPicPr>
          <p:cNvPr id="157" name="Google Shape;157;p22"/>
          <p:cNvPicPr preferRelativeResize="0"/>
          <p:nvPr/>
        </p:nvPicPr>
        <p:blipFill>
          <a:blip r:embed="rId6">
            <a:alphaModFix/>
          </a:blip>
          <a:stretch>
            <a:fillRect/>
          </a:stretch>
        </p:blipFill>
        <p:spPr>
          <a:xfrm>
            <a:off x="1475775" y="346875"/>
            <a:ext cx="6198874" cy="4644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3"/>
          <p:cNvPicPr preferRelativeResize="0"/>
          <p:nvPr/>
        </p:nvPicPr>
        <p:blipFill>
          <a:blip r:embed="rId3">
            <a:alphaModFix amt="10000"/>
          </a:blip>
          <a:stretch>
            <a:fillRect/>
          </a:stretch>
        </p:blipFill>
        <p:spPr>
          <a:xfrm>
            <a:off x="1349025" y="-618825"/>
            <a:ext cx="6763325" cy="6763325"/>
          </a:xfrm>
          <a:prstGeom prst="rect">
            <a:avLst/>
          </a:prstGeom>
          <a:noFill/>
          <a:ln>
            <a:noFill/>
          </a:ln>
        </p:spPr>
      </p:pic>
      <p:pic>
        <p:nvPicPr>
          <p:cNvPr id="163" name="Google Shape;163;p23"/>
          <p:cNvPicPr preferRelativeResize="0"/>
          <p:nvPr/>
        </p:nvPicPr>
        <p:blipFill>
          <a:blip r:embed="rId4">
            <a:alphaModFix/>
          </a:blip>
          <a:stretch>
            <a:fillRect/>
          </a:stretch>
        </p:blipFill>
        <p:spPr>
          <a:xfrm>
            <a:off x="7974300" y="0"/>
            <a:ext cx="1169700" cy="1169700"/>
          </a:xfrm>
          <a:prstGeom prst="rect">
            <a:avLst/>
          </a:prstGeom>
          <a:noFill/>
          <a:ln>
            <a:noFill/>
          </a:ln>
        </p:spPr>
      </p:pic>
      <p:pic>
        <p:nvPicPr>
          <p:cNvPr id="164" name="Google Shape;164;p23"/>
          <p:cNvPicPr preferRelativeResize="0"/>
          <p:nvPr/>
        </p:nvPicPr>
        <p:blipFill>
          <a:blip r:embed="rId5">
            <a:alphaModFix/>
          </a:blip>
          <a:stretch>
            <a:fillRect/>
          </a:stretch>
        </p:blipFill>
        <p:spPr>
          <a:xfrm>
            <a:off x="0" y="0"/>
            <a:ext cx="1285875" cy="1285875"/>
          </a:xfrm>
          <a:prstGeom prst="rect">
            <a:avLst/>
          </a:prstGeom>
          <a:noFill/>
          <a:ln>
            <a:noFill/>
          </a:ln>
        </p:spPr>
      </p:pic>
      <p:sp>
        <p:nvSpPr>
          <p:cNvPr id="165" name="Google Shape;165;p23"/>
          <p:cNvSpPr txBox="1"/>
          <p:nvPr/>
        </p:nvSpPr>
        <p:spPr>
          <a:xfrm>
            <a:off x="2958700" y="444400"/>
            <a:ext cx="363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Roboto"/>
                <a:ea typeface="Roboto"/>
                <a:cs typeface="Roboto"/>
                <a:sym typeface="Roboto"/>
              </a:rPr>
              <a:t>Margin of Victory</a:t>
            </a:r>
            <a:endParaRPr sz="2400">
              <a:solidFill>
                <a:schemeClr val="dk1"/>
              </a:solidFill>
              <a:latin typeface="Roboto"/>
              <a:ea typeface="Roboto"/>
              <a:cs typeface="Roboto"/>
              <a:sym typeface="Roboto"/>
            </a:endParaRPr>
          </a:p>
        </p:txBody>
      </p:sp>
      <p:pic>
        <p:nvPicPr>
          <p:cNvPr id="166" name="Google Shape;166;p23"/>
          <p:cNvPicPr preferRelativeResize="0"/>
          <p:nvPr/>
        </p:nvPicPr>
        <p:blipFill>
          <a:blip r:embed="rId6">
            <a:alphaModFix/>
          </a:blip>
          <a:stretch>
            <a:fillRect/>
          </a:stretch>
        </p:blipFill>
        <p:spPr>
          <a:xfrm>
            <a:off x="785829" y="1166829"/>
            <a:ext cx="7615450" cy="311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4"/>
          <p:cNvPicPr preferRelativeResize="0"/>
          <p:nvPr/>
        </p:nvPicPr>
        <p:blipFill>
          <a:blip r:embed="rId3">
            <a:alphaModFix amt="10000"/>
          </a:blip>
          <a:stretch>
            <a:fillRect/>
          </a:stretch>
        </p:blipFill>
        <p:spPr>
          <a:xfrm>
            <a:off x="1349025" y="-618825"/>
            <a:ext cx="6763325" cy="6763325"/>
          </a:xfrm>
          <a:prstGeom prst="rect">
            <a:avLst/>
          </a:prstGeom>
          <a:noFill/>
          <a:ln>
            <a:noFill/>
          </a:ln>
        </p:spPr>
      </p:pic>
      <p:pic>
        <p:nvPicPr>
          <p:cNvPr id="172" name="Google Shape;172;p24"/>
          <p:cNvPicPr preferRelativeResize="0"/>
          <p:nvPr/>
        </p:nvPicPr>
        <p:blipFill>
          <a:blip r:embed="rId4">
            <a:alphaModFix/>
          </a:blip>
          <a:stretch>
            <a:fillRect/>
          </a:stretch>
        </p:blipFill>
        <p:spPr>
          <a:xfrm>
            <a:off x="7974300" y="0"/>
            <a:ext cx="1169700" cy="1169700"/>
          </a:xfrm>
          <a:prstGeom prst="rect">
            <a:avLst/>
          </a:prstGeom>
          <a:noFill/>
          <a:ln>
            <a:noFill/>
          </a:ln>
        </p:spPr>
      </p:pic>
      <p:pic>
        <p:nvPicPr>
          <p:cNvPr id="173" name="Google Shape;173;p24"/>
          <p:cNvPicPr preferRelativeResize="0"/>
          <p:nvPr/>
        </p:nvPicPr>
        <p:blipFill>
          <a:blip r:embed="rId5">
            <a:alphaModFix/>
          </a:blip>
          <a:stretch>
            <a:fillRect/>
          </a:stretch>
        </p:blipFill>
        <p:spPr>
          <a:xfrm>
            <a:off x="0" y="0"/>
            <a:ext cx="1285875" cy="1285875"/>
          </a:xfrm>
          <a:prstGeom prst="rect">
            <a:avLst/>
          </a:prstGeom>
          <a:noFill/>
          <a:ln>
            <a:noFill/>
          </a:ln>
        </p:spPr>
      </p:pic>
      <p:sp>
        <p:nvSpPr>
          <p:cNvPr id="174" name="Google Shape;174;p24"/>
          <p:cNvSpPr txBox="1"/>
          <p:nvPr/>
        </p:nvSpPr>
        <p:spPr>
          <a:xfrm>
            <a:off x="2958700" y="444400"/>
            <a:ext cx="363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Roboto"/>
                <a:ea typeface="Roboto"/>
                <a:cs typeface="Roboto"/>
                <a:sym typeface="Roboto"/>
              </a:rPr>
              <a:t>Key Insights</a:t>
            </a:r>
            <a:endParaRPr sz="2400">
              <a:solidFill>
                <a:schemeClr val="dk1"/>
              </a:solidFill>
              <a:latin typeface="Roboto"/>
              <a:ea typeface="Roboto"/>
              <a:cs typeface="Roboto"/>
              <a:sym typeface="Roboto"/>
            </a:endParaRPr>
          </a:p>
        </p:txBody>
      </p:sp>
      <p:sp>
        <p:nvSpPr>
          <p:cNvPr id="175" name="Google Shape;175;p24"/>
          <p:cNvSpPr txBox="1"/>
          <p:nvPr/>
        </p:nvSpPr>
        <p:spPr>
          <a:xfrm>
            <a:off x="495600" y="1061450"/>
            <a:ext cx="83748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600">
                <a:solidFill>
                  <a:schemeClr val="dk1"/>
                </a:solidFill>
                <a:latin typeface="Roboto Medium"/>
                <a:ea typeface="Roboto Medium"/>
                <a:cs typeface="Roboto Medium"/>
                <a:sym typeface="Roboto Medium"/>
              </a:rPr>
              <a:t>The analysis of the 2014 and 2019 Lok Sabha elections reveals several critical insights into the political dynamics and voter behavior in India. These insights not only highlight the factors behind the success of the major parties but also indicate the evolving landscape of Indian politics.</a:t>
            </a:r>
            <a:endParaRPr sz="1600">
              <a:solidFill>
                <a:schemeClr val="dk1"/>
              </a:solidFill>
              <a:latin typeface="Roboto Medium"/>
              <a:ea typeface="Roboto Medium"/>
              <a:cs typeface="Roboto Medium"/>
              <a:sym typeface="Roboto Medium"/>
            </a:endParaRPr>
          </a:p>
        </p:txBody>
      </p:sp>
      <p:sp>
        <p:nvSpPr>
          <p:cNvPr id="176" name="Google Shape;176;p24"/>
          <p:cNvSpPr txBox="1"/>
          <p:nvPr/>
        </p:nvSpPr>
        <p:spPr>
          <a:xfrm>
            <a:off x="616150" y="2405950"/>
            <a:ext cx="8254200" cy="260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solidFill>
                  <a:schemeClr val="dk1"/>
                </a:solidFill>
                <a:latin typeface="Roboto"/>
                <a:ea typeface="Roboto"/>
                <a:cs typeface="Roboto"/>
                <a:sym typeface="Roboto"/>
              </a:rPr>
              <a:t>Success Factors for BJP:</a:t>
            </a:r>
            <a:endParaRPr sz="1800">
              <a:solidFill>
                <a:schemeClr val="dk1"/>
              </a:solidFill>
              <a:latin typeface="Roboto"/>
              <a:ea typeface="Roboto"/>
              <a:cs typeface="Roboto"/>
              <a:sym typeface="Roboto"/>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latin typeface="Roboto"/>
                <a:ea typeface="Roboto"/>
                <a:cs typeface="Roboto"/>
                <a:sym typeface="Roboto"/>
              </a:rPr>
              <a:t>Strategic Campaigning: The Bharatiya Janata Party (BJP) employed effective and innovative campaign strategies, leveraging technology and social media to reach a wider audience.</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Char char="●"/>
            </a:pPr>
            <a:r>
              <a:rPr lang="en">
                <a:solidFill>
                  <a:schemeClr val="dk1"/>
                </a:solidFill>
                <a:latin typeface="Roboto"/>
                <a:ea typeface="Roboto"/>
                <a:cs typeface="Roboto"/>
                <a:sym typeface="Roboto"/>
              </a:rPr>
              <a:t>Leadership Appeal: The strong leadership and charismatic appeal of Narendra Modi played a pivotal role in both elections, garnering widespread support.</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Char char="●"/>
            </a:pPr>
            <a:r>
              <a:rPr lang="en">
                <a:solidFill>
                  <a:schemeClr val="dk1"/>
                </a:solidFill>
                <a:latin typeface="Roboto"/>
                <a:ea typeface="Roboto"/>
                <a:cs typeface="Roboto"/>
                <a:sym typeface="Roboto"/>
              </a:rPr>
              <a:t>Development Agenda: The focus on development and governance resonated well with the voters, particularly in urban and semi-urban areas.</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Char char="●"/>
            </a:pPr>
            <a:r>
              <a:rPr lang="en">
                <a:solidFill>
                  <a:schemeClr val="dk1"/>
                </a:solidFill>
                <a:latin typeface="Roboto"/>
                <a:ea typeface="Roboto"/>
                <a:cs typeface="Roboto"/>
                <a:sym typeface="Roboto"/>
              </a:rPr>
              <a:t>Coalition Building: Successful alliances with regional parties helped consolidate BJP's position in several key states.</a:t>
            </a:r>
            <a:endParaRPr>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5"/>
          <p:cNvPicPr preferRelativeResize="0"/>
          <p:nvPr/>
        </p:nvPicPr>
        <p:blipFill>
          <a:blip r:embed="rId3">
            <a:alphaModFix amt="10000"/>
          </a:blip>
          <a:stretch>
            <a:fillRect/>
          </a:stretch>
        </p:blipFill>
        <p:spPr>
          <a:xfrm>
            <a:off x="1349025" y="-618825"/>
            <a:ext cx="6763325" cy="6763325"/>
          </a:xfrm>
          <a:prstGeom prst="rect">
            <a:avLst/>
          </a:prstGeom>
          <a:noFill/>
          <a:ln>
            <a:noFill/>
          </a:ln>
        </p:spPr>
      </p:pic>
      <p:pic>
        <p:nvPicPr>
          <p:cNvPr id="182" name="Google Shape;182;p25"/>
          <p:cNvPicPr preferRelativeResize="0"/>
          <p:nvPr/>
        </p:nvPicPr>
        <p:blipFill>
          <a:blip r:embed="rId4">
            <a:alphaModFix/>
          </a:blip>
          <a:stretch>
            <a:fillRect/>
          </a:stretch>
        </p:blipFill>
        <p:spPr>
          <a:xfrm>
            <a:off x="7974300" y="0"/>
            <a:ext cx="1169700" cy="1169700"/>
          </a:xfrm>
          <a:prstGeom prst="rect">
            <a:avLst/>
          </a:prstGeom>
          <a:noFill/>
          <a:ln>
            <a:noFill/>
          </a:ln>
        </p:spPr>
      </p:pic>
      <p:pic>
        <p:nvPicPr>
          <p:cNvPr id="183" name="Google Shape;183;p25"/>
          <p:cNvPicPr preferRelativeResize="0"/>
          <p:nvPr/>
        </p:nvPicPr>
        <p:blipFill>
          <a:blip r:embed="rId5">
            <a:alphaModFix/>
          </a:blip>
          <a:stretch>
            <a:fillRect/>
          </a:stretch>
        </p:blipFill>
        <p:spPr>
          <a:xfrm>
            <a:off x="0" y="0"/>
            <a:ext cx="1285875" cy="1285875"/>
          </a:xfrm>
          <a:prstGeom prst="rect">
            <a:avLst/>
          </a:prstGeom>
          <a:noFill/>
          <a:ln>
            <a:noFill/>
          </a:ln>
        </p:spPr>
      </p:pic>
      <p:sp>
        <p:nvSpPr>
          <p:cNvPr id="184" name="Google Shape;184;p25"/>
          <p:cNvSpPr txBox="1"/>
          <p:nvPr/>
        </p:nvSpPr>
        <p:spPr>
          <a:xfrm>
            <a:off x="3034900" y="368200"/>
            <a:ext cx="36300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2400">
                <a:solidFill>
                  <a:schemeClr val="dk1"/>
                </a:solidFill>
                <a:latin typeface="Roboto"/>
                <a:ea typeface="Roboto"/>
                <a:cs typeface="Roboto"/>
                <a:sym typeface="Roboto"/>
              </a:rPr>
              <a:t>Challenges for INC:</a:t>
            </a:r>
            <a:endParaRPr sz="2400">
              <a:solidFill>
                <a:schemeClr val="dk1"/>
              </a:solidFill>
              <a:latin typeface="Roboto"/>
              <a:ea typeface="Roboto"/>
              <a:cs typeface="Roboto"/>
              <a:sym typeface="Roboto"/>
            </a:endParaRPr>
          </a:p>
        </p:txBody>
      </p:sp>
      <p:sp>
        <p:nvSpPr>
          <p:cNvPr id="185" name="Google Shape;185;p25"/>
          <p:cNvSpPr txBox="1"/>
          <p:nvPr/>
        </p:nvSpPr>
        <p:spPr>
          <a:xfrm>
            <a:off x="241100" y="837000"/>
            <a:ext cx="8902800" cy="4212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1"/>
              </a:buClr>
              <a:buSzPts val="1400"/>
              <a:buChar char="●"/>
            </a:pPr>
            <a:r>
              <a:rPr lang="en">
                <a:solidFill>
                  <a:schemeClr val="dk1"/>
                </a:solidFill>
                <a:latin typeface="Roboto"/>
                <a:ea typeface="Roboto"/>
                <a:cs typeface="Roboto"/>
                <a:sym typeface="Roboto"/>
              </a:rPr>
              <a:t>Leadership Issues: The Indian National Congress (INC) faced challenges related to leadership, which affected its ability to connect with voters effectively.</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Char char="●"/>
            </a:pPr>
            <a:r>
              <a:rPr lang="en">
                <a:solidFill>
                  <a:schemeClr val="dk1"/>
                </a:solidFill>
                <a:latin typeface="Roboto"/>
                <a:ea typeface="Roboto"/>
                <a:cs typeface="Roboto"/>
                <a:sym typeface="Roboto"/>
              </a:rPr>
              <a:t>Campaign Effectiveness: Compared to the BJP, the INC's campaign strategies were less impactful, particularly in terms of leveraging digital platforms.</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Char char="●"/>
            </a:pPr>
            <a:r>
              <a:rPr lang="en">
                <a:solidFill>
                  <a:schemeClr val="dk1"/>
                </a:solidFill>
                <a:latin typeface="Roboto"/>
                <a:ea typeface="Roboto"/>
                <a:cs typeface="Roboto"/>
                <a:sym typeface="Roboto"/>
              </a:rPr>
              <a:t>Regional Presence: The party struggled to maintain a strong regional presence, losing significant ground in several key states.</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Char char="●"/>
            </a:pPr>
            <a:r>
              <a:rPr lang="en">
                <a:solidFill>
                  <a:schemeClr val="dk1"/>
                </a:solidFill>
                <a:latin typeface="Roboto"/>
                <a:ea typeface="Roboto"/>
                <a:cs typeface="Roboto"/>
                <a:sym typeface="Roboto"/>
              </a:rPr>
              <a:t>Voter Trust: Issues related to corruption and governance in previous years impacted voter trust in the party.</a:t>
            </a:r>
            <a:endParaRPr>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a:solidFill>
                  <a:schemeClr val="dk1"/>
                </a:solidFill>
                <a:latin typeface="Roboto"/>
                <a:ea typeface="Roboto"/>
                <a:cs typeface="Roboto"/>
                <a:sym typeface="Roboto"/>
              </a:rPr>
              <a:t>3. </a:t>
            </a:r>
            <a:r>
              <a:rPr lang="en" sz="1600">
                <a:solidFill>
                  <a:schemeClr val="dk1"/>
                </a:solidFill>
                <a:latin typeface="Roboto"/>
                <a:ea typeface="Roboto"/>
                <a:cs typeface="Roboto"/>
                <a:sym typeface="Roboto"/>
              </a:rPr>
              <a:t>Role of Regional Parties:</a:t>
            </a:r>
            <a:endParaRPr sz="1600">
              <a:solidFill>
                <a:schemeClr val="dk1"/>
              </a:solidFill>
              <a:latin typeface="Roboto"/>
              <a:ea typeface="Roboto"/>
              <a:cs typeface="Roboto"/>
              <a:sym typeface="Roboto"/>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latin typeface="Roboto"/>
                <a:ea typeface="Roboto"/>
                <a:cs typeface="Roboto"/>
                <a:sym typeface="Roboto"/>
              </a:rPr>
              <a:t>Influence on Results: Regional parties played a crucial role in the overall election results, particularly in states like West Bengal, Tamil Nadu, and Uttar Pradesh.</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Char char="●"/>
            </a:pPr>
            <a:r>
              <a:rPr lang="en">
                <a:solidFill>
                  <a:schemeClr val="dk1"/>
                </a:solidFill>
                <a:latin typeface="Roboto"/>
                <a:ea typeface="Roboto"/>
                <a:cs typeface="Roboto"/>
                <a:sym typeface="Roboto"/>
              </a:rPr>
              <a:t>Shifts in Alliances: Changes in alliances and coalition dynamics significantly influenced the election outcomes in various states.</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Char char="●"/>
            </a:pPr>
            <a:r>
              <a:rPr lang="en">
                <a:solidFill>
                  <a:schemeClr val="dk1"/>
                </a:solidFill>
                <a:latin typeface="Roboto"/>
                <a:ea typeface="Roboto"/>
                <a:cs typeface="Roboto"/>
                <a:sym typeface="Roboto"/>
              </a:rPr>
              <a:t>Voter Base: Regional parties were able to maintain a strong voter base by addressing local issues and concerns more effectively.</a:t>
            </a:r>
            <a:endParaRPr>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6"/>
          <p:cNvPicPr preferRelativeResize="0"/>
          <p:nvPr/>
        </p:nvPicPr>
        <p:blipFill>
          <a:blip r:embed="rId3">
            <a:alphaModFix amt="10000"/>
          </a:blip>
          <a:stretch>
            <a:fillRect/>
          </a:stretch>
        </p:blipFill>
        <p:spPr>
          <a:xfrm>
            <a:off x="1349025" y="-618825"/>
            <a:ext cx="6763325" cy="6763325"/>
          </a:xfrm>
          <a:prstGeom prst="rect">
            <a:avLst/>
          </a:prstGeom>
          <a:noFill/>
          <a:ln>
            <a:noFill/>
          </a:ln>
        </p:spPr>
      </p:pic>
      <p:pic>
        <p:nvPicPr>
          <p:cNvPr id="191" name="Google Shape;191;p26"/>
          <p:cNvPicPr preferRelativeResize="0"/>
          <p:nvPr/>
        </p:nvPicPr>
        <p:blipFill>
          <a:blip r:embed="rId4">
            <a:alphaModFix/>
          </a:blip>
          <a:stretch>
            <a:fillRect/>
          </a:stretch>
        </p:blipFill>
        <p:spPr>
          <a:xfrm>
            <a:off x="7974300" y="0"/>
            <a:ext cx="1169700" cy="1169700"/>
          </a:xfrm>
          <a:prstGeom prst="rect">
            <a:avLst/>
          </a:prstGeom>
          <a:noFill/>
          <a:ln>
            <a:noFill/>
          </a:ln>
        </p:spPr>
      </p:pic>
      <p:pic>
        <p:nvPicPr>
          <p:cNvPr id="192" name="Google Shape;192;p26"/>
          <p:cNvPicPr preferRelativeResize="0"/>
          <p:nvPr/>
        </p:nvPicPr>
        <p:blipFill>
          <a:blip r:embed="rId5">
            <a:alphaModFix/>
          </a:blip>
          <a:stretch>
            <a:fillRect/>
          </a:stretch>
        </p:blipFill>
        <p:spPr>
          <a:xfrm>
            <a:off x="0" y="0"/>
            <a:ext cx="1285875" cy="1285875"/>
          </a:xfrm>
          <a:prstGeom prst="rect">
            <a:avLst/>
          </a:prstGeom>
          <a:noFill/>
          <a:ln>
            <a:noFill/>
          </a:ln>
        </p:spPr>
      </p:pic>
      <p:sp>
        <p:nvSpPr>
          <p:cNvPr id="193" name="Google Shape;193;p26"/>
          <p:cNvSpPr txBox="1"/>
          <p:nvPr/>
        </p:nvSpPr>
        <p:spPr>
          <a:xfrm>
            <a:off x="317300" y="532200"/>
            <a:ext cx="8541600" cy="459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500">
                <a:solidFill>
                  <a:schemeClr val="dk1"/>
                </a:solidFill>
                <a:latin typeface="Roboto"/>
                <a:ea typeface="Roboto"/>
                <a:cs typeface="Roboto"/>
                <a:sym typeface="Roboto"/>
              </a:rPr>
              <a:t>Voter Turnout and Engagement:</a:t>
            </a:r>
            <a:endParaRPr sz="1500">
              <a:solidFill>
                <a:schemeClr val="dk1"/>
              </a:solidFill>
              <a:latin typeface="Roboto"/>
              <a:ea typeface="Roboto"/>
              <a:cs typeface="Roboto"/>
              <a:sym typeface="Roboto"/>
            </a:endParaRPr>
          </a:p>
          <a:p>
            <a:pPr indent="-323850" lvl="0" marL="457200" rtl="0" algn="l">
              <a:lnSpc>
                <a:spcPct val="115000"/>
              </a:lnSpc>
              <a:spcBef>
                <a:spcPts val="1200"/>
              </a:spcBef>
              <a:spcAft>
                <a:spcPts val="0"/>
              </a:spcAft>
              <a:buClr>
                <a:schemeClr val="dk1"/>
              </a:buClr>
              <a:buSzPts val="1500"/>
              <a:buChar char="●"/>
            </a:pPr>
            <a:r>
              <a:rPr lang="en" sz="1500">
                <a:solidFill>
                  <a:schemeClr val="dk1"/>
                </a:solidFill>
                <a:latin typeface="Roboto"/>
                <a:ea typeface="Roboto"/>
                <a:cs typeface="Roboto"/>
                <a:sym typeface="Roboto"/>
              </a:rPr>
              <a:t>Increased Turnout: The increase in voter turnout from 554 million in 2014 to 614 million in 2019 indicates a growing engagement and participation in the democratic process.</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latin typeface="Roboto"/>
                <a:ea typeface="Roboto"/>
                <a:cs typeface="Roboto"/>
                <a:sym typeface="Roboto"/>
              </a:rPr>
              <a:t>Youth Participation: A notable rise in the participation of young voters, who were influenced by social media and digital campaigns.</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latin typeface="Roboto"/>
                <a:ea typeface="Roboto"/>
                <a:cs typeface="Roboto"/>
                <a:sym typeface="Roboto"/>
              </a:rPr>
              <a:t>Urban vs. Rural Dynamics: Differences in voting patterns between urban and rural areas, with urban voters showing more support for development agendas and rural voters influenced by local issues.</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500">
                <a:solidFill>
                  <a:schemeClr val="dk1"/>
                </a:solidFill>
                <a:latin typeface="Roboto"/>
                <a:ea typeface="Roboto"/>
                <a:cs typeface="Roboto"/>
                <a:sym typeface="Roboto"/>
              </a:rPr>
              <a:t>5. Emerging Trends:</a:t>
            </a:r>
            <a:endParaRPr sz="1500">
              <a:solidFill>
                <a:schemeClr val="dk1"/>
              </a:solidFill>
              <a:latin typeface="Roboto"/>
              <a:ea typeface="Roboto"/>
              <a:cs typeface="Roboto"/>
              <a:sym typeface="Roboto"/>
            </a:endParaRPr>
          </a:p>
          <a:p>
            <a:pPr indent="-323850" lvl="0" marL="457200" rtl="0" algn="l">
              <a:lnSpc>
                <a:spcPct val="115000"/>
              </a:lnSpc>
              <a:spcBef>
                <a:spcPts val="1200"/>
              </a:spcBef>
              <a:spcAft>
                <a:spcPts val="0"/>
              </a:spcAft>
              <a:buClr>
                <a:schemeClr val="dk1"/>
              </a:buClr>
              <a:buSzPts val="1500"/>
              <a:buChar char="●"/>
            </a:pPr>
            <a:r>
              <a:rPr lang="en" sz="1500">
                <a:solidFill>
                  <a:schemeClr val="dk1"/>
                </a:solidFill>
                <a:latin typeface="Roboto"/>
                <a:ea typeface="Roboto"/>
                <a:cs typeface="Roboto"/>
                <a:sym typeface="Roboto"/>
              </a:rPr>
              <a:t>Digital Campaigning: The 2019 elections saw a significant shift towards digital campaigning, with parties using social media, targeted advertising, and data analytics to reach voters.</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latin typeface="Roboto"/>
                <a:ea typeface="Roboto"/>
                <a:cs typeface="Roboto"/>
                <a:sym typeface="Roboto"/>
              </a:rPr>
              <a:t>Issue-based Voting: Voters showed a tendency to vote based on specific issues like development, employment, and governance rather than traditional party loyalty.</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latin typeface="Roboto"/>
                <a:ea typeface="Roboto"/>
                <a:cs typeface="Roboto"/>
                <a:sym typeface="Roboto"/>
              </a:rPr>
              <a:t>Polarization: Increased polarization on ideological lines, with clear divides in voter preferences based on regional, religious, and community identities.</a:t>
            </a:r>
            <a:endParaRPr sz="15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7"/>
          <p:cNvPicPr preferRelativeResize="0"/>
          <p:nvPr/>
        </p:nvPicPr>
        <p:blipFill>
          <a:blip r:embed="rId3">
            <a:alphaModFix amt="10000"/>
          </a:blip>
          <a:stretch>
            <a:fillRect/>
          </a:stretch>
        </p:blipFill>
        <p:spPr>
          <a:xfrm>
            <a:off x="1349025" y="-618825"/>
            <a:ext cx="6763325" cy="6763325"/>
          </a:xfrm>
          <a:prstGeom prst="rect">
            <a:avLst/>
          </a:prstGeom>
          <a:noFill/>
          <a:ln>
            <a:noFill/>
          </a:ln>
        </p:spPr>
      </p:pic>
      <p:pic>
        <p:nvPicPr>
          <p:cNvPr id="199" name="Google Shape;199;p27"/>
          <p:cNvPicPr preferRelativeResize="0"/>
          <p:nvPr/>
        </p:nvPicPr>
        <p:blipFill>
          <a:blip r:embed="rId4">
            <a:alphaModFix/>
          </a:blip>
          <a:stretch>
            <a:fillRect/>
          </a:stretch>
        </p:blipFill>
        <p:spPr>
          <a:xfrm>
            <a:off x="7974300" y="0"/>
            <a:ext cx="1169700" cy="1169700"/>
          </a:xfrm>
          <a:prstGeom prst="rect">
            <a:avLst/>
          </a:prstGeom>
          <a:noFill/>
          <a:ln>
            <a:noFill/>
          </a:ln>
        </p:spPr>
      </p:pic>
      <p:pic>
        <p:nvPicPr>
          <p:cNvPr id="200" name="Google Shape;200;p27"/>
          <p:cNvPicPr preferRelativeResize="0"/>
          <p:nvPr/>
        </p:nvPicPr>
        <p:blipFill>
          <a:blip r:embed="rId5">
            <a:alphaModFix/>
          </a:blip>
          <a:stretch>
            <a:fillRect/>
          </a:stretch>
        </p:blipFill>
        <p:spPr>
          <a:xfrm>
            <a:off x="0" y="0"/>
            <a:ext cx="1285875" cy="1285875"/>
          </a:xfrm>
          <a:prstGeom prst="rect">
            <a:avLst/>
          </a:prstGeom>
          <a:noFill/>
          <a:ln>
            <a:noFill/>
          </a:ln>
        </p:spPr>
      </p:pic>
      <p:sp>
        <p:nvSpPr>
          <p:cNvPr id="201" name="Google Shape;201;p27"/>
          <p:cNvSpPr txBox="1"/>
          <p:nvPr/>
        </p:nvSpPr>
        <p:spPr>
          <a:xfrm>
            <a:off x="575975" y="532200"/>
            <a:ext cx="78357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600">
                <a:solidFill>
                  <a:schemeClr val="dk1"/>
                </a:solidFill>
                <a:latin typeface="Roboto"/>
                <a:ea typeface="Roboto"/>
                <a:cs typeface="Roboto"/>
                <a:sym typeface="Roboto"/>
              </a:rPr>
              <a:t>These insights provide a comprehensive understanding of the factors that influenced the Lok Sabha elections of 2014 and 2019, highlighting the evolving nature of Indian politics and voter behavior.</a:t>
            </a:r>
            <a:endParaRPr sz="1600">
              <a:solidFill>
                <a:schemeClr val="dk1"/>
              </a:solidFill>
              <a:latin typeface="Roboto"/>
              <a:ea typeface="Roboto"/>
              <a:cs typeface="Roboto"/>
              <a:sym typeface="Roboto"/>
            </a:endParaRPr>
          </a:p>
        </p:txBody>
      </p:sp>
      <p:pic>
        <p:nvPicPr>
          <p:cNvPr id="202" name="Google Shape;202;p27"/>
          <p:cNvPicPr preferRelativeResize="0"/>
          <p:nvPr/>
        </p:nvPicPr>
        <p:blipFill>
          <a:blip r:embed="rId6">
            <a:alphaModFix/>
          </a:blip>
          <a:stretch>
            <a:fillRect/>
          </a:stretch>
        </p:blipFill>
        <p:spPr>
          <a:xfrm>
            <a:off x="1405702" y="1453500"/>
            <a:ext cx="6371474" cy="3628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8"/>
          <p:cNvPicPr preferRelativeResize="0"/>
          <p:nvPr/>
        </p:nvPicPr>
        <p:blipFill>
          <a:blip r:embed="rId3">
            <a:alphaModFix amt="10000"/>
          </a:blip>
          <a:stretch>
            <a:fillRect/>
          </a:stretch>
        </p:blipFill>
        <p:spPr>
          <a:xfrm>
            <a:off x="1349025" y="-618825"/>
            <a:ext cx="6763325" cy="6763325"/>
          </a:xfrm>
          <a:prstGeom prst="rect">
            <a:avLst/>
          </a:prstGeom>
          <a:noFill/>
          <a:ln>
            <a:noFill/>
          </a:ln>
        </p:spPr>
      </p:pic>
      <p:pic>
        <p:nvPicPr>
          <p:cNvPr id="208" name="Google Shape;208;p28"/>
          <p:cNvPicPr preferRelativeResize="0"/>
          <p:nvPr/>
        </p:nvPicPr>
        <p:blipFill>
          <a:blip r:embed="rId4">
            <a:alphaModFix/>
          </a:blip>
          <a:stretch>
            <a:fillRect/>
          </a:stretch>
        </p:blipFill>
        <p:spPr>
          <a:xfrm>
            <a:off x="7974300" y="0"/>
            <a:ext cx="1169700" cy="1169700"/>
          </a:xfrm>
          <a:prstGeom prst="rect">
            <a:avLst/>
          </a:prstGeom>
          <a:noFill/>
          <a:ln>
            <a:noFill/>
          </a:ln>
        </p:spPr>
      </p:pic>
      <p:pic>
        <p:nvPicPr>
          <p:cNvPr id="209" name="Google Shape;209;p28"/>
          <p:cNvPicPr preferRelativeResize="0"/>
          <p:nvPr/>
        </p:nvPicPr>
        <p:blipFill>
          <a:blip r:embed="rId5">
            <a:alphaModFix/>
          </a:blip>
          <a:stretch>
            <a:fillRect/>
          </a:stretch>
        </p:blipFill>
        <p:spPr>
          <a:xfrm>
            <a:off x="0" y="0"/>
            <a:ext cx="1285875" cy="1285875"/>
          </a:xfrm>
          <a:prstGeom prst="rect">
            <a:avLst/>
          </a:prstGeom>
          <a:noFill/>
          <a:ln>
            <a:noFill/>
          </a:ln>
        </p:spPr>
      </p:pic>
      <p:sp>
        <p:nvSpPr>
          <p:cNvPr id="210" name="Google Shape;210;p28"/>
          <p:cNvSpPr/>
          <p:nvPr/>
        </p:nvSpPr>
        <p:spPr>
          <a:xfrm>
            <a:off x="1245700" y="2052650"/>
            <a:ext cx="6295500" cy="14466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1" name="Google Shape;211;p28"/>
          <p:cNvSpPr txBox="1"/>
          <p:nvPr/>
        </p:nvSpPr>
        <p:spPr>
          <a:xfrm>
            <a:off x="2437800" y="2181525"/>
            <a:ext cx="4058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0">
                <a:solidFill>
                  <a:schemeClr val="lt1"/>
                </a:solidFill>
                <a:latin typeface="Roboto"/>
                <a:ea typeface="Roboto"/>
                <a:cs typeface="Roboto"/>
                <a:sym typeface="Roboto"/>
              </a:rPr>
              <a:t>Thank You</a:t>
            </a:r>
            <a:endParaRPr sz="60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4"/>
          <p:cNvPicPr preferRelativeResize="0"/>
          <p:nvPr/>
        </p:nvPicPr>
        <p:blipFill>
          <a:blip r:embed="rId3">
            <a:alphaModFix amt="10000"/>
          </a:blip>
          <a:stretch>
            <a:fillRect/>
          </a:stretch>
        </p:blipFill>
        <p:spPr>
          <a:xfrm>
            <a:off x="1349025" y="-618825"/>
            <a:ext cx="6763325" cy="6763325"/>
          </a:xfrm>
          <a:prstGeom prst="rect">
            <a:avLst/>
          </a:prstGeom>
          <a:noFill/>
          <a:ln>
            <a:noFill/>
          </a:ln>
        </p:spPr>
      </p:pic>
      <p:pic>
        <p:nvPicPr>
          <p:cNvPr id="75" name="Google Shape;75;p14"/>
          <p:cNvPicPr preferRelativeResize="0"/>
          <p:nvPr/>
        </p:nvPicPr>
        <p:blipFill>
          <a:blip r:embed="rId4">
            <a:alphaModFix/>
          </a:blip>
          <a:stretch>
            <a:fillRect/>
          </a:stretch>
        </p:blipFill>
        <p:spPr>
          <a:xfrm>
            <a:off x="7974300" y="0"/>
            <a:ext cx="1169700" cy="1169700"/>
          </a:xfrm>
          <a:prstGeom prst="rect">
            <a:avLst/>
          </a:prstGeom>
          <a:noFill/>
          <a:ln>
            <a:noFill/>
          </a:ln>
        </p:spPr>
      </p:pic>
      <p:pic>
        <p:nvPicPr>
          <p:cNvPr id="76" name="Google Shape;76;p14"/>
          <p:cNvPicPr preferRelativeResize="0"/>
          <p:nvPr/>
        </p:nvPicPr>
        <p:blipFill>
          <a:blip r:embed="rId5">
            <a:alphaModFix/>
          </a:blip>
          <a:stretch>
            <a:fillRect/>
          </a:stretch>
        </p:blipFill>
        <p:spPr>
          <a:xfrm>
            <a:off x="0" y="0"/>
            <a:ext cx="1285875" cy="1285875"/>
          </a:xfrm>
          <a:prstGeom prst="rect">
            <a:avLst/>
          </a:prstGeom>
          <a:noFill/>
          <a:ln>
            <a:noFill/>
          </a:ln>
        </p:spPr>
      </p:pic>
      <p:sp>
        <p:nvSpPr>
          <p:cNvPr id="77" name="Google Shape;77;p14"/>
          <p:cNvSpPr txBox="1"/>
          <p:nvPr/>
        </p:nvSpPr>
        <p:spPr>
          <a:xfrm>
            <a:off x="3509350" y="601850"/>
            <a:ext cx="1995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Roboto"/>
                <a:ea typeface="Roboto"/>
                <a:cs typeface="Roboto"/>
                <a:sym typeface="Roboto"/>
              </a:rPr>
              <a:t>Content </a:t>
            </a:r>
            <a:endParaRPr sz="2800">
              <a:solidFill>
                <a:schemeClr val="dk1"/>
              </a:solidFill>
              <a:latin typeface="Roboto"/>
              <a:ea typeface="Roboto"/>
              <a:cs typeface="Roboto"/>
              <a:sym typeface="Roboto"/>
            </a:endParaRPr>
          </a:p>
        </p:txBody>
      </p:sp>
      <p:sp>
        <p:nvSpPr>
          <p:cNvPr id="78" name="Google Shape;78;p14"/>
          <p:cNvSpPr txBox="1"/>
          <p:nvPr/>
        </p:nvSpPr>
        <p:spPr>
          <a:xfrm>
            <a:off x="1888625" y="1141250"/>
            <a:ext cx="47418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Introduction</a:t>
            </a:r>
            <a:endParaRPr sz="2000">
              <a:solidFill>
                <a:schemeClr val="dk1"/>
              </a:solidFill>
              <a:latin typeface="Roboto"/>
              <a:ea typeface="Roboto"/>
              <a:cs typeface="Roboto"/>
              <a:sym typeface="Roboto"/>
            </a:endParaRPr>
          </a:p>
          <a:p>
            <a:pPr indent="-355600" lvl="0" marL="457200" rtl="0" algn="l">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Data Sources</a:t>
            </a:r>
            <a:endParaRPr sz="2000">
              <a:solidFill>
                <a:schemeClr val="dk1"/>
              </a:solidFill>
              <a:latin typeface="Roboto"/>
              <a:ea typeface="Roboto"/>
              <a:cs typeface="Roboto"/>
              <a:sym typeface="Roboto"/>
            </a:endParaRPr>
          </a:p>
          <a:p>
            <a:pPr indent="-355600" lvl="0" marL="457200" rtl="0" algn="l">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Voter Turnout</a:t>
            </a:r>
            <a:endParaRPr sz="2000">
              <a:solidFill>
                <a:schemeClr val="dk1"/>
              </a:solidFill>
              <a:latin typeface="Roboto"/>
              <a:ea typeface="Roboto"/>
              <a:cs typeface="Roboto"/>
              <a:sym typeface="Roboto"/>
            </a:endParaRPr>
          </a:p>
          <a:p>
            <a:pPr indent="-355600" lvl="0" marL="457200" rtl="0" algn="l">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Seat Distribution</a:t>
            </a:r>
            <a:endParaRPr sz="2000">
              <a:solidFill>
                <a:schemeClr val="dk1"/>
              </a:solidFill>
              <a:latin typeface="Roboto"/>
              <a:ea typeface="Roboto"/>
              <a:cs typeface="Roboto"/>
              <a:sym typeface="Roboto"/>
            </a:endParaRPr>
          </a:p>
          <a:p>
            <a:pPr indent="-355600" lvl="0" marL="457200" rtl="0" algn="l">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Party Performance</a:t>
            </a:r>
            <a:endParaRPr sz="2000">
              <a:solidFill>
                <a:schemeClr val="dk1"/>
              </a:solidFill>
              <a:latin typeface="Roboto"/>
              <a:ea typeface="Roboto"/>
              <a:cs typeface="Roboto"/>
              <a:sym typeface="Roboto"/>
            </a:endParaRPr>
          </a:p>
          <a:p>
            <a:pPr indent="-355600" lvl="0" marL="457200" rtl="0" algn="l">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Regional Analysis</a:t>
            </a:r>
            <a:endParaRPr sz="2000">
              <a:solidFill>
                <a:schemeClr val="dk1"/>
              </a:solidFill>
              <a:latin typeface="Roboto"/>
              <a:ea typeface="Roboto"/>
              <a:cs typeface="Roboto"/>
              <a:sym typeface="Roboto"/>
            </a:endParaRPr>
          </a:p>
          <a:p>
            <a:pPr indent="-355600" lvl="0" marL="457200" rtl="0" algn="l">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Margin of Victory</a:t>
            </a:r>
            <a:endParaRPr sz="2000">
              <a:solidFill>
                <a:schemeClr val="dk1"/>
              </a:solidFill>
              <a:latin typeface="Roboto"/>
              <a:ea typeface="Roboto"/>
              <a:cs typeface="Roboto"/>
              <a:sym typeface="Roboto"/>
            </a:endParaRPr>
          </a:p>
          <a:p>
            <a:pPr indent="-355600" lvl="0" marL="457200" rtl="0" algn="l">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Key Insights</a:t>
            </a:r>
            <a:endParaRPr sz="2000">
              <a:solidFill>
                <a:schemeClr val="dk1"/>
              </a:solidFill>
              <a:latin typeface="Roboto"/>
              <a:ea typeface="Roboto"/>
              <a:cs typeface="Roboto"/>
              <a:sym typeface="Roboto"/>
            </a:endParaRPr>
          </a:p>
          <a:p>
            <a:pPr indent="-355600" lvl="0" marL="457200" rtl="0" algn="l">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Challenges and Limitations</a:t>
            </a:r>
            <a:endParaRPr sz="2000">
              <a:solidFill>
                <a:schemeClr val="dk1"/>
              </a:solidFill>
              <a:latin typeface="Roboto"/>
              <a:ea typeface="Roboto"/>
              <a:cs typeface="Roboto"/>
              <a:sym typeface="Roboto"/>
            </a:endParaRPr>
          </a:p>
          <a:p>
            <a:pPr indent="-355600" lvl="0" marL="457200" rtl="0" algn="l">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Conclusion</a:t>
            </a:r>
            <a:endParaRPr sz="20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5"/>
          <p:cNvPicPr preferRelativeResize="0"/>
          <p:nvPr/>
        </p:nvPicPr>
        <p:blipFill>
          <a:blip r:embed="rId3">
            <a:alphaModFix amt="10000"/>
          </a:blip>
          <a:stretch>
            <a:fillRect/>
          </a:stretch>
        </p:blipFill>
        <p:spPr>
          <a:xfrm>
            <a:off x="1349025" y="-618825"/>
            <a:ext cx="6763325" cy="6763325"/>
          </a:xfrm>
          <a:prstGeom prst="rect">
            <a:avLst/>
          </a:prstGeom>
          <a:noFill/>
          <a:ln>
            <a:noFill/>
          </a:ln>
        </p:spPr>
      </p:pic>
      <p:pic>
        <p:nvPicPr>
          <p:cNvPr id="84" name="Google Shape;84;p15"/>
          <p:cNvPicPr preferRelativeResize="0"/>
          <p:nvPr/>
        </p:nvPicPr>
        <p:blipFill>
          <a:blip r:embed="rId4">
            <a:alphaModFix/>
          </a:blip>
          <a:stretch>
            <a:fillRect/>
          </a:stretch>
        </p:blipFill>
        <p:spPr>
          <a:xfrm>
            <a:off x="7974300" y="0"/>
            <a:ext cx="1169700" cy="1169700"/>
          </a:xfrm>
          <a:prstGeom prst="rect">
            <a:avLst/>
          </a:prstGeom>
          <a:noFill/>
          <a:ln>
            <a:noFill/>
          </a:ln>
        </p:spPr>
      </p:pic>
      <p:pic>
        <p:nvPicPr>
          <p:cNvPr id="85" name="Google Shape;85;p15"/>
          <p:cNvPicPr preferRelativeResize="0"/>
          <p:nvPr/>
        </p:nvPicPr>
        <p:blipFill>
          <a:blip r:embed="rId5">
            <a:alphaModFix/>
          </a:blip>
          <a:stretch>
            <a:fillRect/>
          </a:stretch>
        </p:blipFill>
        <p:spPr>
          <a:xfrm>
            <a:off x="0" y="0"/>
            <a:ext cx="1285875" cy="1285875"/>
          </a:xfrm>
          <a:prstGeom prst="rect">
            <a:avLst/>
          </a:prstGeom>
          <a:noFill/>
          <a:ln>
            <a:noFill/>
          </a:ln>
        </p:spPr>
      </p:pic>
      <p:sp>
        <p:nvSpPr>
          <p:cNvPr id="86" name="Google Shape;86;p15"/>
          <p:cNvSpPr txBox="1"/>
          <p:nvPr/>
        </p:nvSpPr>
        <p:spPr>
          <a:xfrm>
            <a:off x="3844225" y="441475"/>
            <a:ext cx="190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Roboto"/>
                <a:ea typeface="Roboto"/>
                <a:cs typeface="Roboto"/>
                <a:sym typeface="Roboto"/>
              </a:rPr>
              <a:t>Introduction</a:t>
            </a:r>
            <a:endParaRPr sz="2400">
              <a:solidFill>
                <a:schemeClr val="dk1"/>
              </a:solidFill>
              <a:latin typeface="Roboto"/>
              <a:ea typeface="Roboto"/>
              <a:cs typeface="Roboto"/>
              <a:sym typeface="Roboto"/>
            </a:endParaRPr>
          </a:p>
        </p:txBody>
      </p:sp>
      <p:sp>
        <p:nvSpPr>
          <p:cNvPr id="87" name="Google Shape;87;p15"/>
          <p:cNvSpPr txBox="1"/>
          <p:nvPr/>
        </p:nvSpPr>
        <p:spPr>
          <a:xfrm>
            <a:off x="1567150" y="1058150"/>
            <a:ext cx="6858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This data analysis project aims to provide a comprehensive comparison between the 2014 and 2019 Lok Sabha elections. By analyzing voter turnout, seat distribution, party performance, and regional trends, we seek to uncover the key factors that influenced the election outcomes and the changes in the political scenario over these five years.</a:t>
            </a:r>
            <a:endParaRPr>
              <a:solidFill>
                <a:schemeClr val="dk1"/>
              </a:solidFill>
              <a:latin typeface="Roboto"/>
              <a:ea typeface="Roboto"/>
              <a:cs typeface="Roboto"/>
              <a:sym typeface="Roboto"/>
            </a:endParaRPr>
          </a:p>
        </p:txBody>
      </p:sp>
      <p:sp>
        <p:nvSpPr>
          <p:cNvPr id="88" name="Google Shape;88;p15"/>
          <p:cNvSpPr txBox="1"/>
          <p:nvPr/>
        </p:nvSpPr>
        <p:spPr>
          <a:xfrm>
            <a:off x="1660925" y="2250275"/>
            <a:ext cx="7407300" cy="280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solidFill>
                  <a:schemeClr val="dk1"/>
                </a:solidFill>
              </a:rPr>
              <a:t>Scope:</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rPr>
              <a:t>Voter Turnout:</a:t>
            </a:r>
            <a:r>
              <a:rPr lang="en" sz="1200">
                <a:solidFill>
                  <a:schemeClr val="dk1"/>
                </a:solidFill>
              </a:rPr>
              <a:t> Analysis of the number of voters who participated in the elections and the trends observed.</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Seat Distribution:</a:t>
            </a:r>
            <a:r>
              <a:rPr lang="en" sz="1200">
                <a:solidFill>
                  <a:schemeClr val="dk1"/>
                </a:solidFill>
              </a:rPr>
              <a:t> Comparison of the number of seats won by major parties in both elections.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Party Performance:</a:t>
            </a:r>
            <a:r>
              <a:rPr lang="en" sz="1200">
                <a:solidFill>
                  <a:schemeClr val="dk1"/>
                </a:solidFill>
              </a:rPr>
              <a:t> Detailed analysis of how major parties like BJP and INC performed in terms of seats won and vote share.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Regional Analysis:</a:t>
            </a:r>
            <a:r>
              <a:rPr lang="en" sz="1200">
                <a:solidFill>
                  <a:schemeClr val="dk1"/>
                </a:solidFill>
              </a:rPr>
              <a:t> Examination of election results on a state-by-state basis to identify regional strongholds and shifts.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Trends and Patterns:</a:t>
            </a:r>
            <a:r>
              <a:rPr lang="en" sz="1200">
                <a:solidFill>
                  <a:schemeClr val="dk1"/>
                </a:solidFill>
              </a:rPr>
              <a:t> Identification of key trends, such as demographic voting patterns and the impact of campaign strategies.</a:t>
            </a:r>
            <a:endParaRPr sz="1200">
              <a:solidFill>
                <a:schemeClr val="dk1"/>
              </a:solidFill>
            </a:endParaRPr>
          </a:p>
          <a:p>
            <a:pPr indent="0" lvl="0" marL="0" rtl="0" algn="l">
              <a:spcBef>
                <a:spcPts val="120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6"/>
          <p:cNvPicPr preferRelativeResize="0"/>
          <p:nvPr/>
        </p:nvPicPr>
        <p:blipFill>
          <a:blip r:embed="rId3">
            <a:alphaModFix amt="10000"/>
          </a:blip>
          <a:stretch>
            <a:fillRect/>
          </a:stretch>
        </p:blipFill>
        <p:spPr>
          <a:xfrm>
            <a:off x="1349025" y="-618825"/>
            <a:ext cx="6763325" cy="6763325"/>
          </a:xfrm>
          <a:prstGeom prst="rect">
            <a:avLst/>
          </a:prstGeom>
          <a:noFill/>
          <a:ln>
            <a:noFill/>
          </a:ln>
        </p:spPr>
      </p:pic>
      <p:pic>
        <p:nvPicPr>
          <p:cNvPr id="94" name="Google Shape;94;p16"/>
          <p:cNvPicPr preferRelativeResize="0"/>
          <p:nvPr/>
        </p:nvPicPr>
        <p:blipFill>
          <a:blip r:embed="rId4">
            <a:alphaModFix/>
          </a:blip>
          <a:stretch>
            <a:fillRect/>
          </a:stretch>
        </p:blipFill>
        <p:spPr>
          <a:xfrm>
            <a:off x="7974300" y="0"/>
            <a:ext cx="1169700" cy="1169700"/>
          </a:xfrm>
          <a:prstGeom prst="rect">
            <a:avLst/>
          </a:prstGeom>
          <a:noFill/>
          <a:ln>
            <a:noFill/>
          </a:ln>
        </p:spPr>
      </p:pic>
      <p:pic>
        <p:nvPicPr>
          <p:cNvPr id="95" name="Google Shape;95;p16"/>
          <p:cNvPicPr preferRelativeResize="0"/>
          <p:nvPr/>
        </p:nvPicPr>
        <p:blipFill>
          <a:blip r:embed="rId5">
            <a:alphaModFix/>
          </a:blip>
          <a:stretch>
            <a:fillRect/>
          </a:stretch>
        </p:blipFill>
        <p:spPr>
          <a:xfrm>
            <a:off x="0" y="0"/>
            <a:ext cx="1285875" cy="1285875"/>
          </a:xfrm>
          <a:prstGeom prst="rect">
            <a:avLst/>
          </a:prstGeom>
          <a:noFill/>
          <a:ln>
            <a:noFill/>
          </a:ln>
        </p:spPr>
      </p:pic>
      <p:sp>
        <p:nvSpPr>
          <p:cNvPr id="96" name="Google Shape;96;p16"/>
          <p:cNvSpPr txBox="1"/>
          <p:nvPr/>
        </p:nvSpPr>
        <p:spPr>
          <a:xfrm>
            <a:off x="3442400" y="628650"/>
            <a:ext cx="2504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Roboto"/>
                <a:ea typeface="Roboto"/>
                <a:cs typeface="Roboto"/>
                <a:sym typeface="Roboto"/>
              </a:rPr>
              <a:t>Data Sources</a:t>
            </a:r>
            <a:endParaRPr sz="2200">
              <a:solidFill>
                <a:schemeClr val="dk1"/>
              </a:solidFill>
              <a:latin typeface="Roboto"/>
              <a:ea typeface="Roboto"/>
              <a:cs typeface="Roboto"/>
              <a:sym typeface="Roboto"/>
            </a:endParaRPr>
          </a:p>
        </p:txBody>
      </p:sp>
      <p:sp>
        <p:nvSpPr>
          <p:cNvPr id="97" name="Google Shape;97;p16"/>
          <p:cNvSpPr txBox="1"/>
          <p:nvPr/>
        </p:nvSpPr>
        <p:spPr>
          <a:xfrm>
            <a:off x="1714500" y="1620750"/>
            <a:ext cx="7460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Primary Source:</a:t>
            </a:r>
            <a:r>
              <a:rPr lang="en" sz="1800">
                <a:solidFill>
                  <a:schemeClr val="dk1"/>
                </a:solidFill>
              </a:rPr>
              <a:t> Codebasic &amp; Election Commission of India</a:t>
            </a:r>
            <a:endParaRPr sz="1800">
              <a:solidFill>
                <a:schemeClr val="dk1"/>
              </a:solidFill>
            </a:endParaRPr>
          </a:p>
          <a:p>
            <a:pPr indent="0" lvl="0" marL="0" rtl="0" algn="l">
              <a:spcBef>
                <a:spcPts val="0"/>
              </a:spcBef>
              <a:spcAft>
                <a:spcPts val="0"/>
              </a:spcAft>
              <a:buNone/>
            </a:pPr>
            <a:r>
              <a:rPr b="1" lang="en" sz="1800">
                <a:solidFill>
                  <a:schemeClr val="dk1"/>
                </a:solidFill>
              </a:rPr>
              <a:t>Additional Sources:</a:t>
            </a:r>
            <a:r>
              <a:rPr lang="en" sz="1800">
                <a:solidFill>
                  <a:schemeClr val="dk1"/>
                </a:solidFill>
              </a:rPr>
              <a:t> Data.gov.in, news reports, analytical articles</a:t>
            </a:r>
            <a:endParaRPr sz="1800">
              <a:solidFill>
                <a:schemeClr val="dk1"/>
              </a:solidFill>
              <a:latin typeface="Roboto"/>
              <a:ea typeface="Roboto"/>
              <a:cs typeface="Roboto"/>
              <a:sym typeface="Roboto"/>
            </a:endParaRPr>
          </a:p>
        </p:txBody>
      </p:sp>
      <p:sp>
        <p:nvSpPr>
          <p:cNvPr id="98" name="Google Shape;98;p16"/>
          <p:cNvSpPr txBox="1"/>
          <p:nvPr/>
        </p:nvSpPr>
        <p:spPr>
          <a:xfrm>
            <a:off x="1696050" y="2719100"/>
            <a:ext cx="7326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This project leverages data from the Election Commission of India, supplemented by other credible sources, to ensure a thorough and accurate analysis.</a:t>
            </a:r>
            <a:endParaRPr sz="18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7"/>
          <p:cNvPicPr preferRelativeResize="0"/>
          <p:nvPr/>
        </p:nvPicPr>
        <p:blipFill>
          <a:blip r:embed="rId3">
            <a:alphaModFix amt="10000"/>
          </a:blip>
          <a:stretch>
            <a:fillRect/>
          </a:stretch>
        </p:blipFill>
        <p:spPr>
          <a:xfrm>
            <a:off x="1349025" y="-618825"/>
            <a:ext cx="6763325" cy="6763325"/>
          </a:xfrm>
          <a:prstGeom prst="rect">
            <a:avLst/>
          </a:prstGeom>
          <a:noFill/>
          <a:ln>
            <a:noFill/>
          </a:ln>
        </p:spPr>
      </p:pic>
      <p:pic>
        <p:nvPicPr>
          <p:cNvPr id="104" name="Google Shape;104;p17"/>
          <p:cNvPicPr preferRelativeResize="0"/>
          <p:nvPr/>
        </p:nvPicPr>
        <p:blipFill>
          <a:blip r:embed="rId4">
            <a:alphaModFix/>
          </a:blip>
          <a:stretch>
            <a:fillRect/>
          </a:stretch>
        </p:blipFill>
        <p:spPr>
          <a:xfrm>
            <a:off x="7974300" y="0"/>
            <a:ext cx="1169700" cy="1169700"/>
          </a:xfrm>
          <a:prstGeom prst="rect">
            <a:avLst/>
          </a:prstGeom>
          <a:noFill/>
          <a:ln>
            <a:noFill/>
          </a:ln>
        </p:spPr>
      </p:pic>
      <p:pic>
        <p:nvPicPr>
          <p:cNvPr id="105" name="Google Shape;105;p17"/>
          <p:cNvPicPr preferRelativeResize="0"/>
          <p:nvPr/>
        </p:nvPicPr>
        <p:blipFill>
          <a:blip r:embed="rId5">
            <a:alphaModFix/>
          </a:blip>
          <a:stretch>
            <a:fillRect/>
          </a:stretch>
        </p:blipFill>
        <p:spPr>
          <a:xfrm>
            <a:off x="0" y="0"/>
            <a:ext cx="1285875" cy="1285875"/>
          </a:xfrm>
          <a:prstGeom prst="rect">
            <a:avLst/>
          </a:prstGeom>
          <a:noFill/>
          <a:ln>
            <a:noFill/>
          </a:ln>
        </p:spPr>
      </p:pic>
      <p:sp>
        <p:nvSpPr>
          <p:cNvPr id="106" name="Google Shape;106;p17"/>
          <p:cNvSpPr txBox="1"/>
          <p:nvPr/>
        </p:nvSpPr>
        <p:spPr>
          <a:xfrm>
            <a:off x="3388825" y="584300"/>
            <a:ext cx="2493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Roboto"/>
                <a:ea typeface="Roboto"/>
                <a:cs typeface="Roboto"/>
                <a:sym typeface="Roboto"/>
              </a:rPr>
              <a:t>Voter Turnout</a:t>
            </a:r>
            <a:endParaRPr sz="2400">
              <a:solidFill>
                <a:schemeClr val="dk1"/>
              </a:solidFill>
              <a:latin typeface="Roboto"/>
              <a:ea typeface="Roboto"/>
              <a:cs typeface="Roboto"/>
              <a:sym typeface="Roboto"/>
            </a:endParaRPr>
          </a:p>
        </p:txBody>
      </p:sp>
      <p:pic>
        <p:nvPicPr>
          <p:cNvPr id="107" name="Google Shape;107;p17"/>
          <p:cNvPicPr preferRelativeResize="0"/>
          <p:nvPr/>
        </p:nvPicPr>
        <p:blipFill>
          <a:blip r:embed="rId6">
            <a:alphaModFix/>
          </a:blip>
          <a:stretch>
            <a:fillRect/>
          </a:stretch>
        </p:blipFill>
        <p:spPr>
          <a:xfrm>
            <a:off x="2877450" y="1872075"/>
            <a:ext cx="3726050" cy="3210350"/>
          </a:xfrm>
          <a:prstGeom prst="rect">
            <a:avLst/>
          </a:prstGeom>
          <a:noFill/>
          <a:ln>
            <a:noFill/>
          </a:ln>
        </p:spPr>
      </p:pic>
      <p:sp>
        <p:nvSpPr>
          <p:cNvPr id="108" name="Google Shape;108;p17"/>
          <p:cNvSpPr txBox="1"/>
          <p:nvPr/>
        </p:nvSpPr>
        <p:spPr>
          <a:xfrm>
            <a:off x="1499300" y="1141800"/>
            <a:ext cx="74475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b="1" lang="en" sz="1800">
                <a:solidFill>
                  <a:schemeClr val="dk1"/>
                </a:solidFill>
              </a:rPr>
              <a:t>2014:</a:t>
            </a:r>
            <a:r>
              <a:rPr lang="en" sz="1800">
                <a:solidFill>
                  <a:schemeClr val="dk1"/>
                </a:solidFill>
              </a:rPr>
              <a:t> 554 million total votes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2019:</a:t>
            </a:r>
            <a:r>
              <a:rPr lang="en" sz="1800">
                <a:solidFill>
                  <a:schemeClr val="dk1"/>
                </a:solidFill>
              </a:rPr>
              <a:t> 614 million total votes</a:t>
            </a:r>
            <a:endParaRPr sz="18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8"/>
          <p:cNvPicPr preferRelativeResize="0"/>
          <p:nvPr/>
        </p:nvPicPr>
        <p:blipFill>
          <a:blip r:embed="rId3">
            <a:alphaModFix amt="10000"/>
          </a:blip>
          <a:stretch>
            <a:fillRect/>
          </a:stretch>
        </p:blipFill>
        <p:spPr>
          <a:xfrm>
            <a:off x="1349025" y="-618825"/>
            <a:ext cx="6763325" cy="6763325"/>
          </a:xfrm>
          <a:prstGeom prst="rect">
            <a:avLst/>
          </a:prstGeom>
          <a:noFill/>
          <a:ln>
            <a:noFill/>
          </a:ln>
        </p:spPr>
      </p:pic>
      <p:pic>
        <p:nvPicPr>
          <p:cNvPr id="114" name="Google Shape;114;p18"/>
          <p:cNvPicPr preferRelativeResize="0"/>
          <p:nvPr/>
        </p:nvPicPr>
        <p:blipFill>
          <a:blip r:embed="rId4">
            <a:alphaModFix/>
          </a:blip>
          <a:stretch>
            <a:fillRect/>
          </a:stretch>
        </p:blipFill>
        <p:spPr>
          <a:xfrm>
            <a:off x="7974300" y="0"/>
            <a:ext cx="1169700" cy="1169700"/>
          </a:xfrm>
          <a:prstGeom prst="rect">
            <a:avLst/>
          </a:prstGeom>
          <a:noFill/>
          <a:ln>
            <a:noFill/>
          </a:ln>
        </p:spPr>
      </p:pic>
      <p:pic>
        <p:nvPicPr>
          <p:cNvPr id="115" name="Google Shape;115;p18"/>
          <p:cNvPicPr preferRelativeResize="0"/>
          <p:nvPr/>
        </p:nvPicPr>
        <p:blipFill>
          <a:blip r:embed="rId5">
            <a:alphaModFix/>
          </a:blip>
          <a:stretch>
            <a:fillRect/>
          </a:stretch>
        </p:blipFill>
        <p:spPr>
          <a:xfrm>
            <a:off x="0" y="0"/>
            <a:ext cx="1285875" cy="1285875"/>
          </a:xfrm>
          <a:prstGeom prst="rect">
            <a:avLst/>
          </a:prstGeom>
          <a:noFill/>
          <a:ln>
            <a:noFill/>
          </a:ln>
        </p:spPr>
      </p:pic>
      <p:sp>
        <p:nvSpPr>
          <p:cNvPr id="116" name="Google Shape;116;p18"/>
          <p:cNvSpPr txBox="1"/>
          <p:nvPr/>
        </p:nvSpPr>
        <p:spPr>
          <a:xfrm>
            <a:off x="2992050" y="595900"/>
            <a:ext cx="3134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Roboto"/>
                <a:ea typeface="Roboto"/>
                <a:cs typeface="Roboto"/>
                <a:sym typeface="Roboto"/>
              </a:rPr>
              <a:t>Seat Distribution</a:t>
            </a:r>
            <a:endParaRPr sz="2400">
              <a:solidFill>
                <a:schemeClr val="dk1"/>
              </a:solidFill>
              <a:latin typeface="Roboto"/>
              <a:ea typeface="Roboto"/>
              <a:cs typeface="Roboto"/>
              <a:sym typeface="Roboto"/>
            </a:endParaRPr>
          </a:p>
        </p:txBody>
      </p:sp>
      <p:sp>
        <p:nvSpPr>
          <p:cNvPr id="117" name="Google Shape;117;p18"/>
          <p:cNvSpPr txBox="1"/>
          <p:nvPr/>
        </p:nvSpPr>
        <p:spPr>
          <a:xfrm>
            <a:off x="1660925" y="1419825"/>
            <a:ext cx="7514400" cy="311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2014 Results:</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1800">
                <a:solidFill>
                  <a:schemeClr val="dk1"/>
                </a:solidFill>
              </a:rPr>
              <a:t>BJP: 282 seats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INC: 44 seats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Others: 217 seats</a:t>
            </a:r>
            <a:endParaRPr sz="1800">
              <a:solidFill>
                <a:schemeClr val="dk1"/>
              </a:solidFill>
            </a:endParaRPr>
          </a:p>
          <a:p>
            <a:pPr indent="0" lvl="0" marL="0" rtl="0" algn="l">
              <a:lnSpc>
                <a:spcPct val="115000"/>
              </a:lnSpc>
              <a:spcBef>
                <a:spcPts val="1200"/>
              </a:spcBef>
              <a:spcAft>
                <a:spcPts val="0"/>
              </a:spcAft>
              <a:buNone/>
            </a:pPr>
            <a:r>
              <a:rPr b="1" lang="en" sz="1800">
                <a:solidFill>
                  <a:schemeClr val="dk1"/>
                </a:solidFill>
              </a:rPr>
              <a:t>2019 Results:</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1800">
                <a:solidFill>
                  <a:schemeClr val="dk1"/>
                </a:solidFill>
              </a:rPr>
              <a:t>BJP: 303 seats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INC: 52 seats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Others: 188 seats</a:t>
            </a:r>
            <a:endParaRPr sz="1800">
              <a:solidFill>
                <a:schemeClr val="dk1"/>
              </a:solidFill>
              <a:latin typeface="Roboto"/>
              <a:ea typeface="Roboto"/>
              <a:cs typeface="Roboto"/>
              <a:sym typeface="Roboto"/>
            </a:endParaRPr>
          </a:p>
        </p:txBody>
      </p:sp>
      <p:pic>
        <p:nvPicPr>
          <p:cNvPr id="118" name="Google Shape;118;p18"/>
          <p:cNvPicPr preferRelativeResize="0"/>
          <p:nvPr/>
        </p:nvPicPr>
        <p:blipFill>
          <a:blip r:embed="rId6">
            <a:alphaModFix/>
          </a:blip>
          <a:stretch>
            <a:fillRect/>
          </a:stretch>
        </p:blipFill>
        <p:spPr>
          <a:xfrm>
            <a:off x="4080222" y="1191225"/>
            <a:ext cx="5022155" cy="1941900"/>
          </a:xfrm>
          <a:prstGeom prst="rect">
            <a:avLst/>
          </a:prstGeom>
          <a:noFill/>
          <a:ln>
            <a:noFill/>
          </a:ln>
        </p:spPr>
      </p:pic>
      <p:pic>
        <p:nvPicPr>
          <p:cNvPr id="119" name="Google Shape;119;p18"/>
          <p:cNvPicPr preferRelativeResize="0"/>
          <p:nvPr/>
        </p:nvPicPr>
        <p:blipFill>
          <a:blip r:embed="rId7">
            <a:alphaModFix/>
          </a:blip>
          <a:stretch>
            <a:fillRect/>
          </a:stretch>
        </p:blipFill>
        <p:spPr>
          <a:xfrm>
            <a:off x="6591105" y="3182550"/>
            <a:ext cx="2486221" cy="194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9"/>
          <p:cNvPicPr preferRelativeResize="0"/>
          <p:nvPr/>
        </p:nvPicPr>
        <p:blipFill>
          <a:blip r:embed="rId3">
            <a:alphaModFix amt="10000"/>
          </a:blip>
          <a:stretch>
            <a:fillRect/>
          </a:stretch>
        </p:blipFill>
        <p:spPr>
          <a:xfrm>
            <a:off x="1349025" y="-618825"/>
            <a:ext cx="6763325" cy="6763325"/>
          </a:xfrm>
          <a:prstGeom prst="rect">
            <a:avLst/>
          </a:prstGeom>
          <a:noFill/>
          <a:ln>
            <a:noFill/>
          </a:ln>
        </p:spPr>
      </p:pic>
      <p:pic>
        <p:nvPicPr>
          <p:cNvPr id="125" name="Google Shape;125;p19"/>
          <p:cNvPicPr preferRelativeResize="0"/>
          <p:nvPr/>
        </p:nvPicPr>
        <p:blipFill>
          <a:blip r:embed="rId4">
            <a:alphaModFix/>
          </a:blip>
          <a:stretch>
            <a:fillRect/>
          </a:stretch>
        </p:blipFill>
        <p:spPr>
          <a:xfrm>
            <a:off x="7974300" y="0"/>
            <a:ext cx="1169700" cy="1169700"/>
          </a:xfrm>
          <a:prstGeom prst="rect">
            <a:avLst/>
          </a:prstGeom>
          <a:noFill/>
          <a:ln>
            <a:noFill/>
          </a:ln>
        </p:spPr>
      </p:pic>
      <p:pic>
        <p:nvPicPr>
          <p:cNvPr id="126" name="Google Shape;126;p19"/>
          <p:cNvPicPr preferRelativeResize="0"/>
          <p:nvPr/>
        </p:nvPicPr>
        <p:blipFill>
          <a:blip r:embed="rId5">
            <a:alphaModFix/>
          </a:blip>
          <a:stretch>
            <a:fillRect/>
          </a:stretch>
        </p:blipFill>
        <p:spPr>
          <a:xfrm>
            <a:off x="0" y="0"/>
            <a:ext cx="1285875" cy="1285875"/>
          </a:xfrm>
          <a:prstGeom prst="rect">
            <a:avLst/>
          </a:prstGeom>
          <a:noFill/>
          <a:ln>
            <a:noFill/>
          </a:ln>
        </p:spPr>
      </p:pic>
      <p:sp>
        <p:nvSpPr>
          <p:cNvPr id="127" name="Google Shape;127;p19"/>
          <p:cNvSpPr txBox="1"/>
          <p:nvPr/>
        </p:nvSpPr>
        <p:spPr>
          <a:xfrm>
            <a:off x="2958700" y="444400"/>
            <a:ext cx="363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Roboto"/>
                <a:ea typeface="Roboto"/>
                <a:cs typeface="Roboto"/>
                <a:sym typeface="Roboto"/>
              </a:rPr>
              <a:t>Party Performance (BJP)</a:t>
            </a:r>
            <a:endParaRPr sz="2400">
              <a:solidFill>
                <a:schemeClr val="dk1"/>
              </a:solidFill>
              <a:latin typeface="Roboto"/>
              <a:ea typeface="Roboto"/>
              <a:cs typeface="Roboto"/>
              <a:sym typeface="Roboto"/>
            </a:endParaRPr>
          </a:p>
        </p:txBody>
      </p:sp>
      <p:sp>
        <p:nvSpPr>
          <p:cNvPr id="128" name="Google Shape;128;p19"/>
          <p:cNvSpPr txBox="1"/>
          <p:nvPr/>
        </p:nvSpPr>
        <p:spPr>
          <a:xfrm>
            <a:off x="1701100" y="1379625"/>
            <a:ext cx="7474200" cy="183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2014 Performance:</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1800">
                <a:solidFill>
                  <a:schemeClr val="dk1"/>
                </a:solidFill>
              </a:rPr>
              <a:t>Total Seats: 282</a:t>
            </a:r>
            <a:endParaRPr sz="1800">
              <a:solidFill>
                <a:schemeClr val="dk1"/>
              </a:solidFill>
            </a:endParaRPr>
          </a:p>
          <a:p>
            <a:pPr indent="0" lvl="0" marL="0" rtl="0" algn="l">
              <a:lnSpc>
                <a:spcPct val="115000"/>
              </a:lnSpc>
              <a:spcBef>
                <a:spcPts val="1200"/>
              </a:spcBef>
              <a:spcAft>
                <a:spcPts val="0"/>
              </a:spcAft>
              <a:buNone/>
            </a:pPr>
            <a:r>
              <a:rPr b="1" lang="en" sz="1800">
                <a:solidFill>
                  <a:schemeClr val="dk1"/>
                </a:solidFill>
              </a:rPr>
              <a:t>2019 Performance:</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1800">
                <a:solidFill>
                  <a:schemeClr val="dk1"/>
                </a:solidFill>
              </a:rPr>
              <a:t>Total Seats: 303</a:t>
            </a:r>
            <a:endParaRPr sz="1800">
              <a:solidFill>
                <a:schemeClr val="dk1"/>
              </a:solidFill>
              <a:latin typeface="Roboto"/>
              <a:ea typeface="Roboto"/>
              <a:cs typeface="Roboto"/>
              <a:sym typeface="Roboto"/>
            </a:endParaRPr>
          </a:p>
        </p:txBody>
      </p:sp>
      <p:pic>
        <p:nvPicPr>
          <p:cNvPr id="129" name="Google Shape;129;p19"/>
          <p:cNvPicPr preferRelativeResize="0"/>
          <p:nvPr/>
        </p:nvPicPr>
        <p:blipFill>
          <a:blip r:embed="rId6">
            <a:alphaModFix/>
          </a:blip>
          <a:stretch>
            <a:fillRect/>
          </a:stretch>
        </p:blipFill>
        <p:spPr>
          <a:xfrm>
            <a:off x="4528549" y="1380249"/>
            <a:ext cx="4539250" cy="36716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0"/>
          <p:cNvPicPr preferRelativeResize="0"/>
          <p:nvPr/>
        </p:nvPicPr>
        <p:blipFill>
          <a:blip r:embed="rId3">
            <a:alphaModFix amt="10000"/>
          </a:blip>
          <a:stretch>
            <a:fillRect/>
          </a:stretch>
        </p:blipFill>
        <p:spPr>
          <a:xfrm>
            <a:off x="1349025" y="-618825"/>
            <a:ext cx="6763325" cy="6763325"/>
          </a:xfrm>
          <a:prstGeom prst="rect">
            <a:avLst/>
          </a:prstGeom>
          <a:noFill/>
          <a:ln>
            <a:noFill/>
          </a:ln>
        </p:spPr>
      </p:pic>
      <p:pic>
        <p:nvPicPr>
          <p:cNvPr id="135" name="Google Shape;135;p20"/>
          <p:cNvPicPr preferRelativeResize="0"/>
          <p:nvPr/>
        </p:nvPicPr>
        <p:blipFill>
          <a:blip r:embed="rId4">
            <a:alphaModFix/>
          </a:blip>
          <a:stretch>
            <a:fillRect/>
          </a:stretch>
        </p:blipFill>
        <p:spPr>
          <a:xfrm>
            <a:off x="7974300" y="0"/>
            <a:ext cx="1169700" cy="1169700"/>
          </a:xfrm>
          <a:prstGeom prst="rect">
            <a:avLst/>
          </a:prstGeom>
          <a:noFill/>
          <a:ln>
            <a:noFill/>
          </a:ln>
        </p:spPr>
      </p:pic>
      <p:pic>
        <p:nvPicPr>
          <p:cNvPr id="136" name="Google Shape;136;p20"/>
          <p:cNvPicPr preferRelativeResize="0"/>
          <p:nvPr/>
        </p:nvPicPr>
        <p:blipFill>
          <a:blip r:embed="rId5">
            <a:alphaModFix/>
          </a:blip>
          <a:stretch>
            <a:fillRect/>
          </a:stretch>
        </p:blipFill>
        <p:spPr>
          <a:xfrm>
            <a:off x="0" y="0"/>
            <a:ext cx="1285875" cy="1285875"/>
          </a:xfrm>
          <a:prstGeom prst="rect">
            <a:avLst/>
          </a:prstGeom>
          <a:noFill/>
          <a:ln>
            <a:noFill/>
          </a:ln>
        </p:spPr>
      </p:pic>
      <p:sp>
        <p:nvSpPr>
          <p:cNvPr id="137" name="Google Shape;137;p20"/>
          <p:cNvSpPr txBox="1"/>
          <p:nvPr/>
        </p:nvSpPr>
        <p:spPr>
          <a:xfrm>
            <a:off x="2958700" y="444400"/>
            <a:ext cx="363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Roboto"/>
                <a:ea typeface="Roboto"/>
                <a:cs typeface="Roboto"/>
                <a:sym typeface="Roboto"/>
              </a:rPr>
              <a:t>Party Performance (INC)</a:t>
            </a:r>
            <a:endParaRPr sz="2400">
              <a:solidFill>
                <a:schemeClr val="dk1"/>
              </a:solidFill>
              <a:latin typeface="Roboto"/>
              <a:ea typeface="Roboto"/>
              <a:cs typeface="Roboto"/>
              <a:sym typeface="Roboto"/>
            </a:endParaRPr>
          </a:p>
        </p:txBody>
      </p:sp>
      <p:sp>
        <p:nvSpPr>
          <p:cNvPr id="138" name="Google Shape;138;p20"/>
          <p:cNvSpPr txBox="1"/>
          <p:nvPr/>
        </p:nvSpPr>
        <p:spPr>
          <a:xfrm>
            <a:off x="1530250" y="1366250"/>
            <a:ext cx="7340100" cy="183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2014 Performance:</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1800">
                <a:solidFill>
                  <a:schemeClr val="dk1"/>
                </a:solidFill>
              </a:rPr>
              <a:t>Total Seats: 44</a:t>
            </a:r>
            <a:endParaRPr sz="1800">
              <a:solidFill>
                <a:schemeClr val="dk1"/>
              </a:solidFill>
            </a:endParaRPr>
          </a:p>
          <a:p>
            <a:pPr indent="0" lvl="0" marL="0" rtl="0" algn="l">
              <a:lnSpc>
                <a:spcPct val="115000"/>
              </a:lnSpc>
              <a:spcBef>
                <a:spcPts val="1200"/>
              </a:spcBef>
              <a:spcAft>
                <a:spcPts val="0"/>
              </a:spcAft>
              <a:buNone/>
            </a:pPr>
            <a:r>
              <a:rPr b="1" lang="en" sz="1800">
                <a:solidFill>
                  <a:schemeClr val="dk1"/>
                </a:solidFill>
              </a:rPr>
              <a:t>2019 Performance:</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1800">
                <a:solidFill>
                  <a:schemeClr val="dk1"/>
                </a:solidFill>
              </a:rPr>
              <a:t>Total Seats: 52</a:t>
            </a:r>
            <a:endParaRPr sz="1800">
              <a:solidFill>
                <a:schemeClr val="dk1"/>
              </a:solidFill>
              <a:latin typeface="Roboto"/>
              <a:ea typeface="Roboto"/>
              <a:cs typeface="Roboto"/>
              <a:sym typeface="Roboto"/>
            </a:endParaRPr>
          </a:p>
        </p:txBody>
      </p:sp>
      <p:pic>
        <p:nvPicPr>
          <p:cNvPr id="139" name="Google Shape;139;p20"/>
          <p:cNvPicPr preferRelativeResize="0"/>
          <p:nvPr/>
        </p:nvPicPr>
        <p:blipFill>
          <a:blip r:embed="rId6">
            <a:alphaModFix/>
          </a:blip>
          <a:stretch>
            <a:fillRect/>
          </a:stretch>
        </p:blipFill>
        <p:spPr>
          <a:xfrm>
            <a:off x="4229100" y="1457325"/>
            <a:ext cx="4888200" cy="3666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1"/>
          <p:cNvPicPr preferRelativeResize="0"/>
          <p:nvPr/>
        </p:nvPicPr>
        <p:blipFill>
          <a:blip r:embed="rId3">
            <a:alphaModFix amt="10000"/>
          </a:blip>
          <a:stretch>
            <a:fillRect/>
          </a:stretch>
        </p:blipFill>
        <p:spPr>
          <a:xfrm>
            <a:off x="1349025" y="-618825"/>
            <a:ext cx="6763325" cy="6763325"/>
          </a:xfrm>
          <a:prstGeom prst="rect">
            <a:avLst/>
          </a:prstGeom>
          <a:noFill/>
          <a:ln>
            <a:noFill/>
          </a:ln>
        </p:spPr>
      </p:pic>
      <p:pic>
        <p:nvPicPr>
          <p:cNvPr id="145" name="Google Shape;145;p21"/>
          <p:cNvPicPr preferRelativeResize="0"/>
          <p:nvPr/>
        </p:nvPicPr>
        <p:blipFill>
          <a:blip r:embed="rId4">
            <a:alphaModFix/>
          </a:blip>
          <a:stretch>
            <a:fillRect/>
          </a:stretch>
        </p:blipFill>
        <p:spPr>
          <a:xfrm>
            <a:off x="7974300" y="0"/>
            <a:ext cx="1169700" cy="1169700"/>
          </a:xfrm>
          <a:prstGeom prst="rect">
            <a:avLst/>
          </a:prstGeom>
          <a:noFill/>
          <a:ln>
            <a:noFill/>
          </a:ln>
        </p:spPr>
      </p:pic>
      <p:pic>
        <p:nvPicPr>
          <p:cNvPr id="146" name="Google Shape;146;p21"/>
          <p:cNvPicPr preferRelativeResize="0"/>
          <p:nvPr/>
        </p:nvPicPr>
        <p:blipFill>
          <a:blip r:embed="rId5">
            <a:alphaModFix/>
          </a:blip>
          <a:stretch>
            <a:fillRect/>
          </a:stretch>
        </p:blipFill>
        <p:spPr>
          <a:xfrm>
            <a:off x="0" y="0"/>
            <a:ext cx="1285875" cy="1285875"/>
          </a:xfrm>
          <a:prstGeom prst="rect">
            <a:avLst/>
          </a:prstGeom>
          <a:noFill/>
          <a:ln>
            <a:noFill/>
          </a:ln>
        </p:spPr>
      </p:pic>
      <p:sp>
        <p:nvSpPr>
          <p:cNvPr id="147" name="Google Shape;147;p21"/>
          <p:cNvSpPr txBox="1"/>
          <p:nvPr/>
        </p:nvSpPr>
        <p:spPr>
          <a:xfrm>
            <a:off x="2715375" y="444400"/>
            <a:ext cx="4450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Roboto"/>
                <a:ea typeface="Roboto"/>
                <a:cs typeface="Roboto"/>
                <a:sym typeface="Roboto"/>
              </a:rPr>
              <a:t>Party Performance (Others)</a:t>
            </a:r>
            <a:endParaRPr sz="2400">
              <a:solidFill>
                <a:schemeClr val="dk1"/>
              </a:solidFill>
              <a:latin typeface="Roboto"/>
              <a:ea typeface="Roboto"/>
              <a:cs typeface="Roboto"/>
              <a:sym typeface="Roboto"/>
            </a:endParaRPr>
          </a:p>
        </p:txBody>
      </p:sp>
      <p:sp>
        <p:nvSpPr>
          <p:cNvPr id="148" name="Google Shape;148;p21"/>
          <p:cNvSpPr txBox="1"/>
          <p:nvPr/>
        </p:nvSpPr>
        <p:spPr>
          <a:xfrm>
            <a:off x="1530250" y="1366250"/>
            <a:ext cx="7340100" cy="183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2014 Performance:</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1800">
                <a:solidFill>
                  <a:schemeClr val="dk1"/>
                </a:solidFill>
              </a:rPr>
              <a:t>Total Seats: 217</a:t>
            </a:r>
            <a:endParaRPr sz="1800">
              <a:solidFill>
                <a:schemeClr val="dk1"/>
              </a:solidFill>
            </a:endParaRPr>
          </a:p>
          <a:p>
            <a:pPr indent="0" lvl="0" marL="0" rtl="0" algn="l">
              <a:lnSpc>
                <a:spcPct val="115000"/>
              </a:lnSpc>
              <a:spcBef>
                <a:spcPts val="1200"/>
              </a:spcBef>
              <a:spcAft>
                <a:spcPts val="0"/>
              </a:spcAft>
              <a:buNone/>
            </a:pPr>
            <a:r>
              <a:rPr b="1" lang="en" sz="1800">
                <a:solidFill>
                  <a:schemeClr val="dk1"/>
                </a:solidFill>
              </a:rPr>
              <a:t>2019 Performance:</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1800">
                <a:solidFill>
                  <a:schemeClr val="dk1"/>
                </a:solidFill>
              </a:rPr>
              <a:t>Total Seats: 188</a:t>
            </a:r>
            <a:endParaRPr sz="1800">
              <a:solidFill>
                <a:schemeClr val="dk1"/>
              </a:solidFill>
              <a:latin typeface="Roboto"/>
              <a:ea typeface="Roboto"/>
              <a:cs typeface="Roboto"/>
              <a:sym typeface="Roboto"/>
            </a:endParaRPr>
          </a:p>
        </p:txBody>
      </p:sp>
      <p:pic>
        <p:nvPicPr>
          <p:cNvPr id="149" name="Google Shape;149;p21"/>
          <p:cNvPicPr preferRelativeResize="0"/>
          <p:nvPr/>
        </p:nvPicPr>
        <p:blipFill>
          <a:blip r:embed="rId6">
            <a:alphaModFix/>
          </a:blip>
          <a:stretch>
            <a:fillRect/>
          </a:stretch>
        </p:blipFill>
        <p:spPr>
          <a:xfrm>
            <a:off x="4424381" y="1381125"/>
            <a:ext cx="4643425" cy="36870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