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xlsx" ContentType="application/vnd.openxmlformats-officedocument.spreadsheetml.sheet"/>
  <Override PartName="/ppt/charts/style1.xml" ContentType="application/vnd.ms-office.chartstyl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9" r:id="rId11"/>
    <p:sldId id="270" r:id="rId12"/>
    <p:sldId id="274" r:id="rId13"/>
    <p:sldId id="273" r:id="rId14"/>
    <p:sldId id="275" r:id="rId15"/>
    <p:sldId id="276" r:id="rId16"/>
    <p:sldId id="281" r:id="rId17"/>
    <p:sldId id="277" r:id="rId18"/>
    <p:sldId id="278" r:id="rId19"/>
    <p:sldId id="279" r:id="rId20"/>
    <p:sldId id="282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5"/>
    <p:restoredTop sz="94602"/>
  </p:normalViewPr>
  <p:slideViewPr>
    <p:cSldViewPr snapToGrid="0" snapToObjects="1" showGuides="1">
      <p:cViewPr varScale="1">
        <p:scale>
          <a:sx n="117" d="100"/>
          <a:sy n="117" d="100"/>
        </p:scale>
        <p:origin x="200" y="32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en-US" sz="2400" b="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Analysis</a:t>
            </a:r>
            <a:endParaRPr lang="en-US" sz="2400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8530816178098221"/>
          <c:y val="2.54006913513954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4865452951582E-2"/>
          <c:y val="0.18978671073608999"/>
          <c:w val="0.90466852428734701"/>
          <c:h val="0.56840057012175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76-3B46-BD5F-CEBF4EAFF1F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76-3B46-BD5F-CEBF4EAFF1F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76-3B46-BD5F-CEBF4EAFF1F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76-3B46-BD5F-CEBF4EAFF1F1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5.5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76-3B46-BD5F-CEBF4EAFF1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376-3B46-BD5F-CEBF4EAFF1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</c:v>
                </c:pt>
              </c:strCache>
            </c:strRef>
          </c:tx>
          <c:spPr>
            <a:pattFill prst="pct75">
              <a:fgClr>
                <a:schemeClr val="accent5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1.5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76-3B46-BD5F-CEBF4EAFF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0258048"/>
        <c:axId val="-1979269504"/>
      </c:barChart>
      <c:catAx>
        <c:axId val="-20902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412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979269504"/>
        <c:crosses val="autoZero"/>
        <c:auto val="1"/>
        <c:lblAlgn val="ctr"/>
        <c:lblOffset val="100"/>
        <c:noMultiLvlLbl val="0"/>
      </c:catAx>
      <c:valAx>
        <c:axId val="-197926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9025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18688928944124"/>
          <c:y val="0.91740905551153096"/>
          <c:w val="0.60624004007451404"/>
          <c:h val="6.7945372505546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62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CF4064F-8D25-4727-8B14-6804BA612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30DAA7D-D689-438B-9B5B-2C3EEE978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2036EA5-E10D-4D0C-BB66-3B5D7D7E5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9D9345-0C83-421B-81D3-36126E01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C192D8B-5419-4721-9218-66BE8B4D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5FFB893-803D-40FF-8285-6131254DA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889416-EEAB-4EB4-BDE0-35B737D7D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4DB2821-F0CF-476F-B4D8-93343D73E3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82C93E8-2E95-469B-96A0-E5A36B3BE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E04FD6C-D13A-4CC5-B148-B2077DFAF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34032A1-08AF-4302-9ECA-D5D46BE04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3965CEF-EEF3-488D-91D6-67C350F565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3C446F6-0DBB-4751-8D8D-C1333D098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899DDDA-5874-4DE2-B7F8-3D403EB9A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AAACFF9-B0A1-4CDF-928D-5A812A456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EF063B4-AF93-459B-90DE-142927C10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88A4E94-7842-436A-B5E4-E8FB6A65A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7267A0F-5C0B-493F-A30C-79F1EDB49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ECA7B60-5BA7-46BF-99DD-2650CF940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0EA9923-E384-4F8E-9E9E-1E30397E6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pitchFamily="18" charset="0" panose="02040502050405020303"/>
                <a:ea typeface="Georgia" pitchFamily="18" charset="0" panose="02040502050405020303"/>
                <a:cs typeface="Georgia" pitchFamily="18" charset="0" panose="02040502050405020303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/>
          <p:cNvSpPr>
            <a:spLocks noGrp="1" noChangeAspect="1" noEditPoints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/>
          <p:cNvSpPr>
            <a:spLocks noGrp="1" noChangeAspect="1" noEditPoints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/>
          <p:cNvSpPr>
            <a:spLocks noGrp="1" noEditPoints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/>
          <p:cNvSpPr>
            <a:spLocks noGrp="1" noEditPoints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 baseline="0">
                <a:solidFill>
                  <a:schemeClr val="bg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Drag chart to placeholder or click icon to add chart</a:t>
            </a:r>
          </a:p>
          <a:p>
            <a:pPr lvl="0"/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pitchFamily="18" charset="0" panose="02040502050405020303"/>
                <a:ea typeface="Georgia" pitchFamily="18" charset="0" panose="02040502050405020303"/>
                <a:cs typeface="Georgia" pitchFamily="18" charset="0" panose="02040502050405020303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itchFamily="34" charset="0" panose="020B0604020202020204"/>
              <a:buChar char="•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itchFamily="34" charset="0" panose="020B0604020202020204"/>
              <a:buChar char="•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 noEditPoints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itchFamily="18" charset="0" panose="02040502050405020303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/>
          <p:cNvSpPr>
            <a:spLocks noGrp="1" noEditPoints="1"/>
          </p:cNvSpPr>
          <p:nvPr>
            <p:ph type="ctrTitle"/>
          </p:nvPr>
        </p:nvSpPr>
        <p:spPr>
          <a:xfrm>
            <a:off x="214197" y="158640"/>
            <a:ext cx="10280746" cy="1586396"/>
          </a:xfrm>
        </p:spPr>
        <p:txBody>
          <a:bodyPr/>
          <a:lstStyle/>
          <a:p>
            <a:r>
              <a:rPr lang="en-US" sz="3600" dirty="0"/>
              <a:t>Data analysis and machine Learning on Titanic dataset</a:t>
            </a:r>
            <a:endParaRPr lang="en-US" dirty="0"/>
          </a:p>
        </p:txBody>
      </p:sp>
      <p:sp>
        <p:nvSpPr>
          <p:cNvPr id="7" name="Sub-topic"/>
          <p:cNvSpPr>
            <a:spLocks noGrp="1" noEditPoints="1"/>
          </p:cNvSpPr>
          <p:nvPr>
            <p:ph type="body" sz="quarter" idx="10"/>
          </p:nvPr>
        </p:nvSpPr>
        <p:spPr>
          <a:xfrm>
            <a:off x="535917" y="4711163"/>
            <a:ext cx="6638544" cy="1330578"/>
          </a:xfrm>
        </p:spPr>
        <p:txBody>
          <a:bodyPr/>
          <a:lstStyle/>
          <a:p>
            <a:r>
              <a:rPr lang="en-US" sz="1600" dirty="0"/>
              <a:t>Course : Fundamentals of AI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Professor : Alina Vereshchaka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Presenter :Rahul Shinde(Team 15</a:t>
            </a:r>
            <a:r>
              <a:rPr lang="en-US" sz="2000" dirty="0"/>
              <a:t>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Date : 11/17/2021</a:t>
            </a:r>
            <a:endParaRPr lang="en-US" sz="2400" dirty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647" y="1608045"/>
            <a:ext cx="12192000" cy="31031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 noEditPoints="1"/>
          </p:cNvSpPr>
          <p:nvPr>
            <p:ph type="title"/>
          </p:nvPr>
        </p:nvSpPr>
        <p:spPr>
          <a:xfrm>
            <a:off x="2169369" y="3429000"/>
            <a:ext cx="8316647" cy="643663"/>
          </a:xfrm>
        </p:spPr>
        <p:txBody>
          <a:bodyPr/>
          <a:lstStyle/>
          <a:p>
            <a:r>
              <a:rPr lang="en-US" sz="4000" b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MACHINE LEARNING ANALYSIS</a:t>
            </a:r>
            <a:endParaRPr lang="en-US" b="1" dirty="0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ftr" sz="quarter" idx="17"/>
          </p:nvPr>
        </p:nvSpPr>
        <p:spPr/>
        <p:txBody>
          <a:bodyPr/>
          <a:lstStyle/>
          <a:p>
            <a:fld id="{85954F8D-B7E6-D640-BC50-D014E954A05D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42810" y="1221226"/>
            <a:ext cx="5447942" cy="499527"/>
          </a:xfrm>
          <a:prstGeom prst="rect">
            <a:avLst/>
          </a:prstGeom>
        </p:spPr>
        <p:txBody>
          <a:bodyPr/>
          <a:lstStyle/>
          <a:p>
            <a:r>
              <a:rPr lang="en-US" sz="2800" b="1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1. LOGISTIC REGRESSION</a:t>
            </a:r>
            <a:endParaRPr b="1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7"/>
          </p:nvPr>
        </p:nvSpPr>
        <p:spPr>
          <a:prstGeom prst="rect">
            <a:avLst/>
          </a:prstGeom>
        </p:spPr>
        <p:txBody>
          <a:bodyPr/>
          <a:lstStyle/>
          <a:p>
            <a:fld id="{EB53C135-CEC6-A548-8917-8F7FEB82358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234" y="1732657"/>
            <a:ext cx="10589036" cy="91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Logistic regression is a statistical analysis method used to predict a data value based on prior observations of a data set.A logistic regression model predicts a dependent data variable by analyzing the relationship between one or more existing independent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2678" y="3041965"/>
            <a:ext cx="3727430" cy="1410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90752" y="2643466"/>
            <a:ext cx="3840928" cy="31271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810" y="4986618"/>
            <a:ext cx="5940012" cy="1459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§"/>
            </a:pPr>
            <a:r>
              <a:rPr lang="en-US" sz="2400" b="1">
                <a:solidFill>
                  <a:schemeClr val="tx2"/>
                </a:solidFill>
              </a:rPr>
              <a:t>There are 13+31 = 44 wrong predictions.</a:t>
            </a:r>
          </a:p>
          <a:p>
            <a:pPr marL="285750" indent="-285750">
              <a:buFont typeface="Wingdings" charset="0"/>
              <a:buChar char="§"/>
            </a:pPr>
            <a:r>
              <a:rPr lang="en-US" sz="2400" b="1">
                <a:solidFill>
                  <a:schemeClr val="tx2"/>
                </a:solidFill>
              </a:rPr>
              <a:t>Model performs with 75% accuracy.</a:t>
            </a:r>
            <a:endParaRPr lang="en-US" b="1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48771" y="1144448"/>
            <a:ext cx="8534400" cy="51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2. KNN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48771" y="1657022"/>
            <a:ext cx="10820400" cy="91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k-nearest neighbors (KNN) algorithm is a simple, supervised machine learning algorithm that can be used to solve both classification and regression problems. It's easy to implement and understand, but has a major drawback of becoming significantly slows as the size of that data in use grows.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6468" y="2672450"/>
            <a:ext cx="4409503" cy="292127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51735" y="2567831"/>
            <a:ext cx="3569676" cy="302589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23762" y="2880007"/>
            <a:ext cx="3727973" cy="179275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41779" y="5593726"/>
            <a:ext cx="11508441" cy="118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§"/>
            </a:pPr>
            <a:r>
              <a:rPr lang="en-US" sz="2400" b="1">
                <a:solidFill>
                  <a:schemeClr val="tx2"/>
                </a:solidFill>
              </a:rPr>
              <a:t>Best value for k is 9.</a:t>
            </a:r>
          </a:p>
          <a:p>
            <a:pPr marL="285750" indent="-285750">
              <a:buFont typeface="Wingdings" charset="0"/>
              <a:buChar char="§"/>
            </a:pPr>
            <a:r>
              <a:rPr lang="en-US" sz="2400" b="1">
                <a:solidFill>
                  <a:schemeClr val="tx2"/>
                </a:solidFill>
              </a:rPr>
              <a:t>There are 28 + 16 = 44 wrong predictions.</a:t>
            </a:r>
          </a:p>
          <a:p>
            <a:pPr marL="285750" indent="-285750">
              <a:buFont typeface="Wingdings" charset="0"/>
              <a:buChar char="§"/>
            </a:pPr>
            <a:r>
              <a:rPr lang="en-US" sz="2400" b="1">
                <a:solidFill>
                  <a:schemeClr val="tx2"/>
                </a:solidFill>
              </a:rPr>
              <a:t>KNN performed with 75% accuracy.</a:t>
            </a:r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849" y="1097081"/>
            <a:ext cx="8534400" cy="51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3. SUPPORT VECTOR MACHINE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849" y="1609655"/>
            <a:ext cx="11582400" cy="91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support vector machine (SVM) is machine learning algorithm that analyzes data for classification and regression analysis. SVM is a supervised learning method that looks at data and sorts it into one of two categories. An SVM outputs a map of the sorted data with the margins between the two as far apart as possible.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90072" y="2801154"/>
            <a:ext cx="3956495" cy="1760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01020" y="2520464"/>
            <a:ext cx="3388388" cy="2917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849" y="5438062"/>
            <a:ext cx="6544786" cy="81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§"/>
            </a:pPr>
            <a:r>
              <a:rPr lang="en-US" sz="2400" b="1">
                <a:solidFill>
                  <a:schemeClr val="tx2"/>
                </a:solidFill>
              </a:rPr>
              <a:t>There are 57 + 5 = 62 wrong predictions.</a:t>
            </a:r>
          </a:p>
          <a:p>
            <a:pPr marL="285750" indent="-285750">
              <a:buFont typeface="Wingdings" charset="0"/>
              <a:buChar char="§"/>
            </a:pPr>
            <a:r>
              <a:rPr lang="en-US" sz="2400" b="1">
                <a:solidFill>
                  <a:schemeClr val="tx2"/>
                </a:solidFill>
              </a:rPr>
              <a:t>SVM performed with 65% accuracy.</a:t>
            </a:r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66927" y="1198333"/>
            <a:ext cx="6951472" cy="499527"/>
          </a:xfrm>
          <a:prstGeom prst="rect">
            <a:avLst/>
          </a:prstGeom>
        </p:spPr>
        <p:txBody>
          <a:bodyPr/>
          <a:lstStyle/>
          <a:p>
            <a:r>
              <a:rPr lang="en-US" sz="2800" b="1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MODEL COMPARISON</a:t>
            </a:r>
            <a:endParaRPr b="1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EB53C135-CEC6-A548-8917-8F7FEB82358B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31718" y="2109704"/>
            <a:ext cx="3953254" cy="2492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94210" y="1515082"/>
            <a:ext cx="5098771" cy="3682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927" y="5499800"/>
            <a:ext cx="11122153" cy="71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From the above graph we can see that Logistic Regression and K Nearest Neighbors performs better than Support Vector Machine on Titanic Dataset with 75% accuracy.</a:t>
            </a:r>
            <a:endParaRPr lang="en-US" sz="2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 noEditPoints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EB53C135-CEC6-A548-8917-8F7FEB82358B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829" y="3428999"/>
            <a:ext cx="8534400" cy="69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DEEP LEARNING ANALYSIS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 noEditPoints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EB53C135-CEC6-A548-8917-8F7FEB82358B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150" y="1396041"/>
            <a:ext cx="1036693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1. Activation : Relu, Optimizer : Adam, Loss = Binary Crossentrophy,</a:t>
            </a:r>
          </a:p>
          <a:p>
            <a:r>
              <a:rPr lang="en-US" sz="2000" b="1">
                <a:solidFill>
                  <a:schemeClr val="tx2"/>
                </a:solidFill>
              </a:rPr>
              <a:t>   BatchSize = 32, epochs : 100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3825" y="2655794"/>
            <a:ext cx="4249407" cy="1968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03232" y="2655795"/>
            <a:ext cx="3444998" cy="2495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3250" y="2655795"/>
            <a:ext cx="3425831" cy="24954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28954" y="1384073"/>
            <a:ext cx="9644184" cy="684933"/>
          </a:xfrm>
          <a:prstGeom prst="rect">
            <a:avLst/>
          </a:prstGeom>
        </p:spPr>
        <p:txBody>
          <a:bodyPr/>
          <a:lstStyle/>
          <a:p>
            <a:r>
              <a:rPr lang="en-US" sz="2000" b="1">
                <a:solidFill>
                  <a:schemeClr val="tx2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2. Activation : Softmax, Optimizer : Adagrad,</a:t>
            </a:r>
          </a:p>
          <a:p>
            <a:r>
              <a:rPr lang="en-US" sz="2000" b="1">
                <a:solidFill>
                  <a:schemeClr val="tx2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   Loss = BinaryCrossentrophy,Dropout = 0.50, BatchSize = 32, epochs :200</a:t>
            </a:r>
            <a:endParaRPr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EB53C135-CEC6-A548-8917-8F7FEB82358B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4963" y="2630211"/>
            <a:ext cx="4004109" cy="2569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36498" y="2630211"/>
            <a:ext cx="3579776" cy="2410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57196" y="2668711"/>
            <a:ext cx="3231884" cy="2333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66928" y="1233972"/>
            <a:ext cx="10653951" cy="688281"/>
          </a:xfrm>
          <a:prstGeom prst="rect">
            <a:avLst/>
          </a:prstGeom>
        </p:spPr>
        <p:txBody>
          <a:bodyPr/>
          <a:lstStyle/>
          <a:p>
            <a:r>
              <a:rPr lang="en-US" sz="2000" b="1">
                <a:solidFill>
                  <a:schemeClr val="tx2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3. Activation : Tahn, Optimizer : Adadelta,Loss = Categorical Crossentrophy, </a:t>
            </a:r>
          </a:p>
          <a:p>
            <a:r>
              <a:rPr lang="en-US" sz="2000" b="1">
                <a:solidFill>
                  <a:schemeClr val="tx2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   BatchSize = 32, epochs :400</a:t>
            </a:r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EB53C135-CEC6-A548-8917-8F7FEB82358B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65583" y="2336532"/>
            <a:ext cx="3416122" cy="2521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27097" y="2469889"/>
            <a:ext cx="3561982" cy="2254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9453" y="2266656"/>
            <a:ext cx="4090737" cy="31474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861457" y="3566014"/>
            <a:ext cx="6951472" cy="643663"/>
          </a:xfrm>
          <a:prstGeom prst="rect">
            <a:avLst/>
          </a:prstGeom>
        </p:spPr>
        <p:txBody>
          <a:bodyPr/>
          <a:lstStyle/>
          <a:p>
            <a:r>
              <a:rPr lang="en-US" sz="4000" b="1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QUESTIONS ????</a:t>
            </a:r>
            <a:endParaRPr b="1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EB53C135-CEC6-A548-8917-8F7FEB82358B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/>
          <p:cNvSpPr>
            <a:spLocks noGrp="1" noEditPoints="1"/>
          </p:cNvSpPr>
          <p:nvPr>
            <p:ph type="ctrTitle"/>
          </p:nvPr>
        </p:nvSpPr>
        <p:spPr>
          <a:xfrm>
            <a:off x="333398" y="686438"/>
            <a:ext cx="6638544" cy="849796"/>
          </a:xfrm>
        </p:spPr>
        <p:txBody>
          <a:bodyPr/>
          <a:lstStyle/>
          <a:p>
            <a:r>
              <a:rPr lang="en-US" sz="3200" dirty="0"/>
              <a:t>Dataset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3398" y="1637120"/>
            <a:ext cx="11492304" cy="3841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47" y="5647765"/>
            <a:ext cx="7059706" cy="6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It has 887 entries, 8 features, it consist of float, int and object datatypes.Moreover, it does not have any missing values.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344204" y="3429000"/>
            <a:ext cx="6951472" cy="590177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THANK YOU</a:t>
            </a:r>
            <a:endParaRPr b="1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EB53C135-CEC6-A548-8917-8F7FEB82358B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 noEditPoints="1"/>
          </p:cNvSpPr>
          <p:nvPr>
            <p:ph type="title"/>
          </p:nvPr>
        </p:nvSpPr>
        <p:spPr>
          <a:xfrm>
            <a:off x="1921788" y="3312828"/>
            <a:ext cx="10149066" cy="643663"/>
          </a:xfrm>
        </p:spPr>
        <p:txBody>
          <a:bodyPr/>
          <a:lstStyle/>
          <a:p>
            <a:r>
              <a:rPr lang="en-US" sz="4000" b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EXPLORATORY DATA ANALYSIS  </a:t>
            </a:r>
            <a:endParaRPr lang="en-US" b="1" dirty="0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5" name="Slide Text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16" name="Slide Number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4</a:t>
            </a:fld>
            <a:endParaRPr lang="en-US" dirty="0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4647" y="2033888"/>
            <a:ext cx="11184433" cy="41739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5856" y="1134885"/>
            <a:ext cx="8534400" cy="45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Statistical Inference of the Dataset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58055" y="1226191"/>
            <a:ext cx="8875890" cy="44056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491" y="5628515"/>
            <a:ext cx="11408589" cy="81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From the above graph we can see that female survivors were more than male survivors when the incident took place.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endParaRPr 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32053" y="1093603"/>
            <a:ext cx="9223010" cy="48203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51239" y="6114700"/>
            <a:ext cx="11574920" cy="45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People who travelled in class 3 were more likely to survive.</a:t>
            </a:r>
            <a:endParaRPr lang="en-US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>
            <a:spLocks noGrp="1" noEditPoints="1"/>
          </p:cNvSpPr>
          <p:nvPr>
            <p:ph type="ftr" sz="quarter" idx="10"/>
          </p:nvPr>
        </p:nvSpPr>
        <p:spPr/>
        <p:txBody>
          <a:bodyPr/>
          <a:lstStyle/>
          <a:p>
            <a:fld id="{11612D8C-0CE2-8F48-B865-A1C7EEB20945}" type="slidenum">
              <a:rPr lang="en-US" smtClean="0"/>
              <a:t>7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25331" y="1492963"/>
            <a:ext cx="8380356" cy="39281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3005" y="5722012"/>
            <a:ext cx="11258994" cy="51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Most of the passengers on the Titanic were travelling alone.</a:t>
            </a: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851682"/>
            <a:ext cx="6044449" cy="5006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484" y="1103264"/>
            <a:ext cx="7630859" cy="51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CORRELATION BETWEEN THE VARIABLES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477001" y="3106740"/>
            <a:ext cx="6198084" cy="157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Siblings/Spouses Aboard </a:t>
            </a:r>
          </a:p>
          <a:p>
            <a:r>
              <a:rPr lang="en-US" sz="2400" b="1">
                <a:solidFill>
                  <a:schemeClr val="accent1"/>
                </a:solidFill>
              </a:rPr>
              <a:t>and Parents/Child Aboard</a:t>
            </a:r>
          </a:p>
          <a:p>
            <a:r>
              <a:rPr lang="en-US" sz="2400" b="1">
                <a:solidFill>
                  <a:schemeClr val="accent1"/>
                </a:solidFill>
              </a:rPr>
              <a:t>are correlated at some extent, </a:t>
            </a:r>
          </a:p>
          <a:p>
            <a:r>
              <a:rPr lang="en-US" sz="2400" b="1">
                <a:solidFill>
                  <a:schemeClr val="accent1"/>
                </a:solidFill>
              </a:rPr>
              <a:t>but not that strongly correlated. </a:t>
            </a:r>
            <a:endParaRPr lang="en-US" sz="32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66928" y="1389681"/>
            <a:ext cx="10515600" cy="543984"/>
          </a:xfrm>
        </p:spPr>
        <p:txBody>
          <a:bodyPr/>
          <a:lstStyle/>
          <a:p>
            <a:r>
              <a:rPr lang="en-US" sz="3200" b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DATA PREPROCESSING</a:t>
            </a:r>
            <a:endParaRPr lang="en-US" b="1" dirty="0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928" y="2610971"/>
            <a:ext cx="9923487" cy="270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§"/>
            </a:pPr>
            <a:r>
              <a:rPr lang="en-US" sz="2400" b="0">
                <a:solidFill>
                  <a:schemeClr val="accent1"/>
                </a:solidFill>
              </a:rPr>
              <a:t>Deleted "Name" column because of its less significance.</a:t>
            </a:r>
          </a:p>
          <a:p>
            <a:pPr marL="0" indent="0">
              <a:buFont typeface="Wingdings" charset="0"/>
              <a:buNone/>
            </a:pPr>
            <a:endParaRPr lang="en-US" sz="2400" b="0">
              <a:solidFill>
                <a:schemeClr val="accent1"/>
              </a:solidFill>
            </a:endParaRPr>
          </a:p>
          <a:p>
            <a:pPr marL="457200" indent="-457200">
              <a:buFont typeface="Wingdings" charset="0"/>
              <a:buChar char="§"/>
            </a:pPr>
            <a:r>
              <a:rPr lang="en-US" sz="2400" b="0">
                <a:solidFill>
                  <a:schemeClr val="accent1"/>
                </a:solidFill>
              </a:rPr>
              <a:t>Applied dummy variables on "Sex" and "Pclass" columns due to there categorical nature.</a:t>
            </a:r>
          </a:p>
          <a:p>
            <a:pPr marL="0" indent="0">
              <a:buFont typeface="Wingdings" charset="0"/>
              <a:buNone/>
            </a:pPr>
            <a:endParaRPr lang="en-US" sz="2400" b="0">
              <a:solidFill>
                <a:schemeClr val="accent1"/>
              </a:solidFill>
            </a:endParaRPr>
          </a:p>
          <a:p>
            <a:pPr marL="457200" indent="-457200">
              <a:buFont typeface="Wingdings" charset="0"/>
              <a:buChar char="§"/>
            </a:pPr>
            <a:r>
              <a:rPr lang="en-US" sz="2400" b="0">
                <a:solidFill>
                  <a:schemeClr val="accent1"/>
                </a:solidFill>
              </a:rPr>
              <a:t>Applied MinMaxScalar on the independent variables </a:t>
            </a:r>
          </a:p>
          <a:p>
            <a:pPr marL="0" indent="0">
              <a:buFont typeface="Wingdings" charset="0"/>
              <a:buNone/>
            </a:pPr>
            <a:r>
              <a:rPr lang="en-US" sz="2400" b="0">
                <a:solidFill>
                  <a:schemeClr val="accent1"/>
                </a:solidFill>
              </a:rPr>
              <a:t>     after splitting the dataset in training and testing</a:t>
            </a:r>
            <a:r>
              <a:rPr lang="en-US" sz="2800" b="0">
                <a:solidFill>
                  <a:schemeClr val="accent1"/>
                </a:solidFill>
              </a:rPr>
              <a:t>.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588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Regular</vt:lpstr>
      <vt:lpstr>Georgia</vt:lpstr>
      <vt:lpstr>System Font Regular</vt:lpstr>
      <vt:lpstr>Office Theme</vt:lpstr>
      <vt:lpstr>Presentation title</vt:lpstr>
      <vt:lpstr>Divider Slide Title</vt:lpstr>
      <vt:lpstr>Title and Content Slide</vt:lpstr>
      <vt:lpstr>Double Content Slide</vt:lpstr>
      <vt:lpstr>Bulleted List Slide</vt:lpstr>
      <vt:lpstr>Comparison Slide</vt:lpstr>
      <vt:lpstr>Content and Photo</vt:lpstr>
      <vt:lpstr>Content and Photos</vt:lpstr>
      <vt:lpstr>Full-width Photo</vt:lpstr>
      <vt:lpstr>Content and Graph</vt:lpstr>
      <vt:lpstr>Graphic Elements</vt:lpstr>
    </vt:vector>
  </TitlesOfParts>
  <Manager/>
  <Company>University at Buffalo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rahul</cp:lastModifiedBy>
  <cp:revision>77</cp:revision>
  <dcterms:created xsi:type="dcterms:W3CDTF">2019-04-04T19:20:28Z</dcterms:created>
  <dcterms:modified xsi:type="dcterms:W3CDTF">2021-11-17T21:58:12Z</dcterms:modified>
  <cp:category/>
</cp:coreProperties>
</file>