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5"/>
  </p:notesMasterIdLst>
  <p:sldIdLst>
    <p:sldId id="256" r:id="rId2"/>
    <p:sldId id="277" r:id="rId3"/>
    <p:sldId id="262" r:id="rId4"/>
    <p:sldId id="285" r:id="rId5"/>
    <p:sldId id="286" r:id="rId6"/>
    <p:sldId id="278" r:id="rId7"/>
    <p:sldId id="284" r:id="rId8"/>
    <p:sldId id="282" r:id="rId9"/>
    <p:sldId id="279" r:id="rId10"/>
    <p:sldId id="265" r:id="rId11"/>
    <p:sldId id="283" r:id="rId12"/>
    <p:sldId id="266" r:id="rId13"/>
    <p:sldId id="289" r:id="rId1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bal Alvear" initials="AA" lastIdx="1" clrIdx="0">
    <p:extLst>
      <p:ext uri="{19B8F6BF-5375-455C-9EA6-DF929625EA0E}">
        <p15:presenceInfo xmlns:p15="http://schemas.microsoft.com/office/powerpoint/2012/main" userId="S-1-5-21-3534543646-4051890559-205492012-216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8361"/>
    <a:srgbClr val="158A20"/>
    <a:srgbClr val="34B87C"/>
    <a:srgbClr val="36B77E"/>
    <a:srgbClr val="A7D5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5" d="100"/>
          <a:sy n="65" d="100"/>
        </p:scale>
        <p:origin x="15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CE920E6-57BB-4F65-9A29-F4EDDB238C0B}" type="datetimeFigureOut">
              <a:rPr lang="en-US" smtClean="0"/>
              <a:t>8/11/2022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7CA4EE2-D949-4507-8E5A-DC7B4804D383}" type="slidenum">
              <a:rPr lang="en-US" smtClean="0"/>
              <a:t>‹#›</a:t>
            </a:fld>
            <a:endParaRPr lang="en-US"/>
          </a:p>
        </p:txBody>
      </p:sp>
    </p:spTree>
    <p:extLst>
      <p:ext uri="{BB962C8B-B14F-4D97-AF65-F5344CB8AC3E}">
        <p14:creationId xmlns:p14="http://schemas.microsoft.com/office/powerpoint/2010/main" val="496535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EEAEDF-7454-418C-89BC-C6FEB9B3B3B7}"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2359420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EEAEDF-7454-418C-89BC-C6FEB9B3B3B7}"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29824076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CB89AEA-5CB6-4D8A-AF3E-0CAAD74988C1}" type="datetimeFigureOut">
              <a:rPr lang="en-US" smtClean="0"/>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4D057745-0062-46CD-A85A-37C7BF608CF3}" type="slidenum">
              <a:rPr lang="en-US" smtClean="0"/>
              <a:t>‹#›</a:t>
            </a:fld>
            <a:endParaRPr lang="en-US"/>
          </a:p>
        </p:txBody>
      </p:sp>
    </p:spTree>
    <p:extLst>
      <p:ext uri="{BB962C8B-B14F-4D97-AF65-F5344CB8AC3E}">
        <p14:creationId xmlns:p14="http://schemas.microsoft.com/office/powerpoint/2010/main" val="3823022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B89AEA-5CB6-4D8A-AF3E-0CAAD74988C1}" type="datetimeFigureOut">
              <a:rPr lang="en-US" smtClean="0"/>
              <a:t>8/11/2022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4D057745-0062-46CD-A85A-37C7BF608CF3}" type="slidenum">
              <a:rPr lang="en-US" smtClean="0"/>
              <a:t>‹#›</a:t>
            </a:fld>
            <a:endParaRPr lang="en-US"/>
          </a:p>
        </p:txBody>
      </p:sp>
    </p:spTree>
    <p:extLst>
      <p:ext uri="{BB962C8B-B14F-4D97-AF65-F5344CB8AC3E}">
        <p14:creationId xmlns:p14="http://schemas.microsoft.com/office/powerpoint/2010/main" val="1805173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B89AEA-5CB6-4D8A-AF3E-0CAAD74988C1}" type="datetimeFigureOut">
              <a:rPr lang="en-US" smtClean="0"/>
              <a:t>8/11/2022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4D057745-0062-46CD-A85A-37C7BF608CF3}" type="slidenum">
              <a:rPr lang="en-US" smtClean="0"/>
              <a:t>‹#›</a:t>
            </a:fld>
            <a:endParaRPr lang="en-US"/>
          </a:p>
        </p:txBody>
      </p:sp>
    </p:spTree>
    <p:extLst>
      <p:ext uri="{BB962C8B-B14F-4D97-AF65-F5344CB8AC3E}">
        <p14:creationId xmlns:p14="http://schemas.microsoft.com/office/powerpoint/2010/main" val="873879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B89AEA-5CB6-4D8A-AF3E-0CAAD74988C1}" type="datetimeFigureOut">
              <a:rPr lang="en-US" smtClean="0"/>
              <a:t>8/11/2022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D057745-0062-46CD-A85A-37C7BF608CF3}"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010265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B89AEA-5CB6-4D8A-AF3E-0CAAD74988C1}" type="datetimeFigureOut">
              <a:rPr lang="en-US" smtClean="0"/>
              <a:t>8/11/2022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D057745-0062-46CD-A85A-37C7BF608CF3}" type="slidenum">
              <a:rPr lang="en-US" smtClean="0"/>
              <a:t>‹#›</a:t>
            </a:fld>
            <a:endParaRPr lang="en-US"/>
          </a:p>
        </p:txBody>
      </p:sp>
    </p:spTree>
    <p:extLst>
      <p:ext uri="{BB962C8B-B14F-4D97-AF65-F5344CB8AC3E}">
        <p14:creationId xmlns:p14="http://schemas.microsoft.com/office/powerpoint/2010/main" val="2875115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CB89AEA-5CB6-4D8A-AF3E-0CAAD74988C1}" type="datetimeFigureOut">
              <a:rPr lang="en-US" smtClean="0"/>
              <a:t>8/11/2022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057745-0062-46CD-A85A-37C7BF608CF3}" type="slidenum">
              <a:rPr lang="en-US" smtClean="0"/>
              <a:t>‹#›</a:t>
            </a:fld>
            <a:endParaRPr lang="en-US"/>
          </a:p>
        </p:txBody>
      </p:sp>
    </p:spTree>
    <p:extLst>
      <p:ext uri="{BB962C8B-B14F-4D97-AF65-F5344CB8AC3E}">
        <p14:creationId xmlns:p14="http://schemas.microsoft.com/office/powerpoint/2010/main" val="2868165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CB89AEA-5CB6-4D8A-AF3E-0CAAD74988C1}" type="datetimeFigureOut">
              <a:rPr lang="en-US" smtClean="0"/>
              <a:t>8/11/2022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057745-0062-46CD-A85A-37C7BF608CF3}" type="slidenum">
              <a:rPr lang="en-US" smtClean="0"/>
              <a:t>‹#›</a:t>
            </a:fld>
            <a:endParaRPr lang="en-US"/>
          </a:p>
        </p:txBody>
      </p:sp>
    </p:spTree>
    <p:extLst>
      <p:ext uri="{BB962C8B-B14F-4D97-AF65-F5344CB8AC3E}">
        <p14:creationId xmlns:p14="http://schemas.microsoft.com/office/powerpoint/2010/main" val="8935625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B89AEA-5CB6-4D8A-AF3E-0CAAD74988C1}" type="datetimeFigureOut">
              <a:rPr lang="en-US" smtClean="0"/>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57745-0062-46CD-A85A-37C7BF608CF3}" type="slidenum">
              <a:rPr lang="en-US" smtClean="0"/>
              <a:t>‹#›</a:t>
            </a:fld>
            <a:endParaRPr lang="en-US"/>
          </a:p>
        </p:txBody>
      </p:sp>
    </p:spTree>
    <p:extLst>
      <p:ext uri="{BB962C8B-B14F-4D97-AF65-F5344CB8AC3E}">
        <p14:creationId xmlns:p14="http://schemas.microsoft.com/office/powerpoint/2010/main" val="2168034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CB89AEA-5CB6-4D8A-AF3E-0CAAD74988C1}" type="datetimeFigureOut">
              <a:rPr lang="en-US" smtClean="0"/>
              <a:t>8/11/2022</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D057745-0062-46CD-A85A-37C7BF608CF3}" type="slidenum">
              <a:rPr lang="en-US" smtClean="0"/>
              <a:t>‹#›</a:t>
            </a:fld>
            <a:endParaRPr lang="en-US"/>
          </a:p>
        </p:txBody>
      </p:sp>
    </p:spTree>
    <p:extLst>
      <p:ext uri="{BB962C8B-B14F-4D97-AF65-F5344CB8AC3E}">
        <p14:creationId xmlns:p14="http://schemas.microsoft.com/office/powerpoint/2010/main" val="2546407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B89AEA-5CB6-4D8A-AF3E-0CAAD74988C1}" type="datetimeFigureOut">
              <a:rPr lang="en-US" smtClean="0"/>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57745-0062-46CD-A85A-37C7BF608CF3}" type="slidenum">
              <a:rPr lang="en-US" smtClean="0"/>
              <a:t>‹#›</a:t>
            </a:fld>
            <a:endParaRPr lang="en-US"/>
          </a:p>
        </p:txBody>
      </p:sp>
    </p:spTree>
    <p:extLst>
      <p:ext uri="{BB962C8B-B14F-4D97-AF65-F5344CB8AC3E}">
        <p14:creationId xmlns:p14="http://schemas.microsoft.com/office/powerpoint/2010/main" val="2030847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B89AEA-5CB6-4D8A-AF3E-0CAAD74988C1}" type="datetimeFigureOut">
              <a:rPr lang="en-US" smtClean="0"/>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4D057745-0062-46CD-A85A-37C7BF608CF3}" type="slidenum">
              <a:rPr lang="en-US" smtClean="0"/>
              <a:t>‹#›</a:t>
            </a:fld>
            <a:endParaRPr lang="en-US"/>
          </a:p>
        </p:txBody>
      </p:sp>
    </p:spTree>
    <p:extLst>
      <p:ext uri="{BB962C8B-B14F-4D97-AF65-F5344CB8AC3E}">
        <p14:creationId xmlns:p14="http://schemas.microsoft.com/office/powerpoint/2010/main" val="2073709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CB89AEA-5CB6-4D8A-AF3E-0CAAD74988C1}" type="datetimeFigureOut">
              <a:rPr lang="en-US" smtClean="0"/>
              <a:t>8/11/2022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57745-0062-46CD-A85A-37C7BF608CF3}" type="slidenum">
              <a:rPr lang="en-US" smtClean="0"/>
              <a:t>‹#›</a:t>
            </a:fld>
            <a:endParaRPr lang="en-US"/>
          </a:p>
        </p:txBody>
      </p:sp>
    </p:spTree>
    <p:extLst>
      <p:ext uri="{BB962C8B-B14F-4D97-AF65-F5344CB8AC3E}">
        <p14:creationId xmlns:p14="http://schemas.microsoft.com/office/powerpoint/2010/main" val="1987246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CB89AEA-5CB6-4D8A-AF3E-0CAAD74988C1}" type="datetimeFigureOut">
              <a:rPr lang="en-US" smtClean="0"/>
              <a:t>8/11/2022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057745-0062-46CD-A85A-37C7BF608CF3}" type="slidenum">
              <a:rPr lang="en-US" smtClean="0"/>
              <a:t>‹#›</a:t>
            </a:fld>
            <a:endParaRPr lang="en-US"/>
          </a:p>
        </p:txBody>
      </p:sp>
    </p:spTree>
    <p:extLst>
      <p:ext uri="{BB962C8B-B14F-4D97-AF65-F5344CB8AC3E}">
        <p14:creationId xmlns:p14="http://schemas.microsoft.com/office/powerpoint/2010/main" val="860249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CB89AEA-5CB6-4D8A-AF3E-0CAAD74988C1}" type="datetimeFigureOut">
              <a:rPr lang="en-US" smtClean="0"/>
              <a:t>8/11/2022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057745-0062-46CD-A85A-37C7BF608CF3}" type="slidenum">
              <a:rPr lang="en-US" smtClean="0"/>
              <a:t>‹#›</a:t>
            </a:fld>
            <a:endParaRPr lang="en-US"/>
          </a:p>
        </p:txBody>
      </p:sp>
    </p:spTree>
    <p:extLst>
      <p:ext uri="{BB962C8B-B14F-4D97-AF65-F5344CB8AC3E}">
        <p14:creationId xmlns:p14="http://schemas.microsoft.com/office/powerpoint/2010/main" val="1099228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CB89AEA-5CB6-4D8A-AF3E-0CAAD74988C1}" type="datetimeFigureOut">
              <a:rPr lang="en-US" smtClean="0"/>
              <a:t>8/11/2022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057745-0062-46CD-A85A-37C7BF608CF3}" type="slidenum">
              <a:rPr lang="en-US" smtClean="0"/>
              <a:t>‹#›</a:t>
            </a:fld>
            <a:endParaRPr lang="en-US"/>
          </a:p>
        </p:txBody>
      </p:sp>
    </p:spTree>
    <p:extLst>
      <p:ext uri="{BB962C8B-B14F-4D97-AF65-F5344CB8AC3E}">
        <p14:creationId xmlns:p14="http://schemas.microsoft.com/office/powerpoint/2010/main" val="557329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B89AEA-5CB6-4D8A-AF3E-0CAAD74988C1}" type="datetimeFigureOut">
              <a:rPr lang="en-US" smtClean="0"/>
              <a:t>8/11/2022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57745-0062-46CD-A85A-37C7BF608CF3}" type="slidenum">
              <a:rPr lang="en-US" smtClean="0"/>
              <a:t>‹#›</a:t>
            </a:fld>
            <a:endParaRPr lang="en-US"/>
          </a:p>
        </p:txBody>
      </p:sp>
    </p:spTree>
    <p:extLst>
      <p:ext uri="{BB962C8B-B14F-4D97-AF65-F5344CB8AC3E}">
        <p14:creationId xmlns:p14="http://schemas.microsoft.com/office/powerpoint/2010/main" val="300316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B89AEA-5CB6-4D8A-AF3E-0CAAD74988C1}" type="datetimeFigureOut">
              <a:rPr lang="en-US" smtClean="0"/>
              <a:t>8/11/2022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57745-0062-46CD-A85A-37C7BF608CF3}" type="slidenum">
              <a:rPr lang="en-US" smtClean="0"/>
              <a:t>‹#›</a:t>
            </a:fld>
            <a:endParaRPr lang="en-US"/>
          </a:p>
        </p:txBody>
      </p:sp>
    </p:spTree>
    <p:extLst>
      <p:ext uri="{BB962C8B-B14F-4D97-AF65-F5344CB8AC3E}">
        <p14:creationId xmlns:p14="http://schemas.microsoft.com/office/powerpoint/2010/main" val="4129231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CB89AEA-5CB6-4D8A-AF3E-0CAAD74988C1}" type="datetimeFigureOut">
              <a:rPr lang="en-US" smtClean="0"/>
              <a:t>8/11/2022</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D057745-0062-46CD-A85A-37C7BF608CF3}" type="slidenum">
              <a:rPr lang="en-US" smtClean="0"/>
              <a:t>‹#›</a:t>
            </a:fld>
            <a:endParaRPr lang="en-US"/>
          </a:p>
        </p:txBody>
      </p:sp>
    </p:spTree>
    <p:extLst>
      <p:ext uri="{BB962C8B-B14F-4D97-AF65-F5344CB8AC3E}">
        <p14:creationId xmlns:p14="http://schemas.microsoft.com/office/powerpoint/2010/main" val="194370859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jpg"/><Relationship Id="rId4" Type="http://schemas.openxmlformats.org/officeDocument/2006/relationships/image" Target="../media/image37.pn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8.png"/><Relationship Id="rId18" Type="http://schemas.openxmlformats.org/officeDocument/2006/relationships/image" Target="../media/image23.jpeg"/><Relationship Id="rId26" Type="http://schemas.openxmlformats.org/officeDocument/2006/relationships/image" Target="../media/image31.jpeg"/><Relationship Id="rId3" Type="http://schemas.openxmlformats.org/officeDocument/2006/relationships/image" Target="../media/image10.jpeg"/><Relationship Id="rId21" Type="http://schemas.openxmlformats.org/officeDocument/2006/relationships/image" Target="../media/image26.png"/><Relationship Id="rId7" Type="http://schemas.openxmlformats.org/officeDocument/2006/relationships/image" Target="../media/image13.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image" Target="../media/image9.png"/><Relationship Id="rId16" Type="http://schemas.openxmlformats.org/officeDocument/2006/relationships/image" Target="../media/image21.jpeg"/><Relationship Id="rId20" Type="http://schemas.openxmlformats.org/officeDocument/2006/relationships/image" Target="../media/image25.gif"/><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hyperlink" Target="http://www.google.com/url?sa=i&amp;rct=j&amp;q=&amp;esrc=s&amp;source=images&amp;cd=&amp;cad=rja&amp;uact=8&amp;ved=2ahUKEwjA4LTIvuXbAhVPZawKHQ9zBNsQjRx6BAgBEAU&amp;url=http://pittsburgh.cbslocal.com/2017/12/22/pnc-bank-announces-employee-bonuses/&amp;psig=AOvVaw0xBv4Cq6IsWyDbQfXOvqj_&amp;ust=1529695631904101" TargetMode="External"/><Relationship Id="rId24" Type="http://schemas.openxmlformats.org/officeDocument/2006/relationships/image" Target="../media/image29.png"/><Relationship Id="rId5" Type="http://schemas.openxmlformats.org/officeDocument/2006/relationships/image" Target="../media/image11.jpeg"/><Relationship Id="rId15" Type="http://schemas.openxmlformats.org/officeDocument/2006/relationships/image" Target="../media/image20.jpeg"/><Relationship Id="rId23" Type="http://schemas.openxmlformats.org/officeDocument/2006/relationships/image" Target="../media/image28.jpeg"/><Relationship Id="rId28" Type="http://schemas.openxmlformats.org/officeDocument/2006/relationships/image" Target="../media/image33.jpeg"/><Relationship Id="rId10" Type="http://schemas.openxmlformats.org/officeDocument/2006/relationships/image" Target="../media/image16.png"/><Relationship Id="rId19" Type="http://schemas.openxmlformats.org/officeDocument/2006/relationships/image" Target="../media/image24.png"/><Relationship Id="rId4" Type="http://schemas.openxmlformats.org/officeDocument/2006/relationships/image" Target="../media/image4.jpg"/><Relationship Id="rId9" Type="http://schemas.openxmlformats.org/officeDocument/2006/relationships/image" Target="../media/image15.png"/><Relationship Id="rId14" Type="http://schemas.openxmlformats.org/officeDocument/2006/relationships/image" Target="../media/image19.png"/><Relationship Id="rId22" Type="http://schemas.openxmlformats.org/officeDocument/2006/relationships/image" Target="../media/image27.jpeg"/><Relationship Id="rId27" Type="http://schemas.openxmlformats.org/officeDocument/2006/relationships/image" Target="../media/image32.png"/></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solidFill>
                  <a:srgbClr val="FFFFFF"/>
                </a:solidFill>
              </a:rPr>
              <a:t>Synergetic Communication, Inc. </a:t>
            </a:r>
            <a:r>
              <a:rPr lang="en-US" sz="3200" dirty="0" smtClean="0">
                <a:solidFill>
                  <a:srgbClr val="FFFFFF"/>
                </a:solidFill>
              </a:rPr>
              <a:t/>
            </a:r>
            <a:br>
              <a:rPr lang="en-US" sz="3200" dirty="0" smtClean="0">
                <a:solidFill>
                  <a:srgbClr val="FFFFFF"/>
                </a:solidFill>
              </a:rPr>
            </a:br>
            <a:r>
              <a:rPr lang="en-US" sz="3200" dirty="0" smtClean="0">
                <a:solidFill>
                  <a:srgbClr val="FFFFFF"/>
                </a:solidFill>
              </a:rPr>
              <a:t>(</a:t>
            </a:r>
            <a:r>
              <a:rPr lang="en-US" sz="3200" dirty="0">
                <a:solidFill>
                  <a:srgbClr val="FFFFFF"/>
                </a:solidFill>
              </a:rPr>
              <a:t>Syncom)</a:t>
            </a:r>
            <a:br>
              <a:rPr lang="en-US" sz="3200" dirty="0">
                <a:solidFill>
                  <a:srgbClr val="FFFFFF"/>
                </a:solidFill>
              </a:rPr>
            </a:br>
            <a:endParaRPr lang="en-US" sz="2000" dirty="0">
              <a:solidFill>
                <a:srgbClr val="FFFFFF"/>
              </a:solidFill>
            </a:endParaRPr>
          </a:p>
        </p:txBody>
      </p:sp>
      <p:sp>
        <p:nvSpPr>
          <p:cNvPr id="3" name="Subtitle 2"/>
          <p:cNvSpPr>
            <a:spLocks noGrp="1"/>
          </p:cNvSpPr>
          <p:nvPr>
            <p:ph type="subTitle" idx="1"/>
          </p:nvPr>
        </p:nvSpPr>
        <p:spPr>
          <a:xfrm>
            <a:off x="-6846005" y="10927239"/>
            <a:ext cx="892457" cy="45719"/>
          </a:xfrm>
        </p:spPr>
        <p:txBody>
          <a:bodyPr>
            <a:normAutofit fontScale="25000" lnSpcReduction="20000"/>
          </a:bodyPr>
          <a:lstStyle/>
          <a:p>
            <a:pPr algn="ctr"/>
            <a:endParaRPr lang="en-US" sz="3200" dirty="0" smtClean="0">
              <a:solidFill>
                <a:schemeClr val="bg2">
                  <a:lumMod val="10000"/>
                </a:schemeClr>
              </a:solidFill>
            </a:endParaRPr>
          </a:p>
          <a:p>
            <a:pPr algn="ctr"/>
            <a:endParaRPr lang="en-US" sz="3200" dirty="0">
              <a:solidFill>
                <a:schemeClr val="bg2">
                  <a:lumMod val="1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11" y="2646341"/>
            <a:ext cx="2254826" cy="1460438"/>
          </a:xfrm>
          <a:prstGeom prst="rect">
            <a:avLst/>
          </a:prstGeom>
        </p:spPr>
      </p:pic>
    </p:spTree>
    <p:extLst>
      <p:ext uri="{BB962C8B-B14F-4D97-AF65-F5344CB8AC3E}">
        <p14:creationId xmlns:p14="http://schemas.microsoft.com/office/powerpoint/2010/main" val="2333643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ahoma" panose="020B0604030504040204" pitchFamily="34" charset="0"/>
                <a:ea typeface="Tahoma" panose="020B0604030504040204" pitchFamily="34" charset="0"/>
                <a:cs typeface="Tahoma" panose="020B0604030504040204" pitchFamily="34" charset="0"/>
              </a:rPr>
              <a:t>Compliance</a:t>
            </a:r>
            <a:r>
              <a:rPr lang="en-US" dirty="0" smtClean="0">
                <a:latin typeface="Times New Roman" panose="02020603050405020304" pitchFamily="18" charset="0"/>
                <a:cs typeface="Times New Roman" panose="02020603050405020304" pitchFamily="18" charset="0"/>
              </a:rPr>
              <a:t> </a:t>
            </a:r>
            <a:r>
              <a:rPr lang="en-US" dirty="0" smtClean="0">
                <a:latin typeface="Tahoma" panose="020B0604030504040204" pitchFamily="34" charset="0"/>
                <a:ea typeface="Tahoma" panose="020B0604030504040204" pitchFamily="34" charset="0"/>
                <a:cs typeface="Tahoma" panose="020B0604030504040204" pitchFamily="34" charset="0"/>
              </a:rPr>
              <a:t>Centric</a:t>
            </a:r>
            <a:r>
              <a:rPr lang="en-US" dirty="0" smtClean="0">
                <a:latin typeface="Times New Roman" panose="02020603050405020304" pitchFamily="18" charset="0"/>
                <a:cs typeface="Times New Roman" panose="02020603050405020304" pitchFamily="18" charset="0"/>
              </a:rPr>
              <a:t> </a:t>
            </a:r>
            <a:endParaRPr lang="en-US" dirty="0"/>
          </a:p>
        </p:txBody>
      </p:sp>
      <p:sp>
        <p:nvSpPr>
          <p:cNvPr id="3" name="Content Placeholder 2"/>
          <p:cNvSpPr>
            <a:spLocks noGrp="1"/>
          </p:cNvSpPr>
          <p:nvPr>
            <p:ph idx="1"/>
          </p:nvPr>
        </p:nvSpPr>
        <p:spPr>
          <a:xfrm>
            <a:off x="317095" y="2115998"/>
            <a:ext cx="5677062" cy="4680217"/>
          </a:xfr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buFont typeface="Arial" panose="020B0604020202020204" pitchFamily="34" charset="0"/>
              <a:buChar char="•"/>
            </a:pPr>
            <a:r>
              <a:rPr lang="en-US" sz="1600" dirty="0" smtClean="0">
                <a:solidFill>
                  <a:srgbClr val="FFFFFF"/>
                </a:solidFill>
              </a:rPr>
              <a:t>Compliance Management System</a:t>
            </a:r>
          </a:p>
          <a:p>
            <a:pPr marL="800100" lvl="1" indent="-342900">
              <a:buFont typeface="Arial" panose="020B0604020202020204" pitchFamily="34" charset="0"/>
              <a:buChar char="•"/>
            </a:pPr>
            <a:r>
              <a:rPr lang="en-US" sz="1600" dirty="0" smtClean="0">
                <a:solidFill>
                  <a:srgbClr val="FFFFFF"/>
                </a:solidFill>
              </a:rPr>
              <a:t>Predictable and Repeatable</a:t>
            </a:r>
          </a:p>
          <a:p>
            <a:pPr marL="342900" indent="-342900"/>
            <a:r>
              <a:rPr lang="en-US" sz="1600" dirty="0" smtClean="0">
                <a:solidFill>
                  <a:srgbClr val="FFFFFF"/>
                </a:solidFill>
              </a:rPr>
              <a:t>All Calls Recorded and Manually Dialed</a:t>
            </a:r>
          </a:p>
          <a:p>
            <a:pPr marL="800100" lvl="1" indent="-342900"/>
            <a:r>
              <a:rPr lang="en-US" sz="1200" dirty="0" smtClean="0">
                <a:solidFill>
                  <a:srgbClr val="FFFFFF"/>
                </a:solidFill>
              </a:rPr>
              <a:t>Score all numbers to mitigate risk</a:t>
            </a:r>
          </a:p>
          <a:p>
            <a:pPr marL="800100" lvl="1" indent="-342900"/>
            <a:r>
              <a:rPr lang="en-US" sz="1200" dirty="0" smtClean="0">
                <a:solidFill>
                  <a:srgbClr val="FFFFFF"/>
                </a:solidFill>
              </a:rPr>
              <a:t>No Number Dialed in Excess of 3 Times per Day</a:t>
            </a:r>
          </a:p>
          <a:p>
            <a:pPr>
              <a:buFont typeface="Arial" panose="020B0604020202020204" pitchFamily="34" charset="0"/>
              <a:buChar char="•"/>
            </a:pPr>
            <a:r>
              <a:rPr lang="en-US" sz="1600" dirty="0" smtClean="0">
                <a:solidFill>
                  <a:srgbClr val="FFFFFF"/>
                </a:solidFill>
              </a:rPr>
              <a:t>Training Focused</a:t>
            </a:r>
          </a:p>
          <a:p>
            <a:pPr marL="800100" lvl="1" indent="-342900">
              <a:buFont typeface="Arial" panose="020B0604020202020204" pitchFamily="34" charset="0"/>
              <a:buChar char="•"/>
            </a:pPr>
            <a:r>
              <a:rPr lang="en-US" sz="1600" dirty="0" smtClean="0">
                <a:solidFill>
                  <a:srgbClr val="FFFFFF"/>
                </a:solidFill>
              </a:rPr>
              <a:t>Ongoing training for All Employees</a:t>
            </a:r>
          </a:p>
          <a:p>
            <a:pPr marL="800100" lvl="1" indent="-342900">
              <a:buFont typeface="Arial" panose="020B0604020202020204" pitchFamily="34" charset="0"/>
              <a:buChar char="•"/>
            </a:pPr>
            <a:r>
              <a:rPr lang="en-US" sz="1600" dirty="0" smtClean="0">
                <a:solidFill>
                  <a:srgbClr val="FFFFFF"/>
                </a:solidFill>
              </a:rPr>
              <a:t>All Training Includes Testing for Knowledge &amp; Retention</a:t>
            </a:r>
          </a:p>
          <a:p>
            <a:pPr marL="800100" lvl="1" indent="-342900">
              <a:buFont typeface="Arial" panose="020B0604020202020204" pitchFamily="34" charset="0"/>
              <a:buChar char="•"/>
            </a:pPr>
            <a:r>
              <a:rPr lang="en-US" sz="1600" dirty="0" smtClean="0">
                <a:solidFill>
                  <a:srgbClr val="FFFFFF"/>
                </a:solidFill>
              </a:rPr>
              <a:t>All Collectors are Certified for Clients they Work</a:t>
            </a:r>
          </a:p>
          <a:p>
            <a:pPr>
              <a:buFont typeface="Arial" panose="020B0604020202020204" pitchFamily="34" charset="0"/>
              <a:buChar char="•"/>
            </a:pPr>
            <a:r>
              <a:rPr lang="en-US" sz="1600" dirty="0" smtClean="0">
                <a:solidFill>
                  <a:srgbClr val="FFFFFF"/>
                </a:solidFill>
              </a:rPr>
              <a:t>Strong Auditing and Documentation to Resolution</a:t>
            </a:r>
          </a:p>
          <a:p>
            <a:pPr marL="800100" lvl="1" indent="-342900">
              <a:buFont typeface="Arial" panose="020B0604020202020204" pitchFamily="34" charset="0"/>
              <a:buChar char="•"/>
            </a:pPr>
            <a:r>
              <a:rPr lang="en-US" sz="1600" dirty="0" smtClean="0">
                <a:solidFill>
                  <a:srgbClr val="FFFFFF"/>
                </a:solidFill>
              </a:rPr>
              <a:t>Complaint Process, C&amp;D </a:t>
            </a:r>
          </a:p>
          <a:p>
            <a:pPr>
              <a:buFont typeface="Arial" panose="020B0604020202020204" pitchFamily="34" charset="0"/>
              <a:buChar char="•"/>
            </a:pPr>
            <a:r>
              <a:rPr lang="en-US" sz="1600" dirty="0" smtClean="0">
                <a:solidFill>
                  <a:srgbClr val="FFFFFF"/>
                </a:solidFill>
              </a:rPr>
              <a:t>Quality Monitoring Program Compliance Focused</a:t>
            </a:r>
          </a:p>
          <a:p>
            <a:pPr marL="800100" lvl="1" indent="-342900">
              <a:buFont typeface="Arial" panose="020B0604020202020204" pitchFamily="34" charset="0"/>
              <a:buChar char="•"/>
            </a:pPr>
            <a:r>
              <a:rPr lang="en-US" sz="1600" dirty="0" smtClean="0">
                <a:solidFill>
                  <a:srgbClr val="FFFFFF"/>
                </a:solidFill>
              </a:rPr>
              <a:t>Bonuses are Dependent on Successful Score</a:t>
            </a:r>
          </a:p>
          <a:p>
            <a:pPr marL="800100" lvl="1" indent="-342900">
              <a:buFont typeface="Arial" panose="020B0604020202020204" pitchFamily="34" charset="0"/>
              <a:buChar char="•"/>
            </a:pPr>
            <a:r>
              <a:rPr lang="en-US" sz="1600" dirty="0" smtClean="0">
                <a:solidFill>
                  <a:srgbClr val="FFFFFF"/>
                </a:solidFill>
              </a:rPr>
              <a:t>Manager’s Bonus is Tied to Their Team’s Score</a:t>
            </a:r>
          </a:p>
          <a:p>
            <a:pPr marL="800100" lvl="1" indent="-342900">
              <a:buFont typeface="Arial" panose="020B0604020202020204" pitchFamily="34" charset="0"/>
              <a:buChar char="•"/>
            </a:pPr>
            <a:r>
              <a:rPr lang="en-US" sz="1600" dirty="0" smtClean="0">
                <a:solidFill>
                  <a:srgbClr val="FFFFFF"/>
                </a:solidFill>
              </a:rPr>
              <a:t>ACE calls Award Bonus Points to Quality Score</a:t>
            </a:r>
            <a:endParaRPr lang="en-US" sz="1600" dirty="0">
              <a:solidFill>
                <a:srgbClr val="FFFFFF"/>
              </a:solidFill>
            </a:endParaRPr>
          </a:p>
        </p:txBody>
      </p:sp>
      <p:pic>
        <p:nvPicPr>
          <p:cNvPr id="5" name="Picture 4" descr="cid:image005.png@01CF476E.ECBA22F0"/>
          <p:cNvPicPr/>
          <p:nvPr/>
        </p:nvPicPr>
        <p:blipFill>
          <a:blip r:embed="rId3">
            <a:extLst>
              <a:ext uri="{28A0092B-C50C-407E-A947-70E740481C1C}">
                <a14:useLocalDpi xmlns:a14="http://schemas.microsoft.com/office/drawing/2010/main" val="0"/>
              </a:ext>
            </a:extLst>
          </a:blip>
          <a:srcRect/>
          <a:stretch>
            <a:fillRect/>
          </a:stretch>
        </p:blipFill>
        <p:spPr bwMode="auto">
          <a:xfrm>
            <a:off x="5994157" y="5016527"/>
            <a:ext cx="1295400" cy="1213642"/>
          </a:xfrm>
          <a:prstGeom prst="rect">
            <a:avLst/>
          </a:prstGeom>
          <a:noFill/>
          <a:ln>
            <a:noFill/>
          </a:ln>
        </p:spPr>
      </p:pic>
      <p:pic>
        <p:nvPicPr>
          <p:cNvPr id="6" name="Picture 5" descr="cid:image002.png@01CF33C7.AB053F30"/>
          <p:cNvPicPr/>
          <p:nvPr/>
        </p:nvPicPr>
        <p:blipFill>
          <a:blip r:embed="rId4">
            <a:extLst>
              <a:ext uri="{28A0092B-C50C-407E-A947-70E740481C1C}">
                <a14:useLocalDpi xmlns:a14="http://schemas.microsoft.com/office/drawing/2010/main" val="0"/>
              </a:ext>
            </a:extLst>
          </a:blip>
          <a:srcRect/>
          <a:stretch>
            <a:fillRect/>
          </a:stretch>
        </p:blipFill>
        <p:spPr bwMode="auto">
          <a:xfrm>
            <a:off x="7419403" y="5005228"/>
            <a:ext cx="1219200" cy="1063868"/>
          </a:xfrm>
          <a:prstGeom prst="rect">
            <a:avLst/>
          </a:prstGeom>
          <a:noFill/>
          <a:ln>
            <a:noFill/>
          </a:ln>
        </p:spPr>
      </p:pic>
      <p:pic>
        <p:nvPicPr>
          <p:cNvPr id="7" name="Picture 6" descr="pcilogo"/>
          <p:cNvPicPr/>
          <p:nvPr/>
        </p:nvPicPr>
        <p:blipFill>
          <a:blip r:embed="rId5">
            <a:extLst>
              <a:ext uri="{28A0092B-C50C-407E-A947-70E740481C1C}">
                <a14:useLocalDpi xmlns:a14="http://schemas.microsoft.com/office/drawing/2010/main" val="0"/>
              </a:ext>
            </a:extLst>
          </a:blip>
          <a:srcRect/>
          <a:stretch>
            <a:fillRect/>
          </a:stretch>
        </p:blipFill>
        <p:spPr bwMode="auto">
          <a:xfrm>
            <a:off x="8850095" y="4720198"/>
            <a:ext cx="1744060" cy="731594"/>
          </a:xfrm>
          <a:prstGeom prst="rect">
            <a:avLst/>
          </a:prstGeom>
          <a:noFill/>
          <a:ln>
            <a:noFill/>
          </a:ln>
        </p:spPr>
      </p:pic>
      <p:pic>
        <p:nvPicPr>
          <p:cNvPr id="8" name="Picture 7"/>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360605" y="5559516"/>
            <a:ext cx="1460694" cy="1019159"/>
          </a:xfrm>
          <a:prstGeom prst="rect">
            <a:avLst/>
          </a:prstGeom>
          <a:noFill/>
          <a:ln>
            <a:noFill/>
          </a:ln>
        </p:spPr>
      </p:pic>
      <p:sp>
        <p:nvSpPr>
          <p:cNvPr id="4" name="Rectangle 3"/>
          <p:cNvSpPr/>
          <p:nvPr/>
        </p:nvSpPr>
        <p:spPr>
          <a:xfrm>
            <a:off x="6252519" y="2152030"/>
            <a:ext cx="5189838" cy="2616101"/>
          </a:xfrm>
          <a:prstGeom prst="rect">
            <a:avLst/>
          </a:prstGeom>
          <a:gradFill>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buFont typeface="Arial" panose="020B0604020202020204" pitchFamily="34" charset="0"/>
              <a:buChar char="•"/>
            </a:pPr>
            <a:r>
              <a:rPr lang="en-US" sz="1600" dirty="0" smtClean="0">
                <a:solidFill>
                  <a:srgbClr val="FFFFFF"/>
                </a:solidFill>
              </a:rPr>
              <a:t>Organizational Structure</a:t>
            </a:r>
          </a:p>
          <a:p>
            <a:pPr marL="800100" lvl="1" indent="-342900">
              <a:buFont typeface="Arial" panose="020B0604020202020204" pitchFamily="34" charset="0"/>
              <a:buChar char="•"/>
            </a:pPr>
            <a:r>
              <a:rPr lang="en-US" sz="1600" dirty="0" smtClean="0">
                <a:solidFill>
                  <a:srgbClr val="FFFFFF"/>
                </a:solidFill>
              </a:rPr>
              <a:t>Compliance Independent of Operations</a:t>
            </a:r>
          </a:p>
          <a:p>
            <a:pPr>
              <a:buFont typeface="Arial" panose="020B0604020202020204" pitchFamily="34" charset="0"/>
              <a:buChar char="•"/>
            </a:pPr>
            <a:r>
              <a:rPr lang="en-US" sz="1600" dirty="0" smtClean="0">
                <a:solidFill>
                  <a:srgbClr val="FFFFFF"/>
                </a:solidFill>
              </a:rPr>
              <a:t>Cyber Security-Technology, Policies &amp; Practices</a:t>
            </a:r>
          </a:p>
          <a:p>
            <a:pPr marL="800100" lvl="1" indent="-342900">
              <a:buFont typeface="Arial" panose="020B0604020202020204" pitchFamily="34" charset="0"/>
              <a:buChar char="•"/>
            </a:pPr>
            <a:r>
              <a:rPr lang="en-US" sz="1600" dirty="0" smtClean="0">
                <a:solidFill>
                  <a:srgbClr val="FFFFFF"/>
                </a:solidFill>
              </a:rPr>
              <a:t>TECHLOCK Certified </a:t>
            </a:r>
          </a:p>
          <a:p>
            <a:pPr marL="1257300" lvl="2" indent="-342900">
              <a:buFont typeface="Arial" panose="020B0604020202020204" pitchFamily="34" charset="0"/>
              <a:buChar char="•"/>
            </a:pPr>
            <a:r>
              <a:rPr lang="en-US" sz="1600" dirty="0" smtClean="0">
                <a:solidFill>
                  <a:srgbClr val="FFFFFF"/>
                </a:solidFill>
              </a:rPr>
              <a:t>Refresh and Expansion 2019</a:t>
            </a:r>
          </a:p>
          <a:p>
            <a:pPr marL="857250" lvl="1" indent="-342900">
              <a:buFont typeface="Arial" panose="020B0604020202020204" pitchFamily="34" charset="0"/>
              <a:buChar char="•"/>
            </a:pPr>
            <a:r>
              <a:rPr lang="en-US" dirty="0">
                <a:solidFill>
                  <a:srgbClr val="FFFFFF"/>
                </a:solidFill>
              </a:rPr>
              <a:t>Secure Online Payment </a:t>
            </a:r>
            <a:r>
              <a:rPr lang="en-US" dirty="0" smtClean="0">
                <a:solidFill>
                  <a:srgbClr val="FFFFFF"/>
                </a:solidFill>
              </a:rPr>
              <a:t>Option</a:t>
            </a:r>
          </a:p>
          <a:p>
            <a:pPr marL="1314450" lvl="2" indent="-342900">
              <a:buFont typeface="Arial" panose="020B0604020202020204" pitchFamily="34" charset="0"/>
              <a:buChar char="•"/>
            </a:pPr>
            <a:r>
              <a:rPr lang="en-US" dirty="0" smtClean="0">
                <a:solidFill>
                  <a:srgbClr val="FFFFFF"/>
                </a:solidFill>
              </a:rPr>
              <a:t>Enhanced Virtual Negotiation 2020</a:t>
            </a:r>
          </a:p>
          <a:p>
            <a:pPr marL="400050" indent="-342900">
              <a:buFont typeface="Arial" panose="020B0604020202020204" pitchFamily="34" charset="0"/>
              <a:buChar char="•"/>
            </a:pPr>
            <a:r>
              <a:rPr lang="en-US" sz="1600" dirty="0" err="1" smtClean="0">
                <a:solidFill>
                  <a:srgbClr val="FFFFFF"/>
                </a:solidFill>
              </a:rPr>
              <a:t>RMAi</a:t>
            </a:r>
            <a:r>
              <a:rPr lang="en-US" sz="1600" dirty="0" smtClean="0">
                <a:solidFill>
                  <a:srgbClr val="FFFFFF"/>
                </a:solidFill>
              </a:rPr>
              <a:t> member late 2019</a:t>
            </a:r>
          </a:p>
          <a:p>
            <a:pPr marL="857250" lvl="1" indent="-342900">
              <a:buFont typeface="Arial" panose="020B0604020202020204" pitchFamily="34" charset="0"/>
              <a:buChar char="•"/>
            </a:pPr>
            <a:r>
              <a:rPr lang="en-US" sz="1600" dirty="0" smtClean="0">
                <a:solidFill>
                  <a:srgbClr val="FFFFFF"/>
                </a:solidFill>
              </a:rPr>
              <a:t>Certified Receivable Business June 2020</a:t>
            </a:r>
            <a:endParaRPr lang="en-US" sz="1600" dirty="0">
              <a:solidFill>
                <a:srgbClr val="FFFFFF"/>
              </a:solidFill>
            </a:endParaRPr>
          </a:p>
          <a:p>
            <a:pPr marL="1257300" lvl="2" indent="-342900">
              <a:buFont typeface="Arial" panose="020B0604020202020204" pitchFamily="34" charset="0"/>
              <a:buChar char="•"/>
            </a:pPr>
            <a:endParaRPr lang="en-US" sz="1600" dirty="0">
              <a:solidFill>
                <a:srgbClr val="FFFFFF"/>
              </a:solidFill>
            </a:endParaRPr>
          </a:p>
        </p:txBody>
      </p:sp>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68449" y="5684663"/>
            <a:ext cx="1019371" cy="1019371"/>
          </a:xfrm>
          <a:prstGeom prst="rect">
            <a:avLst/>
          </a:prstGeom>
        </p:spPr>
      </p:pic>
    </p:spTree>
    <p:extLst>
      <p:ext uri="{BB962C8B-B14F-4D97-AF65-F5344CB8AC3E}">
        <p14:creationId xmlns:p14="http://schemas.microsoft.com/office/powerpoint/2010/main" val="1041179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Syncom IT Infrastructure</a:t>
            </a:r>
            <a:endParaRPr lang="en-US" dirty="0"/>
          </a:p>
        </p:txBody>
      </p:sp>
      <p:sp>
        <p:nvSpPr>
          <p:cNvPr id="3" name="Content Placeholder 2"/>
          <p:cNvSpPr>
            <a:spLocks noGrp="1"/>
          </p:cNvSpPr>
          <p:nvPr>
            <p:ph idx="1"/>
          </p:nvPr>
        </p:nvSpPr>
        <p:spPr>
          <a:xfrm>
            <a:off x="490851" y="2273643"/>
            <a:ext cx="8249495" cy="4118919"/>
          </a:xfrm>
          <a:gradFill flip="none" rotWithShape="1">
            <a:gsLst>
              <a:gs pos="0">
                <a:srgbClr val="158A20">
                  <a:shade val="30000"/>
                  <a:satMod val="115000"/>
                </a:srgbClr>
              </a:gs>
              <a:gs pos="50000">
                <a:srgbClr val="158A20">
                  <a:shade val="67500"/>
                  <a:satMod val="115000"/>
                </a:srgbClr>
              </a:gs>
              <a:gs pos="100000">
                <a:srgbClr val="158A20">
                  <a:shade val="100000"/>
                  <a:satMod val="115000"/>
                </a:srgbClr>
              </a:gs>
            </a:gsLst>
            <a:lin ang="1620000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2500" lnSpcReduction="10000"/>
          </a:bodyPr>
          <a:lstStyle/>
          <a:p>
            <a:r>
              <a:rPr lang="en-US" sz="2000" dirty="0" smtClean="0"/>
              <a:t>Ontario Systems-</a:t>
            </a:r>
          </a:p>
          <a:p>
            <a:r>
              <a:rPr lang="en-US" dirty="0" smtClean="0"/>
              <a:t>TCS 2012</a:t>
            </a:r>
          </a:p>
          <a:p>
            <a:pPr lvl="1"/>
            <a:r>
              <a:rPr lang="en-US" dirty="0" smtClean="0"/>
              <a:t>Extensive Customized Programming </a:t>
            </a:r>
          </a:p>
          <a:p>
            <a:r>
              <a:rPr lang="en-US" sz="2000" dirty="0" smtClean="0"/>
              <a:t>Virtual Environment Utilizing Thin Clients</a:t>
            </a:r>
          </a:p>
          <a:p>
            <a:pPr lvl="1"/>
            <a:r>
              <a:rPr lang="en-US" dirty="0" err="1" smtClean="0"/>
              <a:t>Vmware</a:t>
            </a:r>
            <a:r>
              <a:rPr lang="en-US" dirty="0" smtClean="0"/>
              <a:t> Virtual Platform</a:t>
            </a:r>
          </a:p>
          <a:p>
            <a:r>
              <a:rPr lang="en-US" sz="2000" dirty="0" smtClean="0"/>
              <a:t>Monthly Penetration Testing through Tenable Appliance</a:t>
            </a:r>
          </a:p>
          <a:p>
            <a:r>
              <a:rPr lang="en-US" sz="2000" dirty="0" smtClean="0"/>
              <a:t>Dial Connection Dialing System “Mobile Comply”</a:t>
            </a:r>
          </a:p>
          <a:p>
            <a:pPr lvl="1"/>
            <a:r>
              <a:rPr lang="en-US" dirty="0" smtClean="0"/>
              <a:t>All Calls are Manual</a:t>
            </a:r>
          </a:p>
          <a:p>
            <a:pPr lvl="1"/>
            <a:r>
              <a:rPr lang="en-US" dirty="0" smtClean="0"/>
              <a:t>Compliance State and Client Appliance to Assure Dialing Complies </a:t>
            </a:r>
          </a:p>
          <a:p>
            <a:r>
              <a:rPr lang="en-US" sz="2000" dirty="0" smtClean="0"/>
              <a:t>IT Support Outsourced to Local IT Servicer</a:t>
            </a:r>
          </a:p>
          <a:p>
            <a:pPr lvl="1"/>
            <a:r>
              <a:rPr lang="en-US" dirty="0" smtClean="0"/>
              <a:t>Uprite Services-24 Hour/365 day Support</a:t>
            </a:r>
          </a:p>
          <a:p>
            <a:r>
              <a:rPr lang="en-US" sz="2000" dirty="0" smtClean="0"/>
              <a:t>Extensive Hardware Infrastructure Refresh 2019</a:t>
            </a:r>
          </a:p>
          <a:p>
            <a:pPr lvl="1"/>
            <a:endParaRPr lang="en-US" dirty="0" smtClean="0"/>
          </a:p>
          <a:p>
            <a:pPr lvl="1"/>
            <a:endParaRPr lang="en-US" dirty="0"/>
          </a:p>
        </p:txBody>
      </p:sp>
      <p:pic>
        <p:nvPicPr>
          <p:cNvPr id="102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31673" y="3237470"/>
            <a:ext cx="2169256" cy="13098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5175" y="5542820"/>
            <a:ext cx="1611481" cy="1066800"/>
          </a:xfrm>
          <a:prstGeom prst="rect">
            <a:avLst/>
          </a:prstGeom>
        </p:spPr>
      </p:pic>
    </p:spTree>
    <p:extLst>
      <p:ext uri="{BB962C8B-B14F-4D97-AF65-F5344CB8AC3E}">
        <p14:creationId xmlns:p14="http://schemas.microsoft.com/office/powerpoint/2010/main" val="3213242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normAutofit fontScale="90000"/>
          </a:bodyPr>
          <a:lstStyle/>
          <a:p>
            <a:r>
              <a:rPr lang="en-US" altLang="en-US" sz="4000" dirty="0"/>
              <a:t>Positive Consumer Experience (PCE) Initiative</a:t>
            </a:r>
          </a:p>
        </p:txBody>
      </p:sp>
      <p:sp>
        <p:nvSpPr>
          <p:cNvPr id="7172" name="Rectangle 3"/>
          <p:cNvSpPr>
            <a:spLocks noGrp="1" noChangeArrowheads="1"/>
          </p:cNvSpPr>
          <p:nvPr>
            <p:ph type="body" idx="1"/>
          </p:nvPr>
        </p:nvSpPr>
        <p:spPr>
          <a:xfrm>
            <a:off x="680322" y="2336873"/>
            <a:ext cx="8618423" cy="4218672"/>
          </a:xfr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2500" lnSpcReduction="10000"/>
          </a:bodyPr>
          <a:lstStyle/>
          <a:p>
            <a:pPr>
              <a:lnSpc>
                <a:spcPct val="90000"/>
              </a:lnSpc>
            </a:pPr>
            <a:r>
              <a:rPr lang="en-US" altLang="en-US" sz="1900" dirty="0">
                <a:solidFill>
                  <a:srgbClr val="FFFFFF"/>
                </a:solidFill>
              </a:rPr>
              <a:t>Assume Positive Intent</a:t>
            </a:r>
          </a:p>
          <a:p>
            <a:pPr lvl="1">
              <a:lnSpc>
                <a:spcPct val="90000"/>
              </a:lnSpc>
            </a:pPr>
            <a:r>
              <a:rPr lang="en-US" altLang="en-US" sz="1900" dirty="0">
                <a:solidFill>
                  <a:srgbClr val="FFFFFF"/>
                </a:solidFill>
              </a:rPr>
              <a:t>Gather Enough Information to Assure Consultative Collection Result</a:t>
            </a:r>
          </a:p>
          <a:p>
            <a:pPr lvl="1">
              <a:lnSpc>
                <a:spcPct val="90000"/>
              </a:lnSpc>
            </a:pPr>
            <a:r>
              <a:rPr lang="en-US" altLang="en-US" sz="1900" dirty="0">
                <a:solidFill>
                  <a:srgbClr val="FFFFFF"/>
                </a:solidFill>
              </a:rPr>
              <a:t>Arrangements That Are in The Best Interest of Client, Consumer and Syncom</a:t>
            </a:r>
          </a:p>
          <a:p>
            <a:pPr>
              <a:lnSpc>
                <a:spcPct val="90000"/>
              </a:lnSpc>
            </a:pPr>
            <a:r>
              <a:rPr lang="en-US" altLang="en-US" sz="1900" dirty="0">
                <a:solidFill>
                  <a:srgbClr val="FFFFFF"/>
                </a:solidFill>
              </a:rPr>
              <a:t>Monitoring for Tone, Direction and Compliance</a:t>
            </a:r>
          </a:p>
          <a:p>
            <a:pPr lvl="1">
              <a:lnSpc>
                <a:spcPct val="90000"/>
              </a:lnSpc>
            </a:pPr>
            <a:r>
              <a:rPr lang="en-US" altLang="en-US" sz="1900" dirty="0">
                <a:solidFill>
                  <a:srgbClr val="FFFFFF"/>
                </a:solidFill>
              </a:rPr>
              <a:t>Not Just Legal and Productive Monitoring</a:t>
            </a:r>
          </a:p>
          <a:p>
            <a:pPr>
              <a:lnSpc>
                <a:spcPct val="90000"/>
              </a:lnSpc>
            </a:pPr>
            <a:r>
              <a:rPr lang="en-US" altLang="en-US" sz="1900" dirty="0">
                <a:solidFill>
                  <a:srgbClr val="FFFFFF"/>
                </a:solidFill>
              </a:rPr>
              <a:t>Include Monitoring and PCE on Monthly Report Card </a:t>
            </a:r>
          </a:p>
          <a:p>
            <a:pPr lvl="1">
              <a:lnSpc>
                <a:spcPct val="90000"/>
              </a:lnSpc>
            </a:pPr>
            <a:r>
              <a:rPr lang="en-US" altLang="en-US" sz="1900" dirty="0">
                <a:solidFill>
                  <a:srgbClr val="FFFFFF"/>
                </a:solidFill>
              </a:rPr>
              <a:t>Scores Impact Compensation</a:t>
            </a:r>
          </a:p>
          <a:p>
            <a:pPr>
              <a:lnSpc>
                <a:spcPct val="90000"/>
              </a:lnSpc>
            </a:pPr>
            <a:r>
              <a:rPr lang="en-US" altLang="en-US" sz="1900" dirty="0">
                <a:solidFill>
                  <a:srgbClr val="FFFFFF"/>
                </a:solidFill>
              </a:rPr>
              <a:t>Created Director of Compliance Position</a:t>
            </a:r>
          </a:p>
          <a:p>
            <a:pPr lvl="1">
              <a:lnSpc>
                <a:spcPct val="90000"/>
              </a:lnSpc>
            </a:pPr>
            <a:r>
              <a:rPr lang="en-US" altLang="en-US" sz="1900" dirty="0">
                <a:solidFill>
                  <a:srgbClr val="FFFFFF"/>
                </a:solidFill>
              </a:rPr>
              <a:t>Primary position Is to Assure We Deploy a Collection Technique that Promotes Positive Consumer Culture</a:t>
            </a:r>
          </a:p>
          <a:p>
            <a:pPr lvl="1">
              <a:lnSpc>
                <a:spcPct val="90000"/>
              </a:lnSpc>
            </a:pPr>
            <a:r>
              <a:rPr lang="en-US" altLang="en-US" sz="1900" dirty="0">
                <a:solidFill>
                  <a:srgbClr val="FFFFFF"/>
                </a:solidFill>
              </a:rPr>
              <a:t>Creating Productive and Compliant </a:t>
            </a:r>
            <a:r>
              <a:rPr lang="en-US" altLang="en-US" sz="1900" dirty="0" smtClean="0">
                <a:solidFill>
                  <a:srgbClr val="FFFFFF"/>
                </a:solidFill>
              </a:rPr>
              <a:t>Environment</a:t>
            </a:r>
          </a:p>
          <a:p>
            <a:pPr>
              <a:lnSpc>
                <a:spcPct val="90000"/>
              </a:lnSpc>
            </a:pPr>
            <a:r>
              <a:rPr lang="en-US" altLang="en-US" sz="1900" dirty="0" smtClean="0">
                <a:solidFill>
                  <a:srgbClr val="FFFFFF"/>
                </a:solidFill>
              </a:rPr>
              <a:t>All Collectors are Certified for Clients They Treat</a:t>
            </a:r>
          </a:p>
          <a:p>
            <a:pPr>
              <a:lnSpc>
                <a:spcPct val="90000"/>
              </a:lnSpc>
            </a:pPr>
            <a:r>
              <a:rPr lang="en-US" altLang="en-US" sz="1900" dirty="0" smtClean="0">
                <a:solidFill>
                  <a:srgbClr val="FFFFFF"/>
                </a:solidFill>
              </a:rPr>
              <a:t>Collector “Ace” Calls Are Rewarded</a:t>
            </a:r>
            <a:endParaRPr lang="en-US" altLang="en-US" sz="1900" dirty="0">
              <a:solidFill>
                <a:srgbClr val="FFFFFF"/>
              </a:solidFill>
            </a:endParaRPr>
          </a:p>
          <a:p>
            <a:pPr>
              <a:lnSpc>
                <a:spcPct val="90000"/>
              </a:lnSpc>
              <a:buFont typeface="Wingdings" pitchFamily="2" charset="2"/>
              <a:buNone/>
            </a:pPr>
            <a:endParaRPr lang="en-US" altLang="en-US" sz="2400" dirty="0">
              <a:solidFill>
                <a:srgbClr val="FFFFFF"/>
              </a:solidFill>
            </a:endParaRPr>
          </a:p>
          <a:p>
            <a:pPr>
              <a:lnSpc>
                <a:spcPct val="90000"/>
              </a:lnSpc>
            </a:pPr>
            <a:endParaRPr lang="en-US" altLang="en-US" sz="2400" dirty="0">
              <a:solidFill>
                <a:srgbClr val="FFFFFF"/>
              </a:solidFill>
            </a:endParaRPr>
          </a:p>
          <a:p>
            <a:pPr>
              <a:lnSpc>
                <a:spcPct val="90000"/>
              </a:lnSpc>
            </a:pPr>
            <a:endParaRPr lang="en-US" altLang="en-US" sz="2400" dirty="0">
              <a:solidFill>
                <a:srgbClr val="FFFFFF"/>
              </a:solidFill>
            </a:endParaRPr>
          </a:p>
        </p:txBody>
      </p:sp>
      <p:pic>
        <p:nvPicPr>
          <p:cNvPr id="7173" name="Picture 4" descr="pce"/>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46364" y="2890026"/>
            <a:ext cx="1397000" cy="1400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46364" y="5346062"/>
            <a:ext cx="1611481" cy="1066800"/>
          </a:xfrm>
          <a:prstGeom prst="rect">
            <a:avLst/>
          </a:prstGeom>
        </p:spPr>
      </p:pic>
    </p:spTree>
    <p:extLst>
      <p:ext uri="{BB962C8B-B14F-4D97-AF65-F5344CB8AC3E}">
        <p14:creationId xmlns:p14="http://schemas.microsoft.com/office/powerpoint/2010/main" val="2240766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9717" y="1425146"/>
            <a:ext cx="7037547" cy="4553707"/>
          </a:xfrm>
          <a:prstGeom prst="rect">
            <a:avLst/>
          </a:prstGeom>
        </p:spPr>
      </p:pic>
    </p:spTree>
    <p:extLst>
      <p:ext uri="{BB962C8B-B14F-4D97-AF65-F5344CB8AC3E}">
        <p14:creationId xmlns:p14="http://schemas.microsoft.com/office/powerpoint/2010/main" val="2631235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altLang="en-US" dirty="0" smtClean="0">
                <a:solidFill>
                  <a:srgbClr val="FFFFFF"/>
                </a:solidFill>
              </a:rPr>
              <a:t>Who is Syncom?</a:t>
            </a:r>
          </a:p>
        </p:txBody>
      </p:sp>
      <p:sp>
        <p:nvSpPr>
          <p:cNvPr id="4100" name="Rectangle 3"/>
          <p:cNvSpPr>
            <a:spLocks noGrp="1" noChangeArrowheads="1"/>
          </p:cNvSpPr>
          <p:nvPr>
            <p:ph idx="1"/>
          </p:nvPr>
        </p:nvSpPr>
        <p:spPr>
          <a:xfrm>
            <a:off x="1076447" y="2268638"/>
            <a:ext cx="10058400" cy="4317357"/>
          </a:xfrm>
          <a:gradFill flip="none" rotWithShape="1">
            <a:gsLst>
              <a:gs pos="0">
                <a:schemeClr val="accent1">
                  <a:lumMod val="89000"/>
                </a:schemeClr>
              </a:gs>
              <a:gs pos="23000">
                <a:srgbClr val="158A20"/>
              </a:gs>
              <a:gs pos="69000">
                <a:srgbClr val="158A20"/>
              </a:gs>
              <a:gs pos="97000">
                <a:schemeClr val="accent1">
                  <a:lumMod val="70000"/>
                </a:schemeClr>
              </a:gs>
            </a:gsLst>
            <a:path path="circle">
              <a:fillToRect l="50000" t="50000" r="50000" b="50000"/>
            </a:path>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85000" lnSpcReduction="20000"/>
          </a:bodyPr>
          <a:lstStyle/>
          <a:p>
            <a:pPr>
              <a:lnSpc>
                <a:spcPct val="80000"/>
              </a:lnSpc>
            </a:pPr>
            <a:r>
              <a:rPr lang="en-US" altLang="en-US" sz="2000" b="1" dirty="0">
                <a:solidFill>
                  <a:srgbClr val="FFFFFF"/>
                </a:solidFill>
                <a:effectLst/>
              </a:rPr>
              <a:t>Syncom is Synergetic Communication, Inc.</a:t>
            </a:r>
          </a:p>
          <a:p>
            <a:pPr>
              <a:lnSpc>
                <a:spcPct val="80000"/>
              </a:lnSpc>
            </a:pPr>
            <a:r>
              <a:rPr lang="en-US" altLang="en-US" sz="2000" b="1" dirty="0">
                <a:solidFill>
                  <a:srgbClr val="FFFFFF"/>
                </a:solidFill>
                <a:effectLst/>
              </a:rPr>
              <a:t>Syncom was Founded in 1996 by Michael </a:t>
            </a:r>
            <a:r>
              <a:rPr lang="en-US" altLang="en-US" sz="2000" b="1" dirty="0" smtClean="0">
                <a:solidFill>
                  <a:srgbClr val="FFFFFF"/>
                </a:solidFill>
                <a:effectLst/>
              </a:rPr>
              <a:t>Orlando</a:t>
            </a:r>
          </a:p>
          <a:p>
            <a:pPr lvl="1">
              <a:lnSpc>
                <a:spcPct val="80000"/>
              </a:lnSpc>
            </a:pPr>
            <a:r>
              <a:rPr lang="en-US" altLang="en-US" sz="1600" b="1" dirty="0" smtClean="0">
                <a:solidFill>
                  <a:srgbClr val="FFFFFF"/>
                </a:solidFill>
                <a:effectLst/>
              </a:rPr>
              <a:t>25</a:t>
            </a:r>
            <a:r>
              <a:rPr lang="en-US" altLang="en-US" sz="1600" b="1" baseline="30000" dirty="0" smtClean="0">
                <a:solidFill>
                  <a:srgbClr val="FFFFFF"/>
                </a:solidFill>
                <a:effectLst/>
              </a:rPr>
              <a:t>th</a:t>
            </a:r>
            <a:r>
              <a:rPr lang="en-US" altLang="en-US" sz="1600" b="1" dirty="0" smtClean="0">
                <a:solidFill>
                  <a:srgbClr val="FFFFFF"/>
                </a:solidFill>
                <a:effectLst/>
              </a:rPr>
              <a:t> Anniversary February 2021</a:t>
            </a:r>
            <a:endParaRPr lang="en-US" altLang="en-US" sz="1600" b="1" dirty="0">
              <a:solidFill>
                <a:srgbClr val="FFFFFF"/>
              </a:solidFill>
              <a:effectLst/>
            </a:endParaRPr>
          </a:p>
          <a:p>
            <a:pPr>
              <a:lnSpc>
                <a:spcPct val="80000"/>
              </a:lnSpc>
            </a:pPr>
            <a:r>
              <a:rPr lang="en-US" altLang="en-US" sz="2000" b="1" dirty="0">
                <a:solidFill>
                  <a:srgbClr val="FFFFFF"/>
                </a:solidFill>
                <a:effectLst/>
              </a:rPr>
              <a:t>Syncom Is A Debt-Free Corporation- Insuring Financial Security.</a:t>
            </a:r>
          </a:p>
          <a:p>
            <a:pPr>
              <a:lnSpc>
                <a:spcPct val="80000"/>
              </a:lnSpc>
            </a:pPr>
            <a:r>
              <a:rPr lang="en-US" altLang="en-US" sz="2000" b="1" dirty="0">
                <a:solidFill>
                  <a:srgbClr val="FFFFFF"/>
                </a:solidFill>
                <a:effectLst/>
              </a:rPr>
              <a:t>Syncom Recovers Debts in the Full Spectrum of Collection Stages and Industries.</a:t>
            </a:r>
          </a:p>
          <a:p>
            <a:pPr>
              <a:lnSpc>
                <a:spcPct val="80000"/>
              </a:lnSpc>
            </a:pPr>
            <a:r>
              <a:rPr lang="en-US" altLang="en-US" sz="2000" b="1" dirty="0">
                <a:solidFill>
                  <a:srgbClr val="FFFFFF"/>
                </a:solidFill>
                <a:effectLst/>
              </a:rPr>
              <a:t>Syncom specializes in Deficiency Balance </a:t>
            </a:r>
            <a:r>
              <a:rPr lang="en-US" altLang="en-US" sz="2000" b="1" dirty="0" smtClean="0">
                <a:solidFill>
                  <a:srgbClr val="FFFFFF"/>
                </a:solidFill>
                <a:effectLst/>
              </a:rPr>
              <a:t>Collections, Late </a:t>
            </a:r>
            <a:r>
              <a:rPr lang="en-US" altLang="en-US" sz="2000" b="1" dirty="0">
                <a:solidFill>
                  <a:srgbClr val="FFFFFF"/>
                </a:solidFill>
                <a:effectLst/>
              </a:rPr>
              <a:t>Stage Strategies “</a:t>
            </a:r>
            <a:r>
              <a:rPr lang="en-US" altLang="en-US" sz="2000" b="1" dirty="0" smtClean="0">
                <a:solidFill>
                  <a:srgbClr val="FFFFFF"/>
                </a:solidFill>
                <a:effectLst/>
              </a:rPr>
              <a:t>LA$ER”, </a:t>
            </a:r>
            <a:r>
              <a:rPr lang="en-US" altLang="en-US" sz="2000" b="1" dirty="0">
                <a:solidFill>
                  <a:srgbClr val="FFFFFF"/>
                </a:solidFill>
                <a:effectLst/>
              </a:rPr>
              <a:t>Collateral Locate and Repossession</a:t>
            </a:r>
            <a:r>
              <a:rPr lang="en-US" altLang="en-US" sz="2000" b="1" dirty="0" smtClean="0">
                <a:solidFill>
                  <a:srgbClr val="FFFFFF"/>
                </a:solidFill>
                <a:effectLst/>
              </a:rPr>
              <a:t>.</a:t>
            </a:r>
          </a:p>
          <a:p>
            <a:pPr>
              <a:lnSpc>
                <a:spcPct val="80000"/>
              </a:lnSpc>
            </a:pPr>
            <a:r>
              <a:rPr lang="en-US" altLang="en-US" sz="2000" b="1" dirty="0" smtClean="0">
                <a:solidFill>
                  <a:srgbClr val="FFFFFF"/>
                </a:solidFill>
                <a:effectLst/>
              </a:rPr>
              <a:t>Syncom Has Increased Small-Medium Balance Programs over Past 24 Months</a:t>
            </a:r>
          </a:p>
          <a:p>
            <a:pPr lvl="1">
              <a:lnSpc>
                <a:spcPct val="80000"/>
              </a:lnSpc>
            </a:pPr>
            <a:r>
              <a:rPr lang="en-US" altLang="en-US" sz="1600" b="1" dirty="0" smtClean="0">
                <a:solidFill>
                  <a:srgbClr val="FFFFFF"/>
                </a:solidFill>
                <a:effectLst/>
              </a:rPr>
              <a:t>Telecom, Medical-Self Pay, DDA, Credit Card</a:t>
            </a:r>
          </a:p>
          <a:p>
            <a:pPr lvl="1">
              <a:lnSpc>
                <a:spcPct val="80000"/>
              </a:lnSpc>
            </a:pPr>
            <a:r>
              <a:rPr lang="en-US" altLang="en-US" sz="1600" b="1" dirty="0" smtClean="0">
                <a:solidFill>
                  <a:srgbClr val="FFFFFF"/>
                </a:solidFill>
                <a:effectLst/>
              </a:rPr>
              <a:t>Accounts for 60% of Active Accounts</a:t>
            </a:r>
            <a:endParaRPr lang="en-US" altLang="en-US" sz="1600" b="1" dirty="0">
              <a:solidFill>
                <a:srgbClr val="FFFFFF"/>
              </a:solidFill>
              <a:effectLst/>
            </a:endParaRPr>
          </a:p>
          <a:p>
            <a:pPr>
              <a:lnSpc>
                <a:spcPct val="80000"/>
              </a:lnSpc>
            </a:pPr>
            <a:r>
              <a:rPr lang="en-US" altLang="en-US" sz="2000" b="1" dirty="0">
                <a:solidFill>
                  <a:srgbClr val="FFFFFF"/>
                </a:solidFill>
                <a:effectLst/>
              </a:rPr>
              <a:t>Syncom has Three Centers throughout the US:</a:t>
            </a:r>
          </a:p>
          <a:p>
            <a:pPr lvl="1">
              <a:lnSpc>
                <a:spcPct val="80000"/>
              </a:lnSpc>
            </a:pPr>
            <a:r>
              <a:rPr lang="en-US" altLang="en-US" sz="2000" b="1" dirty="0">
                <a:solidFill>
                  <a:srgbClr val="FFFFFF"/>
                </a:solidFill>
                <a:effectLst/>
              </a:rPr>
              <a:t>Houston, TX (Corporate Head </a:t>
            </a:r>
            <a:r>
              <a:rPr lang="en-US" altLang="en-US" sz="2000" b="1" dirty="0" smtClean="0">
                <a:solidFill>
                  <a:srgbClr val="FFFFFF"/>
                </a:solidFill>
                <a:effectLst/>
              </a:rPr>
              <a:t>Quarters &amp; Collections)</a:t>
            </a:r>
            <a:endParaRPr lang="en-US" altLang="en-US" sz="2000" b="1" dirty="0">
              <a:solidFill>
                <a:srgbClr val="FFFFFF"/>
              </a:solidFill>
              <a:effectLst/>
            </a:endParaRPr>
          </a:p>
          <a:p>
            <a:pPr lvl="1">
              <a:lnSpc>
                <a:spcPct val="150000"/>
              </a:lnSpc>
            </a:pPr>
            <a:r>
              <a:rPr lang="en-US" altLang="en-US" sz="2000" b="1" dirty="0" smtClean="0">
                <a:solidFill>
                  <a:srgbClr val="FFFFFF"/>
                </a:solidFill>
                <a:effectLst/>
              </a:rPr>
              <a:t>Hayden, ID (Support Services Center)</a:t>
            </a:r>
            <a:endParaRPr lang="en-US" altLang="en-US" sz="2000" b="1" dirty="0">
              <a:solidFill>
                <a:srgbClr val="FFFFFF"/>
              </a:solidFill>
              <a:effectLst/>
            </a:endParaRPr>
          </a:p>
          <a:p>
            <a:pPr lvl="1">
              <a:lnSpc>
                <a:spcPct val="80000"/>
              </a:lnSpc>
            </a:pPr>
            <a:r>
              <a:rPr lang="en-US" altLang="en-US" sz="2000" b="1" dirty="0">
                <a:solidFill>
                  <a:srgbClr val="FFFFFF"/>
                </a:solidFill>
                <a:effectLst/>
              </a:rPr>
              <a:t>Minneapolis, </a:t>
            </a:r>
            <a:r>
              <a:rPr lang="en-US" altLang="en-US" sz="2000" b="1" dirty="0" smtClean="0">
                <a:solidFill>
                  <a:srgbClr val="FFFFFF"/>
                </a:solidFill>
                <a:effectLst/>
              </a:rPr>
              <a:t>MN (Collateral Recovery) </a:t>
            </a:r>
          </a:p>
          <a:p>
            <a:pPr lvl="2">
              <a:lnSpc>
                <a:spcPct val="80000"/>
              </a:lnSpc>
            </a:pPr>
            <a:r>
              <a:rPr lang="en-US" altLang="en-US" sz="1800" b="1" dirty="0" smtClean="0">
                <a:solidFill>
                  <a:srgbClr val="FFFFFF"/>
                </a:solidFill>
                <a:effectLst/>
              </a:rPr>
              <a:t>Dedicated Office 11 Years Old</a:t>
            </a:r>
          </a:p>
          <a:p>
            <a:pPr>
              <a:lnSpc>
                <a:spcPct val="80000"/>
              </a:lnSpc>
            </a:pPr>
            <a:r>
              <a:rPr lang="en-US" altLang="en-US" sz="2000" b="1" dirty="0" smtClean="0">
                <a:solidFill>
                  <a:srgbClr val="FFFFFF"/>
                </a:solidFill>
                <a:effectLst/>
              </a:rPr>
              <a:t>Syncom </a:t>
            </a:r>
            <a:r>
              <a:rPr lang="en-US" altLang="en-US" sz="2000" b="1" dirty="0">
                <a:solidFill>
                  <a:srgbClr val="FFFFFF"/>
                </a:solidFill>
                <a:effectLst/>
              </a:rPr>
              <a:t>is </a:t>
            </a:r>
            <a:r>
              <a:rPr lang="en-US" altLang="en-US" sz="2000" b="1" dirty="0" smtClean="0">
                <a:solidFill>
                  <a:srgbClr val="FFFFFF"/>
                </a:solidFill>
                <a:effectLst/>
              </a:rPr>
              <a:t>80 </a:t>
            </a:r>
            <a:r>
              <a:rPr lang="en-US" altLang="en-US" sz="2000" b="1" dirty="0">
                <a:solidFill>
                  <a:srgbClr val="FFFFFF"/>
                </a:solidFill>
                <a:effectLst/>
              </a:rPr>
              <a:t>FTE strong and growing</a:t>
            </a:r>
          </a:p>
          <a:p>
            <a:pPr>
              <a:lnSpc>
                <a:spcPct val="80000"/>
              </a:lnSpc>
            </a:pPr>
            <a:r>
              <a:rPr lang="en-US" altLang="en-US" sz="2000" b="1" dirty="0">
                <a:solidFill>
                  <a:srgbClr val="FFFFFF"/>
                </a:solidFill>
                <a:effectLst/>
              </a:rPr>
              <a:t>Syncom has unlimited growth capacity</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60474" y="5268189"/>
            <a:ext cx="1649392" cy="1099538"/>
          </a:xfrm>
          <a:prstGeom prst="rect">
            <a:avLst/>
          </a:prstGeom>
        </p:spPr>
      </p:pic>
    </p:spTree>
    <p:extLst>
      <p:ext uri="{BB962C8B-B14F-4D97-AF65-F5344CB8AC3E}">
        <p14:creationId xmlns:p14="http://schemas.microsoft.com/office/powerpoint/2010/main" val="17360097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en-US" dirty="0" smtClean="0"/>
              <a:t>Syncom Differentiators 	</a:t>
            </a:r>
          </a:p>
        </p:txBody>
      </p:sp>
      <p:sp>
        <p:nvSpPr>
          <p:cNvPr id="9220" name="Rectangle 3"/>
          <p:cNvSpPr>
            <a:spLocks noGrp="1" noChangeArrowheads="1"/>
          </p:cNvSpPr>
          <p:nvPr>
            <p:ph type="body" idx="1"/>
          </p:nvPr>
        </p:nvSpPr>
        <p:spPr>
          <a:xfrm>
            <a:off x="680321" y="2336872"/>
            <a:ext cx="9195199" cy="4162401"/>
          </a:xfr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pPr marL="0" indent="0">
              <a:lnSpc>
                <a:spcPct val="90000"/>
              </a:lnSpc>
              <a:buNone/>
            </a:pPr>
            <a:endParaRPr lang="en-US" altLang="en-US" sz="2000" dirty="0" smtClean="0">
              <a:solidFill>
                <a:srgbClr val="FFFFFF"/>
              </a:solidFill>
              <a:effectLst/>
            </a:endParaRPr>
          </a:p>
          <a:p>
            <a:pPr>
              <a:lnSpc>
                <a:spcPct val="90000"/>
              </a:lnSpc>
            </a:pPr>
            <a:r>
              <a:rPr lang="en-US" altLang="en-US" sz="1500" dirty="0" smtClean="0">
                <a:solidFill>
                  <a:srgbClr val="FFFFFF"/>
                </a:solidFill>
                <a:effectLst/>
              </a:rPr>
              <a:t>Cradle </a:t>
            </a:r>
            <a:r>
              <a:rPr lang="en-US" altLang="en-US" sz="1500" dirty="0">
                <a:solidFill>
                  <a:srgbClr val="FFFFFF"/>
                </a:solidFill>
                <a:effectLst/>
              </a:rPr>
              <a:t>to Grave Collection Products</a:t>
            </a:r>
          </a:p>
          <a:p>
            <a:pPr lvl="1">
              <a:lnSpc>
                <a:spcPct val="90000"/>
              </a:lnSpc>
            </a:pPr>
            <a:r>
              <a:rPr lang="en-US" altLang="en-US" sz="1500" dirty="0" smtClean="0">
                <a:solidFill>
                  <a:srgbClr val="FFFFFF"/>
                </a:solidFill>
                <a:effectLst/>
              </a:rPr>
              <a:t>Primes</a:t>
            </a:r>
            <a:r>
              <a:rPr lang="en-US" altLang="en-US" sz="1500" dirty="0">
                <a:solidFill>
                  <a:srgbClr val="FFFFFF"/>
                </a:solidFill>
                <a:effectLst/>
              </a:rPr>
              <a:t>, Seconds, </a:t>
            </a:r>
            <a:r>
              <a:rPr lang="en-US" altLang="en-US" sz="1500" dirty="0" smtClean="0">
                <a:solidFill>
                  <a:srgbClr val="FFFFFF"/>
                </a:solidFill>
                <a:effectLst/>
              </a:rPr>
              <a:t>Late </a:t>
            </a:r>
            <a:r>
              <a:rPr lang="en-US" altLang="en-US" sz="1500" dirty="0">
                <a:solidFill>
                  <a:srgbClr val="FFFFFF"/>
                </a:solidFill>
                <a:effectLst/>
              </a:rPr>
              <a:t>Stage Collection </a:t>
            </a:r>
            <a:r>
              <a:rPr lang="en-US" altLang="en-US" sz="1500" dirty="0" smtClean="0">
                <a:solidFill>
                  <a:srgbClr val="FFFFFF"/>
                </a:solidFill>
                <a:effectLst/>
              </a:rPr>
              <a:t>Programs and Collateral Recovery Division </a:t>
            </a:r>
          </a:p>
          <a:p>
            <a:pPr lvl="1">
              <a:lnSpc>
                <a:spcPct val="90000"/>
              </a:lnSpc>
            </a:pPr>
            <a:r>
              <a:rPr lang="en-US" altLang="en-US" sz="1500" dirty="0" smtClean="0">
                <a:solidFill>
                  <a:srgbClr val="FFFFFF"/>
                </a:solidFill>
                <a:effectLst/>
              </a:rPr>
              <a:t>Executive </a:t>
            </a:r>
            <a:r>
              <a:rPr lang="en-US" altLang="en-US" sz="1500" dirty="0">
                <a:solidFill>
                  <a:srgbClr val="FFFFFF"/>
                </a:solidFill>
                <a:effectLst/>
              </a:rPr>
              <a:t>Team has 90 Years of Experience in the Third Party Collection Arena Among 4 </a:t>
            </a:r>
            <a:r>
              <a:rPr lang="en-US" altLang="en-US" sz="1500" dirty="0" smtClean="0">
                <a:solidFill>
                  <a:srgbClr val="FFFFFF"/>
                </a:solidFill>
                <a:effectLst/>
              </a:rPr>
              <a:t>Executives</a:t>
            </a:r>
          </a:p>
          <a:p>
            <a:pPr lvl="1">
              <a:lnSpc>
                <a:spcPct val="90000"/>
              </a:lnSpc>
            </a:pPr>
            <a:r>
              <a:rPr lang="en-US" altLang="en-US" sz="1500" dirty="0" smtClean="0">
                <a:solidFill>
                  <a:srgbClr val="FFFFFF"/>
                </a:solidFill>
                <a:effectLst/>
              </a:rPr>
              <a:t>Executive Management Maintains “Hands On” Strategy and Oversight</a:t>
            </a:r>
          </a:p>
          <a:p>
            <a:pPr lvl="2">
              <a:lnSpc>
                <a:spcPct val="90000"/>
              </a:lnSpc>
            </a:pPr>
            <a:r>
              <a:rPr lang="en-US" altLang="en-US" sz="1500" dirty="0" smtClean="0">
                <a:solidFill>
                  <a:srgbClr val="FFFFFF"/>
                </a:solidFill>
                <a:effectLst/>
              </a:rPr>
              <a:t>Syncom Believes in a Flat Organizational Structure</a:t>
            </a:r>
            <a:endParaRPr lang="en-US" altLang="en-US" sz="1500" dirty="0">
              <a:solidFill>
                <a:srgbClr val="FFFFFF"/>
              </a:solidFill>
              <a:effectLst/>
            </a:endParaRPr>
          </a:p>
          <a:p>
            <a:pPr>
              <a:lnSpc>
                <a:spcPct val="90000"/>
              </a:lnSpc>
            </a:pPr>
            <a:r>
              <a:rPr lang="en-US" altLang="en-US" sz="1500" dirty="0" smtClean="0">
                <a:solidFill>
                  <a:srgbClr val="FFFFFF"/>
                </a:solidFill>
                <a:effectLst/>
              </a:rPr>
              <a:t>80% of Clients have Awarded Syncom Multiple Projects Due to Wide Range of Experience and Capabilities and Ability to Achieve a High Level of Service</a:t>
            </a:r>
          </a:p>
          <a:p>
            <a:pPr>
              <a:lnSpc>
                <a:spcPct val="90000"/>
              </a:lnSpc>
            </a:pPr>
            <a:endParaRPr lang="en-US" altLang="en-US" sz="2400" dirty="0">
              <a:solidFill>
                <a:srgbClr val="FFFFFF"/>
              </a:solidFill>
              <a:effectLst/>
            </a:endParaRPr>
          </a:p>
          <a:p>
            <a:pPr>
              <a:lnSpc>
                <a:spcPct val="90000"/>
              </a:lnSpc>
            </a:pPr>
            <a:endParaRPr lang="en-US" altLang="en-US" sz="2200" dirty="0">
              <a:solidFill>
                <a:srgbClr val="FFFFFF"/>
              </a:solidFill>
              <a:effectLs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97296" y="5498848"/>
            <a:ext cx="1649392" cy="1099538"/>
          </a:xfrm>
          <a:prstGeom prst="rect">
            <a:avLst/>
          </a:prstGeom>
        </p:spPr>
      </p:pic>
    </p:spTree>
    <p:extLst>
      <p:ext uri="{BB962C8B-B14F-4D97-AF65-F5344CB8AC3E}">
        <p14:creationId xmlns:p14="http://schemas.microsoft.com/office/powerpoint/2010/main" val="4027955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p:spPr>
        <p:txBody>
          <a:bodyPr/>
          <a:lstStyle>
            <a:lvl1pPr>
              <a:spcBef>
                <a:spcPct val="20000"/>
              </a:spcBef>
              <a:buClr>
                <a:srgbClr val="5F5F5F"/>
              </a:buClr>
              <a:buSzPct val="75000"/>
              <a:buFont typeface="Wingdings" pitchFamily="2" charset="2"/>
              <a:buChar char="n"/>
              <a:defRPr kumimoji="1" sz="3200">
                <a:solidFill>
                  <a:schemeClr val="tx1"/>
                </a:solidFill>
                <a:latin typeface="Tahoma" charset="0"/>
              </a:defRPr>
            </a:lvl1pPr>
            <a:lvl2pPr marL="742950" indent="-285750">
              <a:spcBef>
                <a:spcPct val="20000"/>
              </a:spcBef>
              <a:buClr>
                <a:srgbClr val="5F5F5F"/>
              </a:buClr>
              <a:buSzPct val="75000"/>
              <a:buFont typeface="Wingdings" pitchFamily="2" charset="2"/>
              <a:buChar char="n"/>
              <a:defRPr kumimoji="1" sz="2800">
                <a:solidFill>
                  <a:schemeClr val="tx1"/>
                </a:solidFill>
                <a:latin typeface="Tahoma" charset="0"/>
              </a:defRPr>
            </a:lvl2pPr>
            <a:lvl3pPr marL="1143000" indent="-228600">
              <a:spcBef>
                <a:spcPct val="20000"/>
              </a:spcBef>
              <a:buClr>
                <a:srgbClr val="5F5F5F"/>
              </a:buClr>
              <a:buSzPct val="75000"/>
              <a:buFont typeface="Wingdings" pitchFamily="2" charset="2"/>
              <a:buChar char="n"/>
              <a:defRPr kumimoji="1" sz="2400">
                <a:solidFill>
                  <a:schemeClr val="tx1"/>
                </a:solidFill>
                <a:latin typeface="Tahoma" charset="0"/>
              </a:defRPr>
            </a:lvl3pPr>
            <a:lvl4pPr marL="1600200" indent="-228600">
              <a:spcBef>
                <a:spcPct val="20000"/>
              </a:spcBef>
              <a:buClr>
                <a:srgbClr val="5F5F5F"/>
              </a:buClr>
              <a:buSzPct val="75000"/>
              <a:buFont typeface="Wingdings" pitchFamily="2" charset="2"/>
              <a:buChar char="n"/>
              <a:defRPr kumimoji="1" sz="2000">
                <a:solidFill>
                  <a:schemeClr val="tx1"/>
                </a:solidFill>
                <a:latin typeface="Tahoma" charset="0"/>
              </a:defRPr>
            </a:lvl4pPr>
            <a:lvl5pPr marL="2057400" indent="-228600">
              <a:spcBef>
                <a:spcPct val="20000"/>
              </a:spcBef>
              <a:buClr>
                <a:srgbClr val="5F5F5F"/>
              </a:buClr>
              <a:buSzPct val="75000"/>
              <a:buFont typeface="Wingdings" pitchFamily="2" charset="2"/>
              <a:buChar char="n"/>
              <a:defRPr kumimoji="1" sz="2000">
                <a:solidFill>
                  <a:schemeClr val="tx1"/>
                </a:solidFill>
                <a:latin typeface="Tahoma" charset="0"/>
              </a:defRPr>
            </a:lvl5pPr>
            <a:lvl6pPr marL="2514600" indent="-228600" eaLnBrk="0" fontAlgn="base" hangingPunct="0">
              <a:spcBef>
                <a:spcPct val="20000"/>
              </a:spcBef>
              <a:spcAft>
                <a:spcPct val="0"/>
              </a:spcAft>
              <a:buClr>
                <a:srgbClr val="5F5F5F"/>
              </a:buClr>
              <a:buSzPct val="75000"/>
              <a:buFont typeface="Wingdings" pitchFamily="2" charset="2"/>
              <a:buChar char="n"/>
              <a:defRPr kumimoji="1" sz="2000">
                <a:solidFill>
                  <a:schemeClr val="tx1"/>
                </a:solidFill>
                <a:latin typeface="Tahoma" charset="0"/>
              </a:defRPr>
            </a:lvl6pPr>
            <a:lvl7pPr marL="2971800" indent="-228600" eaLnBrk="0" fontAlgn="base" hangingPunct="0">
              <a:spcBef>
                <a:spcPct val="20000"/>
              </a:spcBef>
              <a:spcAft>
                <a:spcPct val="0"/>
              </a:spcAft>
              <a:buClr>
                <a:srgbClr val="5F5F5F"/>
              </a:buClr>
              <a:buSzPct val="75000"/>
              <a:buFont typeface="Wingdings" pitchFamily="2" charset="2"/>
              <a:buChar char="n"/>
              <a:defRPr kumimoji="1" sz="2000">
                <a:solidFill>
                  <a:schemeClr val="tx1"/>
                </a:solidFill>
                <a:latin typeface="Tahoma" charset="0"/>
              </a:defRPr>
            </a:lvl7pPr>
            <a:lvl8pPr marL="3429000" indent="-228600" eaLnBrk="0" fontAlgn="base" hangingPunct="0">
              <a:spcBef>
                <a:spcPct val="20000"/>
              </a:spcBef>
              <a:spcAft>
                <a:spcPct val="0"/>
              </a:spcAft>
              <a:buClr>
                <a:srgbClr val="5F5F5F"/>
              </a:buClr>
              <a:buSzPct val="75000"/>
              <a:buFont typeface="Wingdings" pitchFamily="2" charset="2"/>
              <a:buChar char="n"/>
              <a:defRPr kumimoji="1" sz="2000">
                <a:solidFill>
                  <a:schemeClr val="tx1"/>
                </a:solidFill>
                <a:latin typeface="Tahoma" charset="0"/>
              </a:defRPr>
            </a:lvl8pPr>
            <a:lvl9pPr marL="3886200" indent="-228600" eaLnBrk="0" fontAlgn="base" hangingPunct="0">
              <a:spcBef>
                <a:spcPct val="20000"/>
              </a:spcBef>
              <a:spcAft>
                <a:spcPct val="0"/>
              </a:spcAft>
              <a:buClr>
                <a:srgbClr val="5F5F5F"/>
              </a:buClr>
              <a:buSzPct val="75000"/>
              <a:buFont typeface="Wingdings" pitchFamily="2" charset="2"/>
              <a:buChar char="n"/>
              <a:defRPr kumimoji="1" sz="2000">
                <a:solidFill>
                  <a:schemeClr val="tx1"/>
                </a:solidFill>
                <a:latin typeface="Tahoma" charset="0"/>
              </a:defRPr>
            </a:lvl9pPr>
          </a:lstStyle>
          <a:p>
            <a:pPr>
              <a:spcBef>
                <a:spcPct val="0"/>
              </a:spcBef>
              <a:buClrTx/>
              <a:buSzTx/>
              <a:buFontTx/>
              <a:buNone/>
            </a:pPr>
            <a:r>
              <a:rPr kumimoji="0" lang="en-US" altLang="en-US" sz="1400">
                <a:solidFill>
                  <a:srgbClr val="EAEAEA"/>
                </a:solidFill>
                <a:latin typeface="Times New Roman" pitchFamily="18" charset="0"/>
              </a:rPr>
              <a:t>Developing Relationships That Create Client Solutions</a:t>
            </a:r>
            <a:r>
              <a:rPr kumimoji="0" lang="en-US" altLang="en-US" sz="1400">
                <a:solidFill>
                  <a:srgbClr val="EAEAEA"/>
                </a:solidFill>
                <a:latin typeface="Times New Roman" pitchFamily="18" charset="0"/>
                <a:cs typeface="Times New Roman" pitchFamily="18" charset="0"/>
              </a:rPr>
              <a:t>™</a:t>
            </a:r>
          </a:p>
        </p:txBody>
      </p:sp>
      <p:sp>
        <p:nvSpPr>
          <p:cNvPr id="13315" name="Rectangle 2"/>
          <p:cNvSpPr>
            <a:spLocks noGrp="1" noChangeArrowheads="1"/>
          </p:cNvSpPr>
          <p:nvPr>
            <p:ph type="title"/>
          </p:nvPr>
        </p:nvSpPr>
        <p:spPr/>
        <p:txBody>
          <a:bodyPr/>
          <a:lstStyle/>
          <a:p>
            <a:pPr algn="ctr"/>
            <a:r>
              <a:rPr lang="en-US" altLang="en-US" smtClean="0"/>
              <a:t>Management Team</a:t>
            </a:r>
          </a:p>
        </p:txBody>
      </p:sp>
      <p:sp>
        <p:nvSpPr>
          <p:cNvPr id="13317" name="Text Box 6"/>
          <p:cNvSpPr txBox="1">
            <a:spLocks noChangeArrowheads="1"/>
          </p:cNvSpPr>
          <p:nvPr/>
        </p:nvSpPr>
        <p:spPr bwMode="auto">
          <a:xfrm>
            <a:off x="3200400" y="2197491"/>
            <a:ext cx="652233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5F5F5F"/>
              </a:buClr>
              <a:buSzPct val="75000"/>
              <a:buFont typeface="Wingdings" pitchFamily="2" charset="2"/>
              <a:buChar char="n"/>
              <a:defRPr kumimoji="1" sz="3200">
                <a:solidFill>
                  <a:schemeClr val="tx1"/>
                </a:solidFill>
                <a:latin typeface="Tahoma" charset="0"/>
              </a:defRPr>
            </a:lvl1pPr>
            <a:lvl2pPr marL="742950" indent="-285750">
              <a:spcBef>
                <a:spcPct val="20000"/>
              </a:spcBef>
              <a:buClr>
                <a:srgbClr val="5F5F5F"/>
              </a:buClr>
              <a:buSzPct val="75000"/>
              <a:buFont typeface="Wingdings" pitchFamily="2" charset="2"/>
              <a:buChar char="n"/>
              <a:defRPr kumimoji="1" sz="2800">
                <a:solidFill>
                  <a:schemeClr val="tx1"/>
                </a:solidFill>
                <a:latin typeface="Tahoma" charset="0"/>
              </a:defRPr>
            </a:lvl2pPr>
            <a:lvl3pPr marL="1143000" indent="-228600">
              <a:spcBef>
                <a:spcPct val="20000"/>
              </a:spcBef>
              <a:buClr>
                <a:srgbClr val="5F5F5F"/>
              </a:buClr>
              <a:buSzPct val="75000"/>
              <a:buFont typeface="Wingdings" pitchFamily="2" charset="2"/>
              <a:buChar char="n"/>
              <a:defRPr kumimoji="1" sz="2400">
                <a:solidFill>
                  <a:schemeClr val="tx1"/>
                </a:solidFill>
                <a:latin typeface="Tahoma" charset="0"/>
              </a:defRPr>
            </a:lvl3pPr>
            <a:lvl4pPr marL="1600200" indent="-228600">
              <a:spcBef>
                <a:spcPct val="20000"/>
              </a:spcBef>
              <a:buClr>
                <a:srgbClr val="5F5F5F"/>
              </a:buClr>
              <a:buSzPct val="75000"/>
              <a:buFont typeface="Wingdings" pitchFamily="2" charset="2"/>
              <a:buChar char="n"/>
              <a:defRPr kumimoji="1" sz="2000">
                <a:solidFill>
                  <a:schemeClr val="tx1"/>
                </a:solidFill>
                <a:latin typeface="Tahoma" charset="0"/>
              </a:defRPr>
            </a:lvl4pPr>
            <a:lvl5pPr marL="2057400" indent="-228600">
              <a:spcBef>
                <a:spcPct val="20000"/>
              </a:spcBef>
              <a:buClr>
                <a:srgbClr val="5F5F5F"/>
              </a:buClr>
              <a:buSzPct val="75000"/>
              <a:buFont typeface="Wingdings" pitchFamily="2" charset="2"/>
              <a:buChar char="n"/>
              <a:defRPr kumimoji="1" sz="2000">
                <a:solidFill>
                  <a:schemeClr val="tx1"/>
                </a:solidFill>
                <a:latin typeface="Tahoma" charset="0"/>
              </a:defRPr>
            </a:lvl5pPr>
            <a:lvl6pPr marL="2514600" indent="-228600" eaLnBrk="0" fontAlgn="base" hangingPunct="0">
              <a:spcBef>
                <a:spcPct val="20000"/>
              </a:spcBef>
              <a:spcAft>
                <a:spcPct val="0"/>
              </a:spcAft>
              <a:buClr>
                <a:srgbClr val="5F5F5F"/>
              </a:buClr>
              <a:buSzPct val="75000"/>
              <a:buFont typeface="Wingdings" pitchFamily="2" charset="2"/>
              <a:buChar char="n"/>
              <a:defRPr kumimoji="1" sz="2000">
                <a:solidFill>
                  <a:schemeClr val="tx1"/>
                </a:solidFill>
                <a:latin typeface="Tahoma" charset="0"/>
              </a:defRPr>
            </a:lvl6pPr>
            <a:lvl7pPr marL="2971800" indent="-228600" eaLnBrk="0" fontAlgn="base" hangingPunct="0">
              <a:spcBef>
                <a:spcPct val="20000"/>
              </a:spcBef>
              <a:spcAft>
                <a:spcPct val="0"/>
              </a:spcAft>
              <a:buClr>
                <a:srgbClr val="5F5F5F"/>
              </a:buClr>
              <a:buSzPct val="75000"/>
              <a:buFont typeface="Wingdings" pitchFamily="2" charset="2"/>
              <a:buChar char="n"/>
              <a:defRPr kumimoji="1" sz="2000">
                <a:solidFill>
                  <a:schemeClr val="tx1"/>
                </a:solidFill>
                <a:latin typeface="Tahoma" charset="0"/>
              </a:defRPr>
            </a:lvl7pPr>
            <a:lvl8pPr marL="3429000" indent="-228600" eaLnBrk="0" fontAlgn="base" hangingPunct="0">
              <a:spcBef>
                <a:spcPct val="20000"/>
              </a:spcBef>
              <a:spcAft>
                <a:spcPct val="0"/>
              </a:spcAft>
              <a:buClr>
                <a:srgbClr val="5F5F5F"/>
              </a:buClr>
              <a:buSzPct val="75000"/>
              <a:buFont typeface="Wingdings" pitchFamily="2" charset="2"/>
              <a:buChar char="n"/>
              <a:defRPr kumimoji="1" sz="2000">
                <a:solidFill>
                  <a:schemeClr val="tx1"/>
                </a:solidFill>
                <a:latin typeface="Tahoma" charset="0"/>
              </a:defRPr>
            </a:lvl8pPr>
            <a:lvl9pPr marL="3886200" indent="-228600" eaLnBrk="0" fontAlgn="base" hangingPunct="0">
              <a:spcBef>
                <a:spcPct val="20000"/>
              </a:spcBef>
              <a:spcAft>
                <a:spcPct val="0"/>
              </a:spcAft>
              <a:buClr>
                <a:srgbClr val="5F5F5F"/>
              </a:buClr>
              <a:buSzPct val="75000"/>
              <a:buFont typeface="Wingdings" pitchFamily="2" charset="2"/>
              <a:buChar char="n"/>
              <a:defRPr kumimoji="1" sz="2000">
                <a:solidFill>
                  <a:schemeClr val="tx1"/>
                </a:solidFill>
                <a:latin typeface="Tahoma" charset="0"/>
              </a:defRPr>
            </a:lvl9pPr>
          </a:lstStyle>
          <a:p>
            <a:pPr>
              <a:spcBef>
                <a:spcPct val="0"/>
              </a:spcBef>
              <a:buClrTx/>
              <a:buSzTx/>
              <a:buFontTx/>
              <a:buNone/>
            </a:pPr>
            <a:r>
              <a:rPr kumimoji="0" lang="en-US" altLang="en-US" sz="1600" b="1" u="sng" dirty="0">
                <a:solidFill>
                  <a:schemeClr val="bg1"/>
                </a:solidFill>
                <a:latin typeface="Times New Roman" pitchFamily="18" charset="0"/>
              </a:rPr>
              <a:t>Michael Orlando</a:t>
            </a:r>
            <a:r>
              <a:rPr kumimoji="0" lang="en-US" altLang="en-US" sz="1600" dirty="0">
                <a:solidFill>
                  <a:schemeClr val="bg1"/>
                </a:solidFill>
                <a:latin typeface="Times New Roman" pitchFamily="18" charset="0"/>
              </a:rPr>
              <a:t/>
            </a:r>
            <a:br>
              <a:rPr kumimoji="0" lang="en-US" altLang="en-US" sz="1600" dirty="0">
                <a:solidFill>
                  <a:schemeClr val="bg1"/>
                </a:solidFill>
                <a:latin typeface="Times New Roman" pitchFamily="18" charset="0"/>
              </a:rPr>
            </a:br>
            <a:r>
              <a:rPr kumimoji="0" lang="en-US" altLang="en-US" sz="1600" b="1" dirty="0">
                <a:solidFill>
                  <a:schemeClr val="bg1"/>
                </a:solidFill>
                <a:latin typeface="Times New Roman" pitchFamily="18" charset="0"/>
              </a:rPr>
              <a:t>President/CEO</a:t>
            </a:r>
            <a:r>
              <a:rPr kumimoji="0" lang="en-US" altLang="en-US" sz="1600" dirty="0">
                <a:solidFill>
                  <a:schemeClr val="bg1"/>
                </a:solidFill>
                <a:latin typeface="Times New Roman" pitchFamily="18" charset="0"/>
              </a:rPr>
              <a:t>, 1996 – Present</a:t>
            </a:r>
            <a:br>
              <a:rPr kumimoji="0" lang="en-US" altLang="en-US" sz="1600" dirty="0">
                <a:solidFill>
                  <a:schemeClr val="bg1"/>
                </a:solidFill>
                <a:latin typeface="Times New Roman" pitchFamily="18" charset="0"/>
              </a:rPr>
            </a:br>
            <a:r>
              <a:rPr kumimoji="0" lang="en-US" altLang="en-US" sz="1600" dirty="0">
                <a:solidFill>
                  <a:schemeClr val="bg1"/>
                </a:solidFill>
                <a:latin typeface="Times New Roman" pitchFamily="18" charset="0"/>
              </a:rPr>
              <a:t>Mr. Orlando has </a:t>
            </a:r>
            <a:r>
              <a:rPr kumimoji="0" lang="en-US" altLang="en-US" sz="1600" dirty="0" smtClean="0">
                <a:solidFill>
                  <a:schemeClr val="bg1"/>
                </a:solidFill>
                <a:latin typeface="Times New Roman" pitchFamily="18" charset="0"/>
              </a:rPr>
              <a:t>over 30 </a:t>
            </a:r>
            <a:r>
              <a:rPr kumimoji="0" lang="en-US" altLang="en-US" sz="1600" dirty="0">
                <a:solidFill>
                  <a:schemeClr val="bg1"/>
                </a:solidFill>
                <a:latin typeface="Times New Roman" pitchFamily="18" charset="0"/>
              </a:rPr>
              <a:t>years of Collection Agency Management experience. Mike started Syncom with previous Clients following from some of the largest Manufactured Housing and Automobile Finance companies in the industry. He has served the last </a:t>
            </a:r>
            <a:r>
              <a:rPr kumimoji="0" lang="en-US" altLang="en-US" sz="1600" dirty="0" smtClean="0">
                <a:solidFill>
                  <a:schemeClr val="bg1"/>
                </a:solidFill>
                <a:latin typeface="Times New Roman" pitchFamily="18" charset="0"/>
              </a:rPr>
              <a:t>24 </a:t>
            </a:r>
            <a:r>
              <a:rPr kumimoji="0" lang="en-US" altLang="en-US" sz="1600" dirty="0">
                <a:solidFill>
                  <a:schemeClr val="bg1"/>
                </a:solidFill>
                <a:latin typeface="Times New Roman" pitchFamily="18" charset="0"/>
              </a:rPr>
              <a:t>years as President and CEO of Syncom.</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4790" y="753228"/>
            <a:ext cx="1649392" cy="109953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534" y="2215685"/>
            <a:ext cx="1454069" cy="18393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9823" y="3767151"/>
            <a:ext cx="1640279" cy="1084771"/>
          </a:xfrm>
          <a:prstGeom prst="rect">
            <a:avLst/>
          </a:prstGeom>
        </p:spPr>
      </p:pic>
    </p:spTree>
    <p:extLst>
      <p:ext uri="{BB962C8B-B14F-4D97-AF65-F5344CB8AC3E}">
        <p14:creationId xmlns:p14="http://schemas.microsoft.com/office/powerpoint/2010/main" val="12391415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xfrm>
            <a:off x="0" y="6492875"/>
            <a:ext cx="6870660" cy="365125"/>
          </a:xfrm>
          <a:noFill/>
        </p:spPr>
        <p:txBody>
          <a:bodyPr/>
          <a:lstStyle>
            <a:lvl1pPr>
              <a:spcBef>
                <a:spcPct val="20000"/>
              </a:spcBef>
              <a:buClr>
                <a:srgbClr val="5F5F5F"/>
              </a:buClr>
              <a:buSzPct val="75000"/>
              <a:buFont typeface="Wingdings" pitchFamily="2" charset="2"/>
              <a:buChar char="n"/>
              <a:defRPr kumimoji="1" sz="3200">
                <a:solidFill>
                  <a:schemeClr val="tx1"/>
                </a:solidFill>
                <a:latin typeface="Tahoma" charset="0"/>
              </a:defRPr>
            </a:lvl1pPr>
            <a:lvl2pPr marL="742950" indent="-285750">
              <a:spcBef>
                <a:spcPct val="20000"/>
              </a:spcBef>
              <a:buClr>
                <a:srgbClr val="5F5F5F"/>
              </a:buClr>
              <a:buSzPct val="75000"/>
              <a:buFont typeface="Wingdings" pitchFamily="2" charset="2"/>
              <a:buChar char="n"/>
              <a:defRPr kumimoji="1" sz="2800">
                <a:solidFill>
                  <a:schemeClr val="tx1"/>
                </a:solidFill>
                <a:latin typeface="Tahoma" charset="0"/>
              </a:defRPr>
            </a:lvl2pPr>
            <a:lvl3pPr marL="1143000" indent="-228600">
              <a:spcBef>
                <a:spcPct val="20000"/>
              </a:spcBef>
              <a:buClr>
                <a:srgbClr val="5F5F5F"/>
              </a:buClr>
              <a:buSzPct val="75000"/>
              <a:buFont typeface="Wingdings" pitchFamily="2" charset="2"/>
              <a:buChar char="n"/>
              <a:defRPr kumimoji="1" sz="2400">
                <a:solidFill>
                  <a:schemeClr val="tx1"/>
                </a:solidFill>
                <a:latin typeface="Tahoma" charset="0"/>
              </a:defRPr>
            </a:lvl3pPr>
            <a:lvl4pPr marL="1600200" indent="-228600">
              <a:spcBef>
                <a:spcPct val="20000"/>
              </a:spcBef>
              <a:buClr>
                <a:srgbClr val="5F5F5F"/>
              </a:buClr>
              <a:buSzPct val="75000"/>
              <a:buFont typeface="Wingdings" pitchFamily="2" charset="2"/>
              <a:buChar char="n"/>
              <a:defRPr kumimoji="1" sz="2000">
                <a:solidFill>
                  <a:schemeClr val="tx1"/>
                </a:solidFill>
                <a:latin typeface="Tahoma" charset="0"/>
              </a:defRPr>
            </a:lvl4pPr>
            <a:lvl5pPr marL="2057400" indent="-228600">
              <a:spcBef>
                <a:spcPct val="20000"/>
              </a:spcBef>
              <a:buClr>
                <a:srgbClr val="5F5F5F"/>
              </a:buClr>
              <a:buSzPct val="75000"/>
              <a:buFont typeface="Wingdings" pitchFamily="2" charset="2"/>
              <a:buChar char="n"/>
              <a:defRPr kumimoji="1" sz="2000">
                <a:solidFill>
                  <a:schemeClr val="tx1"/>
                </a:solidFill>
                <a:latin typeface="Tahoma" charset="0"/>
              </a:defRPr>
            </a:lvl5pPr>
            <a:lvl6pPr marL="2514600" indent="-228600" eaLnBrk="0" fontAlgn="base" hangingPunct="0">
              <a:spcBef>
                <a:spcPct val="20000"/>
              </a:spcBef>
              <a:spcAft>
                <a:spcPct val="0"/>
              </a:spcAft>
              <a:buClr>
                <a:srgbClr val="5F5F5F"/>
              </a:buClr>
              <a:buSzPct val="75000"/>
              <a:buFont typeface="Wingdings" pitchFamily="2" charset="2"/>
              <a:buChar char="n"/>
              <a:defRPr kumimoji="1" sz="2000">
                <a:solidFill>
                  <a:schemeClr val="tx1"/>
                </a:solidFill>
                <a:latin typeface="Tahoma" charset="0"/>
              </a:defRPr>
            </a:lvl6pPr>
            <a:lvl7pPr marL="2971800" indent="-228600" eaLnBrk="0" fontAlgn="base" hangingPunct="0">
              <a:spcBef>
                <a:spcPct val="20000"/>
              </a:spcBef>
              <a:spcAft>
                <a:spcPct val="0"/>
              </a:spcAft>
              <a:buClr>
                <a:srgbClr val="5F5F5F"/>
              </a:buClr>
              <a:buSzPct val="75000"/>
              <a:buFont typeface="Wingdings" pitchFamily="2" charset="2"/>
              <a:buChar char="n"/>
              <a:defRPr kumimoji="1" sz="2000">
                <a:solidFill>
                  <a:schemeClr val="tx1"/>
                </a:solidFill>
                <a:latin typeface="Tahoma" charset="0"/>
              </a:defRPr>
            </a:lvl7pPr>
            <a:lvl8pPr marL="3429000" indent="-228600" eaLnBrk="0" fontAlgn="base" hangingPunct="0">
              <a:spcBef>
                <a:spcPct val="20000"/>
              </a:spcBef>
              <a:spcAft>
                <a:spcPct val="0"/>
              </a:spcAft>
              <a:buClr>
                <a:srgbClr val="5F5F5F"/>
              </a:buClr>
              <a:buSzPct val="75000"/>
              <a:buFont typeface="Wingdings" pitchFamily="2" charset="2"/>
              <a:buChar char="n"/>
              <a:defRPr kumimoji="1" sz="2000">
                <a:solidFill>
                  <a:schemeClr val="tx1"/>
                </a:solidFill>
                <a:latin typeface="Tahoma" charset="0"/>
              </a:defRPr>
            </a:lvl8pPr>
            <a:lvl9pPr marL="3886200" indent="-228600" eaLnBrk="0" fontAlgn="base" hangingPunct="0">
              <a:spcBef>
                <a:spcPct val="20000"/>
              </a:spcBef>
              <a:spcAft>
                <a:spcPct val="0"/>
              </a:spcAft>
              <a:buClr>
                <a:srgbClr val="5F5F5F"/>
              </a:buClr>
              <a:buSzPct val="75000"/>
              <a:buFont typeface="Wingdings" pitchFamily="2" charset="2"/>
              <a:buChar char="n"/>
              <a:defRPr kumimoji="1" sz="2000">
                <a:solidFill>
                  <a:schemeClr val="tx1"/>
                </a:solidFill>
                <a:latin typeface="Tahoma" charset="0"/>
              </a:defRPr>
            </a:lvl9pPr>
          </a:lstStyle>
          <a:p>
            <a:pPr>
              <a:spcBef>
                <a:spcPct val="0"/>
              </a:spcBef>
              <a:buClrTx/>
              <a:buSzTx/>
              <a:buFontTx/>
              <a:buNone/>
            </a:pPr>
            <a:r>
              <a:rPr kumimoji="0" lang="en-US" altLang="en-US" sz="1400" dirty="0">
                <a:latin typeface="Times New Roman" pitchFamily="18" charset="0"/>
              </a:rPr>
              <a:t>Developing Relationships That Create Client Solutions</a:t>
            </a:r>
            <a:r>
              <a:rPr kumimoji="0" lang="en-US" altLang="en-US" sz="1400" dirty="0">
                <a:latin typeface="Times New Roman" pitchFamily="18" charset="0"/>
                <a:cs typeface="Times New Roman" pitchFamily="18" charset="0"/>
              </a:rPr>
              <a:t>™</a:t>
            </a:r>
          </a:p>
        </p:txBody>
      </p:sp>
      <p:sp>
        <p:nvSpPr>
          <p:cNvPr id="14339" name="Rectangle 2"/>
          <p:cNvSpPr>
            <a:spLocks noGrp="1" noChangeArrowheads="1"/>
          </p:cNvSpPr>
          <p:nvPr>
            <p:ph type="title"/>
          </p:nvPr>
        </p:nvSpPr>
        <p:spPr/>
        <p:txBody>
          <a:bodyPr/>
          <a:lstStyle/>
          <a:p>
            <a:pPr algn="ctr"/>
            <a:r>
              <a:rPr lang="en-US" altLang="en-US" smtClean="0"/>
              <a:t>Management Team</a:t>
            </a:r>
          </a:p>
        </p:txBody>
      </p:sp>
      <p:sp>
        <p:nvSpPr>
          <p:cNvPr id="14340" name="Text Box 6"/>
          <p:cNvSpPr txBox="1">
            <a:spLocks noChangeArrowheads="1"/>
          </p:cNvSpPr>
          <p:nvPr/>
        </p:nvSpPr>
        <p:spPr bwMode="auto">
          <a:xfrm rot="10800000" flipV="1">
            <a:off x="3276600" y="4502663"/>
            <a:ext cx="6040438"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5F5F5F"/>
              </a:buClr>
              <a:buSzPct val="75000"/>
              <a:buFont typeface="Wingdings" pitchFamily="2" charset="2"/>
              <a:buChar char="n"/>
              <a:defRPr kumimoji="1" sz="3200">
                <a:solidFill>
                  <a:schemeClr val="tx1"/>
                </a:solidFill>
                <a:latin typeface="Tahoma" charset="0"/>
              </a:defRPr>
            </a:lvl1pPr>
            <a:lvl2pPr marL="742950" indent="-285750">
              <a:spcBef>
                <a:spcPct val="20000"/>
              </a:spcBef>
              <a:buClr>
                <a:srgbClr val="5F5F5F"/>
              </a:buClr>
              <a:buSzPct val="75000"/>
              <a:buFont typeface="Wingdings" pitchFamily="2" charset="2"/>
              <a:buChar char="n"/>
              <a:defRPr kumimoji="1" sz="2800">
                <a:solidFill>
                  <a:schemeClr val="tx1"/>
                </a:solidFill>
                <a:latin typeface="Tahoma" charset="0"/>
              </a:defRPr>
            </a:lvl2pPr>
            <a:lvl3pPr marL="1143000" indent="-228600">
              <a:spcBef>
                <a:spcPct val="20000"/>
              </a:spcBef>
              <a:buClr>
                <a:srgbClr val="5F5F5F"/>
              </a:buClr>
              <a:buSzPct val="75000"/>
              <a:buFont typeface="Wingdings" pitchFamily="2" charset="2"/>
              <a:buChar char="n"/>
              <a:defRPr kumimoji="1" sz="2400">
                <a:solidFill>
                  <a:schemeClr val="tx1"/>
                </a:solidFill>
                <a:latin typeface="Tahoma" charset="0"/>
              </a:defRPr>
            </a:lvl3pPr>
            <a:lvl4pPr marL="1600200" indent="-228600">
              <a:spcBef>
                <a:spcPct val="20000"/>
              </a:spcBef>
              <a:buClr>
                <a:srgbClr val="5F5F5F"/>
              </a:buClr>
              <a:buSzPct val="75000"/>
              <a:buFont typeface="Wingdings" pitchFamily="2" charset="2"/>
              <a:buChar char="n"/>
              <a:defRPr kumimoji="1" sz="2000">
                <a:solidFill>
                  <a:schemeClr val="tx1"/>
                </a:solidFill>
                <a:latin typeface="Tahoma" charset="0"/>
              </a:defRPr>
            </a:lvl4pPr>
            <a:lvl5pPr marL="2057400" indent="-228600">
              <a:spcBef>
                <a:spcPct val="20000"/>
              </a:spcBef>
              <a:buClr>
                <a:srgbClr val="5F5F5F"/>
              </a:buClr>
              <a:buSzPct val="75000"/>
              <a:buFont typeface="Wingdings" pitchFamily="2" charset="2"/>
              <a:buChar char="n"/>
              <a:defRPr kumimoji="1" sz="2000">
                <a:solidFill>
                  <a:schemeClr val="tx1"/>
                </a:solidFill>
                <a:latin typeface="Tahoma" charset="0"/>
              </a:defRPr>
            </a:lvl5pPr>
            <a:lvl6pPr marL="2514600" indent="-228600" eaLnBrk="0" fontAlgn="base" hangingPunct="0">
              <a:spcBef>
                <a:spcPct val="20000"/>
              </a:spcBef>
              <a:spcAft>
                <a:spcPct val="0"/>
              </a:spcAft>
              <a:buClr>
                <a:srgbClr val="5F5F5F"/>
              </a:buClr>
              <a:buSzPct val="75000"/>
              <a:buFont typeface="Wingdings" pitchFamily="2" charset="2"/>
              <a:buChar char="n"/>
              <a:defRPr kumimoji="1" sz="2000">
                <a:solidFill>
                  <a:schemeClr val="tx1"/>
                </a:solidFill>
                <a:latin typeface="Tahoma" charset="0"/>
              </a:defRPr>
            </a:lvl6pPr>
            <a:lvl7pPr marL="2971800" indent="-228600" eaLnBrk="0" fontAlgn="base" hangingPunct="0">
              <a:spcBef>
                <a:spcPct val="20000"/>
              </a:spcBef>
              <a:spcAft>
                <a:spcPct val="0"/>
              </a:spcAft>
              <a:buClr>
                <a:srgbClr val="5F5F5F"/>
              </a:buClr>
              <a:buSzPct val="75000"/>
              <a:buFont typeface="Wingdings" pitchFamily="2" charset="2"/>
              <a:buChar char="n"/>
              <a:defRPr kumimoji="1" sz="2000">
                <a:solidFill>
                  <a:schemeClr val="tx1"/>
                </a:solidFill>
                <a:latin typeface="Tahoma" charset="0"/>
              </a:defRPr>
            </a:lvl7pPr>
            <a:lvl8pPr marL="3429000" indent="-228600" eaLnBrk="0" fontAlgn="base" hangingPunct="0">
              <a:spcBef>
                <a:spcPct val="20000"/>
              </a:spcBef>
              <a:spcAft>
                <a:spcPct val="0"/>
              </a:spcAft>
              <a:buClr>
                <a:srgbClr val="5F5F5F"/>
              </a:buClr>
              <a:buSzPct val="75000"/>
              <a:buFont typeface="Wingdings" pitchFamily="2" charset="2"/>
              <a:buChar char="n"/>
              <a:defRPr kumimoji="1" sz="2000">
                <a:solidFill>
                  <a:schemeClr val="tx1"/>
                </a:solidFill>
                <a:latin typeface="Tahoma" charset="0"/>
              </a:defRPr>
            </a:lvl8pPr>
            <a:lvl9pPr marL="3886200" indent="-228600" eaLnBrk="0" fontAlgn="base" hangingPunct="0">
              <a:spcBef>
                <a:spcPct val="20000"/>
              </a:spcBef>
              <a:spcAft>
                <a:spcPct val="0"/>
              </a:spcAft>
              <a:buClr>
                <a:srgbClr val="5F5F5F"/>
              </a:buClr>
              <a:buSzPct val="75000"/>
              <a:buFont typeface="Wingdings" pitchFamily="2" charset="2"/>
              <a:buChar char="n"/>
              <a:defRPr kumimoji="1" sz="2000">
                <a:solidFill>
                  <a:schemeClr val="tx1"/>
                </a:solidFill>
                <a:latin typeface="Tahoma" charset="0"/>
              </a:defRPr>
            </a:lvl9pPr>
          </a:lstStyle>
          <a:p>
            <a:pPr>
              <a:spcBef>
                <a:spcPct val="0"/>
              </a:spcBef>
              <a:buClrTx/>
              <a:buSzTx/>
              <a:buNone/>
            </a:pPr>
            <a:r>
              <a:rPr kumimoji="0" lang="en-US" altLang="en-US" sz="1600" b="1" u="sng" dirty="0" smtClean="0">
                <a:solidFill>
                  <a:schemeClr val="bg2">
                    <a:lumMod val="25000"/>
                  </a:schemeClr>
                </a:solidFill>
                <a:latin typeface="Times New Roman" pitchFamily="18" charset="0"/>
              </a:rPr>
              <a:t>Patrick Green</a:t>
            </a:r>
            <a:r>
              <a:rPr kumimoji="0" lang="en-US" altLang="en-US" sz="1400" dirty="0">
                <a:solidFill>
                  <a:schemeClr val="bg2">
                    <a:lumMod val="25000"/>
                  </a:schemeClr>
                </a:solidFill>
                <a:latin typeface="Times New Roman" pitchFamily="18" charset="0"/>
              </a:rPr>
              <a:t/>
            </a:r>
            <a:br>
              <a:rPr kumimoji="0" lang="en-US" altLang="en-US" sz="1400" dirty="0">
                <a:solidFill>
                  <a:schemeClr val="bg2">
                    <a:lumMod val="25000"/>
                  </a:schemeClr>
                </a:solidFill>
                <a:latin typeface="Times New Roman" pitchFamily="18" charset="0"/>
              </a:rPr>
            </a:br>
            <a:r>
              <a:rPr kumimoji="0" lang="en-US" altLang="en-US" sz="1600" b="1" dirty="0">
                <a:solidFill>
                  <a:schemeClr val="bg2">
                    <a:lumMod val="25000"/>
                  </a:schemeClr>
                </a:solidFill>
                <a:latin typeface="Times New Roman" pitchFamily="18" charset="0"/>
              </a:rPr>
              <a:t>Director of </a:t>
            </a:r>
            <a:r>
              <a:rPr kumimoji="0" lang="en-US" altLang="en-US" sz="1600" b="1" dirty="0" smtClean="0">
                <a:solidFill>
                  <a:schemeClr val="bg2">
                    <a:lumMod val="25000"/>
                  </a:schemeClr>
                </a:solidFill>
                <a:latin typeface="Times New Roman" pitchFamily="18" charset="0"/>
              </a:rPr>
              <a:t>Support Services</a:t>
            </a:r>
            <a:r>
              <a:rPr kumimoji="0" lang="en-US" altLang="en-US" sz="1600" dirty="0" smtClean="0">
                <a:solidFill>
                  <a:schemeClr val="bg2">
                    <a:lumMod val="25000"/>
                  </a:schemeClr>
                </a:solidFill>
                <a:latin typeface="Times New Roman" pitchFamily="18" charset="0"/>
              </a:rPr>
              <a:t>  2006 </a:t>
            </a:r>
            <a:r>
              <a:rPr kumimoji="0" lang="en-US" altLang="en-US" sz="1600" dirty="0">
                <a:solidFill>
                  <a:schemeClr val="bg2">
                    <a:lumMod val="25000"/>
                  </a:schemeClr>
                </a:solidFill>
                <a:latin typeface="Times New Roman" pitchFamily="18" charset="0"/>
              </a:rPr>
              <a:t>– Present </a:t>
            </a:r>
            <a:br>
              <a:rPr kumimoji="0" lang="en-US" altLang="en-US" sz="1600" dirty="0">
                <a:solidFill>
                  <a:schemeClr val="bg2">
                    <a:lumMod val="25000"/>
                  </a:schemeClr>
                </a:solidFill>
                <a:latin typeface="Times New Roman" pitchFamily="18" charset="0"/>
              </a:rPr>
            </a:br>
            <a:r>
              <a:rPr kumimoji="0" lang="en-US" altLang="en-US" sz="1600" dirty="0">
                <a:solidFill>
                  <a:schemeClr val="bg2">
                    <a:lumMod val="25000"/>
                  </a:schemeClr>
                </a:solidFill>
                <a:latin typeface="Times New Roman" pitchFamily="18" charset="0"/>
              </a:rPr>
              <a:t>Mr. Green has a long track record of overseeing processes that are directly related to customer service having run a region of offices for a major pay day loan company. Since joining Syncom he has held various positions throughout the company </a:t>
            </a:r>
            <a:r>
              <a:rPr kumimoji="0" lang="en-US" altLang="en-US" sz="1600" dirty="0" smtClean="0">
                <a:solidFill>
                  <a:schemeClr val="bg2">
                    <a:lumMod val="25000"/>
                  </a:schemeClr>
                </a:solidFill>
                <a:latin typeface="Times New Roman" pitchFamily="18" charset="0"/>
              </a:rPr>
              <a:t>which makes </a:t>
            </a:r>
            <a:r>
              <a:rPr kumimoji="0" lang="en-US" altLang="en-US" sz="1600" dirty="0">
                <a:solidFill>
                  <a:schemeClr val="bg2">
                    <a:lumMod val="25000"/>
                  </a:schemeClr>
                </a:solidFill>
                <a:latin typeface="Times New Roman" pitchFamily="18" charset="0"/>
              </a:rPr>
              <a:t>him perfectly suited to </a:t>
            </a:r>
            <a:r>
              <a:rPr kumimoji="0" lang="en-US" altLang="en-US" sz="1600" dirty="0" smtClean="0">
                <a:solidFill>
                  <a:schemeClr val="bg2">
                    <a:lumMod val="25000"/>
                  </a:schemeClr>
                </a:solidFill>
                <a:latin typeface="Times New Roman" pitchFamily="18" charset="0"/>
              </a:rPr>
              <a:t>oversee </a:t>
            </a:r>
            <a:r>
              <a:rPr kumimoji="0" lang="en-US" altLang="en-US" sz="1600" dirty="0">
                <a:solidFill>
                  <a:schemeClr val="bg2">
                    <a:lumMod val="25000"/>
                  </a:schemeClr>
                </a:solidFill>
                <a:latin typeface="Times New Roman" pitchFamily="18" charset="0"/>
              </a:rPr>
              <a:t>all the processes that support Syncom’s </a:t>
            </a:r>
            <a:r>
              <a:rPr kumimoji="0" lang="en-US" altLang="en-US" sz="1600" dirty="0" smtClean="0">
                <a:solidFill>
                  <a:schemeClr val="bg2">
                    <a:lumMod val="25000"/>
                  </a:schemeClr>
                </a:solidFill>
                <a:latin typeface="Times New Roman" pitchFamily="18" charset="0"/>
              </a:rPr>
              <a:t>operations.</a:t>
            </a:r>
            <a:endParaRPr kumimoji="0" lang="en-US" altLang="en-US" sz="1600" dirty="0">
              <a:solidFill>
                <a:schemeClr val="bg2">
                  <a:lumMod val="25000"/>
                </a:schemeClr>
              </a:solidFill>
              <a:latin typeface="Times New Roman" pitchFamily="18" charset="0"/>
            </a:endParaRPr>
          </a:p>
          <a:p>
            <a:pPr>
              <a:spcBef>
                <a:spcPct val="0"/>
              </a:spcBef>
              <a:buClrTx/>
              <a:buSzTx/>
              <a:buFontTx/>
              <a:buNone/>
            </a:pPr>
            <a:endParaRPr kumimoji="0" lang="en-US" altLang="en-US" sz="1400" dirty="0">
              <a:solidFill>
                <a:schemeClr val="bg2">
                  <a:lumMod val="25000"/>
                </a:schemeClr>
              </a:solidFill>
              <a:latin typeface="Times New Roman" pitchFamily="18" charset="0"/>
            </a:endParaRPr>
          </a:p>
        </p:txBody>
      </p:sp>
      <p:sp>
        <p:nvSpPr>
          <p:cNvPr id="14342" name="Rectangle 12"/>
          <p:cNvSpPr>
            <a:spLocks noChangeArrowheads="1"/>
          </p:cNvSpPr>
          <p:nvPr/>
        </p:nvSpPr>
        <p:spPr bwMode="auto">
          <a:xfrm>
            <a:off x="3276600" y="2206850"/>
            <a:ext cx="6781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5F5F5F"/>
              </a:buClr>
              <a:buSzPct val="75000"/>
              <a:buFont typeface="Wingdings" pitchFamily="2" charset="2"/>
              <a:buChar char="n"/>
              <a:defRPr kumimoji="1" sz="3200">
                <a:solidFill>
                  <a:schemeClr val="tx1"/>
                </a:solidFill>
                <a:latin typeface="Tahoma" charset="0"/>
              </a:defRPr>
            </a:lvl1pPr>
            <a:lvl2pPr marL="742950" indent="-285750">
              <a:spcBef>
                <a:spcPct val="20000"/>
              </a:spcBef>
              <a:buClr>
                <a:srgbClr val="5F5F5F"/>
              </a:buClr>
              <a:buSzPct val="75000"/>
              <a:buFont typeface="Wingdings" pitchFamily="2" charset="2"/>
              <a:buChar char="n"/>
              <a:defRPr kumimoji="1" sz="2800">
                <a:solidFill>
                  <a:schemeClr val="tx1"/>
                </a:solidFill>
                <a:latin typeface="Tahoma" charset="0"/>
              </a:defRPr>
            </a:lvl2pPr>
            <a:lvl3pPr marL="1143000" indent="-228600">
              <a:spcBef>
                <a:spcPct val="20000"/>
              </a:spcBef>
              <a:buClr>
                <a:srgbClr val="5F5F5F"/>
              </a:buClr>
              <a:buSzPct val="75000"/>
              <a:buFont typeface="Wingdings" pitchFamily="2" charset="2"/>
              <a:buChar char="n"/>
              <a:defRPr kumimoji="1" sz="2400">
                <a:solidFill>
                  <a:schemeClr val="tx1"/>
                </a:solidFill>
                <a:latin typeface="Tahoma" charset="0"/>
              </a:defRPr>
            </a:lvl3pPr>
            <a:lvl4pPr marL="1600200" indent="-228600">
              <a:spcBef>
                <a:spcPct val="20000"/>
              </a:spcBef>
              <a:buClr>
                <a:srgbClr val="5F5F5F"/>
              </a:buClr>
              <a:buSzPct val="75000"/>
              <a:buFont typeface="Wingdings" pitchFamily="2" charset="2"/>
              <a:buChar char="n"/>
              <a:defRPr kumimoji="1" sz="2000">
                <a:solidFill>
                  <a:schemeClr val="tx1"/>
                </a:solidFill>
                <a:latin typeface="Tahoma" charset="0"/>
              </a:defRPr>
            </a:lvl4pPr>
            <a:lvl5pPr marL="2057400" indent="-228600">
              <a:spcBef>
                <a:spcPct val="20000"/>
              </a:spcBef>
              <a:buClr>
                <a:srgbClr val="5F5F5F"/>
              </a:buClr>
              <a:buSzPct val="75000"/>
              <a:buFont typeface="Wingdings" pitchFamily="2" charset="2"/>
              <a:buChar char="n"/>
              <a:defRPr kumimoji="1" sz="2000">
                <a:solidFill>
                  <a:schemeClr val="tx1"/>
                </a:solidFill>
                <a:latin typeface="Tahoma" charset="0"/>
              </a:defRPr>
            </a:lvl5pPr>
            <a:lvl6pPr marL="2514600" indent="-228600" eaLnBrk="0" fontAlgn="base" hangingPunct="0">
              <a:spcBef>
                <a:spcPct val="20000"/>
              </a:spcBef>
              <a:spcAft>
                <a:spcPct val="0"/>
              </a:spcAft>
              <a:buClr>
                <a:srgbClr val="5F5F5F"/>
              </a:buClr>
              <a:buSzPct val="75000"/>
              <a:buFont typeface="Wingdings" pitchFamily="2" charset="2"/>
              <a:buChar char="n"/>
              <a:defRPr kumimoji="1" sz="2000">
                <a:solidFill>
                  <a:schemeClr val="tx1"/>
                </a:solidFill>
                <a:latin typeface="Tahoma" charset="0"/>
              </a:defRPr>
            </a:lvl6pPr>
            <a:lvl7pPr marL="2971800" indent="-228600" eaLnBrk="0" fontAlgn="base" hangingPunct="0">
              <a:spcBef>
                <a:spcPct val="20000"/>
              </a:spcBef>
              <a:spcAft>
                <a:spcPct val="0"/>
              </a:spcAft>
              <a:buClr>
                <a:srgbClr val="5F5F5F"/>
              </a:buClr>
              <a:buSzPct val="75000"/>
              <a:buFont typeface="Wingdings" pitchFamily="2" charset="2"/>
              <a:buChar char="n"/>
              <a:defRPr kumimoji="1" sz="2000">
                <a:solidFill>
                  <a:schemeClr val="tx1"/>
                </a:solidFill>
                <a:latin typeface="Tahoma" charset="0"/>
              </a:defRPr>
            </a:lvl7pPr>
            <a:lvl8pPr marL="3429000" indent="-228600" eaLnBrk="0" fontAlgn="base" hangingPunct="0">
              <a:spcBef>
                <a:spcPct val="20000"/>
              </a:spcBef>
              <a:spcAft>
                <a:spcPct val="0"/>
              </a:spcAft>
              <a:buClr>
                <a:srgbClr val="5F5F5F"/>
              </a:buClr>
              <a:buSzPct val="75000"/>
              <a:buFont typeface="Wingdings" pitchFamily="2" charset="2"/>
              <a:buChar char="n"/>
              <a:defRPr kumimoji="1" sz="2000">
                <a:solidFill>
                  <a:schemeClr val="tx1"/>
                </a:solidFill>
                <a:latin typeface="Tahoma" charset="0"/>
              </a:defRPr>
            </a:lvl8pPr>
            <a:lvl9pPr marL="3886200" indent="-228600" eaLnBrk="0" fontAlgn="base" hangingPunct="0">
              <a:spcBef>
                <a:spcPct val="20000"/>
              </a:spcBef>
              <a:spcAft>
                <a:spcPct val="0"/>
              </a:spcAft>
              <a:buClr>
                <a:srgbClr val="5F5F5F"/>
              </a:buClr>
              <a:buSzPct val="75000"/>
              <a:buFont typeface="Wingdings" pitchFamily="2" charset="2"/>
              <a:buChar char="n"/>
              <a:defRPr kumimoji="1" sz="2000">
                <a:solidFill>
                  <a:schemeClr val="tx1"/>
                </a:solidFill>
                <a:latin typeface="Tahoma" charset="0"/>
              </a:defRPr>
            </a:lvl9pPr>
          </a:lstStyle>
          <a:p>
            <a:pPr>
              <a:spcBef>
                <a:spcPct val="0"/>
              </a:spcBef>
              <a:buClrTx/>
              <a:buSzTx/>
              <a:buFontTx/>
              <a:buNone/>
            </a:pPr>
            <a:r>
              <a:rPr kumimoji="0" lang="en-US" altLang="en-US" sz="1600" b="1" u="sng" dirty="0">
                <a:solidFill>
                  <a:schemeClr val="bg2">
                    <a:lumMod val="25000"/>
                  </a:schemeClr>
                </a:solidFill>
                <a:latin typeface="Times New Roman" pitchFamily="18" charset="0"/>
              </a:rPr>
              <a:t>Ken Walsh</a:t>
            </a:r>
            <a:r>
              <a:rPr kumimoji="0" lang="en-US" altLang="en-US" sz="1600" dirty="0">
                <a:solidFill>
                  <a:schemeClr val="bg2">
                    <a:lumMod val="25000"/>
                  </a:schemeClr>
                </a:solidFill>
                <a:latin typeface="Times New Roman" pitchFamily="18" charset="0"/>
              </a:rPr>
              <a:t/>
            </a:r>
            <a:br>
              <a:rPr kumimoji="0" lang="en-US" altLang="en-US" sz="1600" dirty="0">
                <a:solidFill>
                  <a:schemeClr val="bg2">
                    <a:lumMod val="25000"/>
                  </a:schemeClr>
                </a:solidFill>
                <a:latin typeface="Times New Roman" pitchFamily="18" charset="0"/>
              </a:rPr>
            </a:br>
            <a:r>
              <a:rPr kumimoji="0" lang="en-US" altLang="en-US" sz="1600" b="1" dirty="0">
                <a:solidFill>
                  <a:schemeClr val="bg2">
                    <a:lumMod val="25000"/>
                  </a:schemeClr>
                </a:solidFill>
                <a:latin typeface="Times New Roman" pitchFamily="18" charset="0"/>
              </a:rPr>
              <a:t>Director of Operations-Houston</a:t>
            </a:r>
            <a:r>
              <a:rPr kumimoji="0" lang="en-US" altLang="en-US" sz="1600" dirty="0">
                <a:solidFill>
                  <a:schemeClr val="bg2">
                    <a:lumMod val="25000"/>
                  </a:schemeClr>
                </a:solidFill>
                <a:latin typeface="Times New Roman" pitchFamily="18" charset="0"/>
              </a:rPr>
              <a:t>  2012 – Present </a:t>
            </a:r>
            <a:br>
              <a:rPr kumimoji="0" lang="en-US" altLang="en-US" sz="1600" dirty="0">
                <a:solidFill>
                  <a:schemeClr val="bg2">
                    <a:lumMod val="25000"/>
                  </a:schemeClr>
                </a:solidFill>
                <a:latin typeface="Times New Roman" pitchFamily="18" charset="0"/>
              </a:rPr>
            </a:br>
            <a:r>
              <a:rPr kumimoji="0" lang="en-US" altLang="en-US" sz="1600" dirty="0">
                <a:solidFill>
                  <a:schemeClr val="bg2">
                    <a:lumMod val="25000"/>
                  </a:schemeClr>
                </a:solidFill>
                <a:latin typeface="Times New Roman" pitchFamily="18" charset="0"/>
              </a:rPr>
              <a:t>Mr. Walsh has over </a:t>
            </a:r>
            <a:r>
              <a:rPr kumimoji="0" lang="en-US" altLang="en-US" sz="1600" dirty="0" smtClean="0">
                <a:solidFill>
                  <a:schemeClr val="bg2">
                    <a:lumMod val="25000"/>
                  </a:schemeClr>
                </a:solidFill>
                <a:latin typeface="Times New Roman" pitchFamily="18" charset="0"/>
              </a:rPr>
              <a:t>19 </a:t>
            </a:r>
            <a:r>
              <a:rPr kumimoji="0" lang="en-US" altLang="en-US" sz="1600" dirty="0">
                <a:solidFill>
                  <a:schemeClr val="bg2">
                    <a:lumMod val="25000"/>
                  </a:schemeClr>
                </a:solidFill>
                <a:latin typeface="Times New Roman" pitchFamily="18" charset="0"/>
              </a:rPr>
              <a:t>years of experience in the collection industry. Ken, prior to joining Syncom, spent </a:t>
            </a:r>
            <a:r>
              <a:rPr kumimoji="0" lang="en-US" altLang="en-US" sz="1600" dirty="0" smtClean="0">
                <a:solidFill>
                  <a:schemeClr val="bg2">
                    <a:lumMod val="25000"/>
                  </a:schemeClr>
                </a:solidFill>
                <a:latin typeface="Times New Roman" pitchFamily="18" charset="0"/>
              </a:rPr>
              <a:t>7 </a:t>
            </a:r>
            <a:r>
              <a:rPr kumimoji="0" lang="en-US" altLang="en-US" sz="1600" dirty="0">
                <a:solidFill>
                  <a:schemeClr val="bg2">
                    <a:lumMod val="25000"/>
                  </a:schemeClr>
                </a:solidFill>
                <a:latin typeface="Times New Roman" pitchFamily="18" charset="0"/>
              </a:rPr>
              <a:t>years running the operations of a 50 person collection agency in Houston. He oversaw all aspects of the business. Ken has worked and managed across the full range of industries in the collection space</a:t>
            </a:r>
            <a:r>
              <a:rPr kumimoji="0" lang="en-US" altLang="en-US" sz="1600" dirty="0" smtClean="0">
                <a:solidFill>
                  <a:schemeClr val="bg2">
                    <a:lumMod val="25000"/>
                  </a:schemeClr>
                </a:solidFill>
                <a:latin typeface="Times New Roman" pitchFamily="18" charset="0"/>
              </a:rPr>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790" y="2206850"/>
            <a:ext cx="1539423" cy="1947370"/>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4790" y="753228"/>
            <a:ext cx="1649392" cy="109953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4790" y="4386805"/>
            <a:ext cx="1543715" cy="1952800"/>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94182" y="5481921"/>
            <a:ext cx="1640279" cy="1084771"/>
          </a:xfrm>
          <a:prstGeom prst="rect">
            <a:avLst/>
          </a:prstGeom>
        </p:spPr>
      </p:pic>
    </p:spTree>
    <p:extLst>
      <p:ext uri="{BB962C8B-B14F-4D97-AF65-F5344CB8AC3E}">
        <p14:creationId xmlns:p14="http://schemas.microsoft.com/office/powerpoint/2010/main" val="38925464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altLang="en-US" dirty="0" smtClean="0"/>
              <a:t>Who Believes in Syncom?</a:t>
            </a:r>
          </a:p>
        </p:txBody>
      </p:sp>
      <p:pic>
        <p:nvPicPr>
          <p:cNvPr id="6155" name="Picture 20" descr="NISSAN"/>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98744" y="2422654"/>
            <a:ext cx="1156592" cy="98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8" name="rg_hi" descr="ANd9GcT3epbVEhv9SD8vML5smHh_iV9zORdlvf7qOjwAjasLUIV1D5HC"/>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07106" y="2105123"/>
            <a:ext cx="1711701" cy="1470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60051" y="5730280"/>
            <a:ext cx="1322945" cy="901875"/>
          </a:xfrm>
          <a:prstGeom prst="rect">
            <a:avLst/>
          </a:prstGeom>
        </p:spPr>
      </p:pic>
      <p:pic>
        <p:nvPicPr>
          <p:cNvPr id="1026" name="Picture 2" descr="https://www.prlog.org/12241940-world-omni-financial-corp.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95994" y="6034408"/>
            <a:ext cx="2422813" cy="6689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bostonportfolio.com/wp-content/uploads/2017/04/bpadarknew-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18807" y="2377240"/>
            <a:ext cx="1402631" cy="10978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69124" y="2219638"/>
            <a:ext cx="1653735" cy="981216"/>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197349" y="3576115"/>
            <a:ext cx="1779691" cy="651015"/>
          </a:xfrm>
          <a:prstGeom prst="rect">
            <a:avLst/>
          </a:prstGeom>
        </p:spPr>
      </p:pic>
      <p:pic>
        <p:nvPicPr>
          <p:cNvPr id="13" name="Pictur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229496" y="4452634"/>
            <a:ext cx="1896330" cy="1296857"/>
          </a:xfrm>
          <a:prstGeom prst="rect">
            <a:avLst/>
          </a:prstGeom>
        </p:spPr>
      </p:pic>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9839" y="5780621"/>
            <a:ext cx="2245618" cy="863699"/>
          </a:xfrm>
          <a:prstGeom prst="rect">
            <a:avLst/>
          </a:prstGeom>
        </p:spPr>
      </p:pic>
      <p:pic>
        <p:nvPicPr>
          <p:cNvPr id="2064" name="Picture 16" descr="Image result for PNC BANK">
            <a:hlinkClick r:id="rId11"/>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041902" y="3649941"/>
            <a:ext cx="1779536" cy="100098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445793" y="3715337"/>
            <a:ext cx="1517500" cy="1183651"/>
          </a:xfrm>
          <a:prstGeom prst="rect">
            <a:avLst/>
          </a:prstGeom>
        </p:spPr>
      </p:pic>
      <p:sp>
        <p:nvSpPr>
          <p:cNvPr id="28" name="AutoShape 20" descr="Image result for eos FINANCIAL"/>
          <p:cNvSpPr>
            <a:spLocks noChangeAspect="1" noChangeArrowheads="1"/>
          </p:cNvSpPr>
          <p:nvPr/>
        </p:nvSpPr>
        <p:spPr bwMode="auto">
          <a:xfrm>
            <a:off x="12065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pic>
        <p:nvPicPr>
          <p:cNvPr id="24" name="Picture 2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099231" y="3542035"/>
            <a:ext cx="2301928" cy="1125387"/>
          </a:xfrm>
          <a:prstGeom prst="rect">
            <a:avLst/>
          </a:prstGeom>
        </p:spPr>
      </p:pic>
      <p:pic>
        <p:nvPicPr>
          <p:cNvPr id="3" name="Picture 1" descr="cid:image001.jpg@01D3499C.329863D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5561" y="3451562"/>
            <a:ext cx="1919131" cy="772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Image result for gm financial"/>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8358" y="2174210"/>
            <a:ext cx="2456017" cy="85708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Image result for crown asset management"/>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2000" y="4361522"/>
            <a:ext cx="1650678" cy="912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outheast toyota"/>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540664" y="5985395"/>
            <a:ext cx="2656193" cy="7669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Second Round lp"/>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82335" y="5421658"/>
            <a:ext cx="2042040" cy="3313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investi-net"/>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3058212" y="2092543"/>
            <a:ext cx="1566089" cy="87285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Verizon Cell Phone Plans - NerdWallet"/>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855578" y="5879313"/>
            <a:ext cx="1081291" cy="66201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at&amp;t logo - Allegany Arc Allegany Arc"/>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5383957" y="4589605"/>
            <a:ext cx="858659" cy="97313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Nordstrom Names Teri Bariquit Chief Merchandising Officer | Shop ..."/>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2915648" y="5219049"/>
            <a:ext cx="1414895" cy="79705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image00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271913" y="3954932"/>
            <a:ext cx="1106797" cy="851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9" descr="image00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492843" y="2892351"/>
            <a:ext cx="1858810" cy="506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 descr="Arvest Bank | LinkedIn"/>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604928" y="5044819"/>
            <a:ext cx="1231049" cy="83449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Perdoceo Education Corporation Hoffman Estates Office | Glassdoo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0787813" y="4589605"/>
            <a:ext cx="1033625" cy="8959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iverse Funding Associates"/>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146438" y="3535813"/>
            <a:ext cx="1582158" cy="45877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National Debt Holdings Logo"/>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888030" y="4800150"/>
            <a:ext cx="2381250" cy="542926"/>
          </a:xfrm>
          <a:prstGeom prst="rect">
            <a:avLst/>
          </a:prstGeom>
          <a:noFill/>
          <a:extLst>
            <a:ext uri="{909E8E84-426E-40DD-AFC4-6F175D3DCCD1}">
              <a14:hiddenFill xmlns:a14="http://schemas.microsoft.com/office/drawing/2010/main">
                <a:solidFill>
                  <a:srgbClr val="FFFFFF"/>
                </a:solidFill>
              </a14:hiddenFill>
            </a:ext>
          </a:extLst>
        </p:spPr>
      </p:pic>
      <p:sp>
        <p:nvSpPr>
          <p:cNvPr id="20" name="AutoShape 6" descr="Phoenix Asset Group LL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8" descr="https://static.wixstatic.com/media/7f6c61_60cc8464724f439fb57ed4df4012292d~mv2.png/v1/crop/x_277,y_432,w_466,h_144/fill/w_347,h_107,al_c,q_85,usm_0.66_1.00_0.01/7f6c61_60cc8464724f439fb57ed4df4012292d~mv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0558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par>
                                <p:cTn id="10" presetID="53" presetClass="entr" presetSubtype="16"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53" presetClass="entr" presetSubtype="16"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nodeType="withEffect">
                                  <p:stCondLst>
                                    <p:cond delay="0"/>
                                  </p:stCondLst>
                                  <p:childTnLst>
                                    <p:set>
                                      <p:cBhvr>
                                        <p:cTn id="26" dur="1" fill="hold">
                                          <p:stCondLst>
                                            <p:cond delay="0"/>
                                          </p:stCondLst>
                                        </p:cTn>
                                        <p:tgtEl>
                                          <p:spTgt spid="6155"/>
                                        </p:tgtEl>
                                        <p:attrNameLst>
                                          <p:attrName>style.visibility</p:attrName>
                                        </p:attrNameLst>
                                      </p:cBhvr>
                                      <p:to>
                                        <p:strVal val="visible"/>
                                      </p:to>
                                    </p:set>
                                    <p:anim calcmode="lin" valueType="num">
                                      <p:cBhvr>
                                        <p:cTn id="27" dur="500" fill="hold"/>
                                        <p:tgtEl>
                                          <p:spTgt spid="6155"/>
                                        </p:tgtEl>
                                        <p:attrNameLst>
                                          <p:attrName>ppt_w</p:attrName>
                                        </p:attrNameLst>
                                      </p:cBhvr>
                                      <p:tavLst>
                                        <p:tav tm="0">
                                          <p:val>
                                            <p:fltVal val="0"/>
                                          </p:val>
                                        </p:tav>
                                        <p:tav tm="100000">
                                          <p:val>
                                            <p:strVal val="#ppt_w"/>
                                          </p:val>
                                        </p:tav>
                                      </p:tavLst>
                                    </p:anim>
                                    <p:anim calcmode="lin" valueType="num">
                                      <p:cBhvr>
                                        <p:cTn id="28" dur="500" fill="hold"/>
                                        <p:tgtEl>
                                          <p:spTgt spid="6155"/>
                                        </p:tgtEl>
                                        <p:attrNameLst>
                                          <p:attrName>ppt_h</p:attrName>
                                        </p:attrNameLst>
                                      </p:cBhvr>
                                      <p:tavLst>
                                        <p:tav tm="0">
                                          <p:val>
                                            <p:fltVal val="0"/>
                                          </p:val>
                                        </p:tav>
                                        <p:tav tm="100000">
                                          <p:val>
                                            <p:strVal val="#ppt_h"/>
                                          </p:val>
                                        </p:tav>
                                      </p:tavLst>
                                    </p:anim>
                                    <p:animEffect transition="in" filter="fade">
                                      <p:cBhvr>
                                        <p:cTn id="29" dur="500"/>
                                        <p:tgtEl>
                                          <p:spTgt spid="6155"/>
                                        </p:tgtEl>
                                      </p:cBhvr>
                                    </p:animEffect>
                                  </p:childTnLst>
                                </p:cTn>
                              </p:par>
                              <p:par>
                                <p:cTn id="30" presetID="53" presetClass="entr" presetSubtype="16"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par>
                                <p:cTn id="35" presetID="53" presetClass="entr" presetSubtype="16" fill="hold" nodeType="withEffect">
                                  <p:stCondLst>
                                    <p:cond delay="0"/>
                                  </p:stCondLst>
                                  <p:childTnLst>
                                    <p:set>
                                      <p:cBhvr>
                                        <p:cTn id="36" dur="1" fill="hold">
                                          <p:stCondLst>
                                            <p:cond delay="0"/>
                                          </p:stCondLst>
                                        </p:cTn>
                                        <p:tgtEl>
                                          <p:spTgt spid="6158"/>
                                        </p:tgtEl>
                                        <p:attrNameLst>
                                          <p:attrName>style.visibility</p:attrName>
                                        </p:attrNameLst>
                                      </p:cBhvr>
                                      <p:to>
                                        <p:strVal val="visible"/>
                                      </p:to>
                                    </p:set>
                                    <p:anim calcmode="lin" valueType="num">
                                      <p:cBhvr>
                                        <p:cTn id="37" dur="500" fill="hold"/>
                                        <p:tgtEl>
                                          <p:spTgt spid="6158"/>
                                        </p:tgtEl>
                                        <p:attrNameLst>
                                          <p:attrName>ppt_w</p:attrName>
                                        </p:attrNameLst>
                                      </p:cBhvr>
                                      <p:tavLst>
                                        <p:tav tm="0">
                                          <p:val>
                                            <p:fltVal val="0"/>
                                          </p:val>
                                        </p:tav>
                                        <p:tav tm="100000">
                                          <p:val>
                                            <p:strVal val="#ppt_w"/>
                                          </p:val>
                                        </p:tav>
                                      </p:tavLst>
                                    </p:anim>
                                    <p:anim calcmode="lin" valueType="num">
                                      <p:cBhvr>
                                        <p:cTn id="38" dur="500" fill="hold"/>
                                        <p:tgtEl>
                                          <p:spTgt spid="6158"/>
                                        </p:tgtEl>
                                        <p:attrNameLst>
                                          <p:attrName>ppt_h</p:attrName>
                                        </p:attrNameLst>
                                      </p:cBhvr>
                                      <p:tavLst>
                                        <p:tav tm="0">
                                          <p:val>
                                            <p:fltVal val="0"/>
                                          </p:val>
                                        </p:tav>
                                        <p:tav tm="100000">
                                          <p:val>
                                            <p:strVal val="#ppt_h"/>
                                          </p:val>
                                        </p:tav>
                                      </p:tavLst>
                                    </p:anim>
                                    <p:animEffect transition="in" filter="fade">
                                      <p:cBhvr>
                                        <p:cTn id="39" dur="500"/>
                                        <p:tgtEl>
                                          <p:spTgt spid="6158"/>
                                        </p:tgtEl>
                                      </p:cBhvr>
                                    </p:animEffect>
                                  </p:childTnLst>
                                </p:cTn>
                              </p:par>
                              <p:par>
                                <p:cTn id="40" presetID="53" presetClass="entr" presetSubtype="16" fill="hold" nodeType="with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p:cTn id="42" dur="500" fill="hold"/>
                                        <p:tgtEl>
                                          <p:spTgt spid="4"/>
                                        </p:tgtEl>
                                        <p:attrNameLst>
                                          <p:attrName>ppt_w</p:attrName>
                                        </p:attrNameLst>
                                      </p:cBhvr>
                                      <p:tavLst>
                                        <p:tav tm="0">
                                          <p:val>
                                            <p:fltVal val="0"/>
                                          </p:val>
                                        </p:tav>
                                        <p:tav tm="100000">
                                          <p:val>
                                            <p:strVal val="#ppt_w"/>
                                          </p:val>
                                        </p:tav>
                                      </p:tavLst>
                                    </p:anim>
                                    <p:anim calcmode="lin" valueType="num">
                                      <p:cBhvr>
                                        <p:cTn id="43" dur="500" fill="hold"/>
                                        <p:tgtEl>
                                          <p:spTgt spid="4"/>
                                        </p:tgtEl>
                                        <p:attrNameLst>
                                          <p:attrName>ppt_h</p:attrName>
                                        </p:attrNameLst>
                                      </p:cBhvr>
                                      <p:tavLst>
                                        <p:tav tm="0">
                                          <p:val>
                                            <p:fltVal val="0"/>
                                          </p:val>
                                        </p:tav>
                                        <p:tav tm="100000">
                                          <p:val>
                                            <p:strVal val="#ppt_h"/>
                                          </p:val>
                                        </p:tav>
                                      </p:tavLst>
                                    </p:anim>
                                    <p:animEffect transition="in" filter="fade">
                                      <p:cBhvr>
                                        <p:cTn id="44" dur="500"/>
                                        <p:tgtEl>
                                          <p:spTgt spid="4"/>
                                        </p:tgtEl>
                                      </p:cBhvr>
                                    </p:animEffect>
                                  </p:childTnLst>
                                </p:cTn>
                              </p:par>
                              <p:par>
                                <p:cTn id="45" presetID="53" presetClass="entr" presetSubtype="16" fill="hold" nodeType="withEffect">
                                  <p:stCondLst>
                                    <p:cond delay="0"/>
                                  </p:stCondLst>
                                  <p:childTnLst>
                                    <p:set>
                                      <p:cBhvr>
                                        <p:cTn id="46" dur="1" fill="hold">
                                          <p:stCondLst>
                                            <p:cond delay="0"/>
                                          </p:stCondLst>
                                        </p:cTn>
                                        <p:tgtEl>
                                          <p:spTgt spid="2064"/>
                                        </p:tgtEl>
                                        <p:attrNameLst>
                                          <p:attrName>style.visibility</p:attrName>
                                        </p:attrNameLst>
                                      </p:cBhvr>
                                      <p:to>
                                        <p:strVal val="visible"/>
                                      </p:to>
                                    </p:set>
                                    <p:anim calcmode="lin" valueType="num">
                                      <p:cBhvr>
                                        <p:cTn id="47" dur="500" fill="hold"/>
                                        <p:tgtEl>
                                          <p:spTgt spid="2064"/>
                                        </p:tgtEl>
                                        <p:attrNameLst>
                                          <p:attrName>ppt_w</p:attrName>
                                        </p:attrNameLst>
                                      </p:cBhvr>
                                      <p:tavLst>
                                        <p:tav tm="0">
                                          <p:val>
                                            <p:fltVal val="0"/>
                                          </p:val>
                                        </p:tav>
                                        <p:tav tm="100000">
                                          <p:val>
                                            <p:strVal val="#ppt_w"/>
                                          </p:val>
                                        </p:tav>
                                      </p:tavLst>
                                    </p:anim>
                                    <p:anim calcmode="lin" valueType="num">
                                      <p:cBhvr>
                                        <p:cTn id="48" dur="500" fill="hold"/>
                                        <p:tgtEl>
                                          <p:spTgt spid="2064"/>
                                        </p:tgtEl>
                                        <p:attrNameLst>
                                          <p:attrName>ppt_h</p:attrName>
                                        </p:attrNameLst>
                                      </p:cBhvr>
                                      <p:tavLst>
                                        <p:tav tm="0">
                                          <p:val>
                                            <p:fltVal val="0"/>
                                          </p:val>
                                        </p:tav>
                                        <p:tav tm="100000">
                                          <p:val>
                                            <p:strVal val="#ppt_h"/>
                                          </p:val>
                                        </p:tav>
                                      </p:tavLst>
                                    </p:anim>
                                    <p:animEffect transition="in" filter="fade">
                                      <p:cBhvr>
                                        <p:cTn id="49" dur="500"/>
                                        <p:tgtEl>
                                          <p:spTgt spid="2064"/>
                                        </p:tgtEl>
                                      </p:cBhvr>
                                    </p:animEffect>
                                  </p:childTnLst>
                                </p:cTn>
                              </p:par>
                              <p:par>
                                <p:cTn id="50" presetID="53" presetClass="entr" presetSubtype="16" fill="hold" nodeType="withEffect">
                                  <p:stCondLst>
                                    <p:cond delay="0"/>
                                  </p:stCondLst>
                                  <p:childTnLst>
                                    <p:set>
                                      <p:cBhvr>
                                        <p:cTn id="51" dur="1" fill="hold">
                                          <p:stCondLst>
                                            <p:cond delay="0"/>
                                          </p:stCondLst>
                                        </p:cTn>
                                        <p:tgtEl>
                                          <p:spTgt spid="26"/>
                                        </p:tgtEl>
                                        <p:attrNameLst>
                                          <p:attrName>style.visibility</p:attrName>
                                        </p:attrNameLst>
                                      </p:cBhvr>
                                      <p:to>
                                        <p:strVal val="visible"/>
                                      </p:to>
                                    </p:set>
                                    <p:anim calcmode="lin" valueType="num">
                                      <p:cBhvr>
                                        <p:cTn id="52" dur="500" fill="hold"/>
                                        <p:tgtEl>
                                          <p:spTgt spid="26"/>
                                        </p:tgtEl>
                                        <p:attrNameLst>
                                          <p:attrName>ppt_w</p:attrName>
                                        </p:attrNameLst>
                                      </p:cBhvr>
                                      <p:tavLst>
                                        <p:tav tm="0">
                                          <p:val>
                                            <p:fltVal val="0"/>
                                          </p:val>
                                        </p:tav>
                                        <p:tav tm="100000">
                                          <p:val>
                                            <p:strVal val="#ppt_w"/>
                                          </p:val>
                                        </p:tav>
                                      </p:tavLst>
                                    </p:anim>
                                    <p:anim calcmode="lin" valueType="num">
                                      <p:cBhvr>
                                        <p:cTn id="53" dur="500" fill="hold"/>
                                        <p:tgtEl>
                                          <p:spTgt spid="26"/>
                                        </p:tgtEl>
                                        <p:attrNameLst>
                                          <p:attrName>ppt_h</p:attrName>
                                        </p:attrNameLst>
                                      </p:cBhvr>
                                      <p:tavLst>
                                        <p:tav tm="0">
                                          <p:val>
                                            <p:fltVal val="0"/>
                                          </p:val>
                                        </p:tav>
                                        <p:tav tm="100000">
                                          <p:val>
                                            <p:strVal val="#ppt_h"/>
                                          </p:val>
                                        </p:tav>
                                      </p:tavLst>
                                    </p:anim>
                                    <p:animEffect transition="in" filter="fade">
                                      <p:cBhvr>
                                        <p:cTn id="54" dur="500"/>
                                        <p:tgtEl>
                                          <p:spTgt spid="26"/>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12" fill="hold" nodeType="click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additive="base">
                                        <p:cTn id="59" dur="500" fill="hold"/>
                                        <p:tgtEl>
                                          <p:spTgt spid="24"/>
                                        </p:tgtEl>
                                        <p:attrNameLst>
                                          <p:attrName>ppt_x</p:attrName>
                                        </p:attrNameLst>
                                      </p:cBhvr>
                                      <p:tavLst>
                                        <p:tav tm="0">
                                          <p:val>
                                            <p:strVal val="0-#ppt_w/2"/>
                                          </p:val>
                                        </p:tav>
                                        <p:tav tm="100000">
                                          <p:val>
                                            <p:strVal val="#ppt_x"/>
                                          </p:val>
                                        </p:tav>
                                      </p:tavLst>
                                    </p:anim>
                                    <p:anim calcmode="lin" valueType="num">
                                      <p:cBhvr additive="base">
                                        <p:cTn id="6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Longevity-Direct Lender</a:t>
            </a:r>
            <a:endParaRPr lang="en-US" dirty="0"/>
          </a:p>
        </p:txBody>
      </p:sp>
      <p:sp>
        <p:nvSpPr>
          <p:cNvPr id="3" name="Content Placeholder 2"/>
          <p:cNvSpPr>
            <a:spLocks noGrp="1"/>
          </p:cNvSpPr>
          <p:nvPr>
            <p:ph sz="half" idx="1"/>
          </p:nvPr>
        </p:nvSpPr>
        <p:spPr>
          <a:xfrm>
            <a:off x="274384" y="2165032"/>
            <a:ext cx="5342148" cy="4431322"/>
          </a:xfr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pPr>
              <a:buFont typeface="Wingdings" panose="05000000000000000000" pitchFamily="2" charset="2"/>
              <a:buChar char="v"/>
            </a:pPr>
            <a:r>
              <a:rPr lang="en-US" dirty="0" smtClean="0">
                <a:solidFill>
                  <a:srgbClr val="FFFFFF"/>
                </a:solidFill>
              </a:rPr>
              <a:t>American </a:t>
            </a:r>
            <a:r>
              <a:rPr lang="en-US" dirty="0">
                <a:solidFill>
                  <a:srgbClr val="FFFFFF"/>
                </a:solidFill>
              </a:rPr>
              <a:t>Honda Finance- </a:t>
            </a:r>
            <a:r>
              <a:rPr lang="en-US" dirty="0" smtClean="0">
                <a:solidFill>
                  <a:srgbClr val="FFFFFF"/>
                </a:solidFill>
              </a:rPr>
              <a:t>11 </a:t>
            </a:r>
            <a:r>
              <a:rPr lang="en-US" dirty="0">
                <a:solidFill>
                  <a:srgbClr val="FFFFFF"/>
                </a:solidFill>
              </a:rPr>
              <a:t>years</a:t>
            </a:r>
          </a:p>
          <a:p>
            <a:pPr lvl="1">
              <a:buFont typeface="Wingdings" panose="05000000000000000000" pitchFamily="2" charset="2"/>
              <a:buChar char="v"/>
            </a:pPr>
            <a:r>
              <a:rPr lang="en-US" dirty="0">
                <a:solidFill>
                  <a:srgbClr val="FFFFFF"/>
                </a:solidFill>
              </a:rPr>
              <a:t>6 Projects (Primes, Laser, 4 Tiers in Collateral Recovery</a:t>
            </a:r>
            <a:r>
              <a:rPr lang="en-US" dirty="0" smtClean="0">
                <a:solidFill>
                  <a:srgbClr val="FFFFFF"/>
                </a:solidFill>
              </a:rPr>
              <a:t>)</a:t>
            </a:r>
          </a:p>
          <a:p>
            <a:pPr>
              <a:buFont typeface="Wingdings" panose="05000000000000000000" pitchFamily="2" charset="2"/>
              <a:buChar char="v"/>
            </a:pPr>
            <a:r>
              <a:rPr lang="en-US" dirty="0" smtClean="0">
                <a:solidFill>
                  <a:srgbClr val="FFFFFF"/>
                </a:solidFill>
              </a:rPr>
              <a:t>Harley </a:t>
            </a:r>
            <a:r>
              <a:rPr lang="en-US" dirty="0">
                <a:solidFill>
                  <a:srgbClr val="FFFFFF"/>
                </a:solidFill>
              </a:rPr>
              <a:t>Davidson- </a:t>
            </a:r>
            <a:r>
              <a:rPr lang="en-US" dirty="0" smtClean="0">
                <a:solidFill>
                  <a:srgbClr val="FFFFFF"/>
                </a:solidFill>
              </a:rPr>
              <a:t>4 </a:t>
            </a:r>
            <a:r>
              <a:rPr lang="en-US" dirty="0">
                <a:solidFill>
                  <a:srgbClr val="FFFFFF"/>
                </a:solidFill>
              </a:rPr>
              <a:t>years</a:t>
            </a:r>
          </a:p>
          <a:p>
            <a:pPr lvl="1">
              <a:buFont typeface="Wingdings" panose="05000000000000000000" pitchFamily="2" charset="2"/>
              <a:buChar char="v"/>
            </a:pPr>
            <a:r>
              <a:rPr lang="en-US" dirty="0">
                <a:solidFill>
                  <a:srgbClr val="FFFFFF"/>
                </a:solidFill>
              </a:rPr>
              <a:t>1 Project (Primes</a:t>
            </a:r>
            <a:r>
              <a:rPr lang="en-US" dirty="0" smtClean="0">
                <a:solidFill>
                  <a:srgbClr val="FFFFFF"/>
                </a:solidFill>
              </a:rPr>
              <a:t>)</a:t>
            </a:r>
            <a:endParaRPr lang="en-US" dirty="0">
              <a:solidFill>
                <a:srgbClr val="FFFFFF"/>
              </a:solidFill>
            </a:endParaRPr>
          </a:p>
          <a:p>
            <a:pPr>
              <a:buFont typeface="Wingdings" panose="05000000000000000000" pitchFamily="2" charset="2"/>
              <a:buChar char="v"/>
            </a:pPr>
            <a:r>
              <a:rPr lang="en-US" dirty="0" smtClean="0">
                <a:solidFill>
                  <a:srgbClr val="FFFFFF"/>
                </a:solidFill>
              </a:rPr>
              <a:t>Hyundai/Kia- 7 </a:t>
            </a:r>
            <a:r>
              <a:rPr lang="en-US" dirty="0">
                <a:solidFill>
                  <a:srgbClr val="FFFFFF"/>
                </a:solidFill>
              </a:rPr>
              <a:t>years</a:t>
            </a:r>
          </a:p>
          <a:p>
            <a:pPr lvl="1">
              <a:buFont typeface="Wingdings" panose="05000000000000000000" pitchFamily="2" charset="2"/>
              <a:buChar char="v"/>
            </a:pPr>
            <a:r>
              <a:rPr lang="en-US" dirty="0">
                <a:solidFill>
                  <a:srgbClr val="FFFFFF"/>
                </a:solidFill>
              </a:rPr>
              <a:t>1 Project (Seconds</a:t>
            </a:r>
            <a:r>
              <a:rPr lang="en-US" dirty="0" smtClean="0">
                <a:solidFill>
                  <a:srgbClr val="FFFFFF"/>
                </a:solidFill>
              </a:rPr>
              <a:t>)</a:t>
            </a:r>
          </a:p>
          <a:p>
            <a:pPr lvl="2">
              <a:buFont typeface="Wingdings" panose="05000000000000000000" pitchFamily="2" charset="2"/>
              <a:buChar char="v"/>
            </a:pPr>
            <a:r>
              <a:rPr lang="en-US" dirty="0" smtClean="0">
                <a:solidFill>
                  <a:srgbClr val="FFFFFF"/>
                </a:solidFill>
              </a:rPr>
              <a:t>Laser to Begin 2</a:t>
            </a:r>
            <a:r>
              <a:rPr lang="en-US" baseline="30000" dirty="0" smtClean="0">
                <a:solidFill>
                  <a:srgbClr val="FFFFFF"/>
                </a:solidFill>
              </a:rPr>
              <a:t>nd</a:t>
            </a:r>
            <a:r>
              <a:rPr lang="en-US" dirty="0" smtClean="0">
                <a:solidFill>
                  <a:srgbClr val="FFFFFF"/>
                </a:solidFill>
              </a:rPr>
              <a:t> </a:t>
            </a:r>
            <a:r>
              <a:rPr lang="en-US" dirty="0" err="1" smtClean="0">
                <a:solidFill>
                  <a:srgbClr val="FFFFFF"/>
                </a:solidFill>
              </a:rPr>
              <a:t>Qtr</a:t>
            </a:r>
            <a:r>
              <a:rPr lang="en-US" dirty="0" smtClean="0">
                <a:solidFill>
                  <a:srgbClr val="FFFFFF"/>
                </a:solidFill>
              </a:rPr>
              <a:t> 2020</a:t>
            </a:r>
          </a:p>
          <a:p>
            <a:pPr>
              <a:buFont typeface="Wingdings" panose="05000000000000000000" pitchFamily="2" charset="2"/>
              <a:buChar char="v"/>
            </a:pPr>
            <a:r>
              <a:rPr lang="en-US" dirty="0" smtClean="0">
                <a:solidFill>
                  <a:srgbClr val="FFFFFF"/>
                </a:solidFill>
              </a:rPr>
              <a:t>GM Financial-2 years</a:t>
            </a:r>
          </a:p>
          <a:p>
            <a:pPr lvl="1">
              <a:buFont typeface="Wingdings" panose="05000000000000000000" pitchFamily="2" charset="2"/>
              <a:buChar char="v"/>
            </a:pPr>
            <a:r>
              <a:rPr lang="en-US" dirty="0" smtClean="0">
                <a:solidFill>
                  <a:srgbClr val="FFFFFF"/>
                </a:solidFill>
              </a:rPr>
              <a:t>2 Projects (Quads, Dormant Judgments)</a:t>
            </a:r>
            <a:endParaRPr lang="en-US" dirty="0">
              <a:solidFill>
                <a:srgbClr val="FFFFFF"/>
              </a:solidFill>
            </a:endParaRPr>
          </a:p>
          <a:p>
            <a:pPr>
              <a:buFont typeface="Wingdings" panose="05000000000000000000" pitchFamily="2" charset="2"/>
              <a:buChar char="v"/>
            </a:pPr>
            <a:r>
              <a:rPr lang="en-US" dirty="0" smtClean="0">
                <a:solidFill>
                  <a:srgbClr val="FFFFFF"/>
                </a:solidFill>
              </a:rPr>
              <a:t>Nissan </a:t>
            </a:r>
            <a:r>
              <a:rPr lang="en-US" dirty="0">
                <a:solidFill>
                  <a:srgbClr val="FFFFFF"/>
                </a:solidFill>
              </a:rPr>
              <a:t>Motor Acceptance- </a:t>
            </a:r>
            <a:r>
              <a:rPr lang="en-US" dirty="0" smtClean="0">
                <a:solidFill>
                  <a:srgbClr val="FFFFFF"/>
                </a:solidFill>
              </a:rPr>
              <a:t>9 </a:t>
            </a:r>
            <a:r>
              <a:rPr lang="en-US" dirty="0">
                <a:solidFill>
                  <a:srgbClr val="FFFFFF"/>
                </a:solidFill>
              </a:rPr>
              <a:t>years</a:t>
            </a:r>
          </a:p>
          <a:p>
            <a:pPr lvl="1">
              <a:buFont typeface="Wingdings" panose="05000000000000000000" pitchFamily="2" charset="2"/>
              <a:buChar char="v"/>
            </a:pPr>
            <a:r>
              <a:rPr lang="en-US" dirty="0">
                <a:solidFill>
                  <a:srgbClr val="FFFFFF"/>
                </a:solidFill>
              </a:rPr>
              <a:t>2 Projects (Laser, Collateral </a:t>
            </a:r>
            <a:r>
              <a:rPr lang="en-US" dirty="0" smtClean="0">
                <a:solidFill>
                  <a:srgbClr val="FFFFFF"/>
                </a:solidFill>
              </a:rPr>
              <a:t>Recovery)</a:t>
            </a:r>
          </a:p>
          <a:p>
            <a:pPr marL="457200" lvl="1" indent="0">
              <a:buNone/>
            </a:pPr>
            <a:endParaRPr lang="en-US" dirty="0" smtClean="0">
              <a:solidFill>
                <a:srgbClr val="FFFFFF"/>
              </a:solidFill>
            </a:endParaRPr>
          </a:p>
          <a:p>
            <a:pPr lvl="1">
              <a:buFont typeface="Wingdings" panose="05000000000000000000" pitchFamily="2" charset="2"/>
              <a:buChar char="v"/>
            </a:pPr>
            <a:endParaRPr lang="en-US" dirty="0">
              <a:solidFill>
                <a:srgbClr val="FFFFFF"/>
              </a:solidFill>
            </a:endParaRPr>
          </a:p>
          <a:p>
            <a:pPr>
              <a:buFont typeface="Wingdings" panose="05000000000000000000" pitchFamily="2" charset="2"/>
              <a:buChar char="v"/>
            </a:pPr>
            <a:endParaRPr lang="en-US" dirty="0">
              <a:solidFill>
                <a:srgbClr val="FFFFFF"/>
              </a:solidFill>
            </a:endParaRPr>
          </a:p>
          <a:p>
            <a:pPr>
              <a:buFont typeface="Wingdings" panose="05000000000000000000" pitchFamily="2" charset="2"/>
              <a:buChar char="v"/>
            </a:pPr>
            <a:endParaRPr lang="en-US" sz="2400" dirty="0">
              <a:solidFill>
                <a:srgbClr val="FFFFFF"/>
              </a:solidFill>
            </a:endParaRPr>
          </a:p>
        </p:txBody>
      </p:sp>
      <p:sp>
        <p:nvSpPr>
          <p:cNvPr id="4" name="Content Placeholder 3"/>
          <p:cNvSpPr>
            <a:spLocks noGrp="1"/>
          </p:cNvSpPr>
          <p:nvPr>
            <p:ph sz="half" idx="2"/>
          </p:nvPr>
        </p:nvSpPr>
        <p:spPr>
          <a:xfrm>
            <a:off x="6180914" y="2222697"/>
            <a:ext cx="5551542" cy="4431322"/>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buFont typeface="Wingdings" panose="05000000000000000000" pitchFamily="2" charset="2"/>
              <a:buChar char="v"/>
            </a:pPr>
            <a:r>
              <a:rPr lang="en-US" sz="1600" dirty="0" smtClean="0">
                <a:solidFill>
                  <a:srgbClr val="FFFFFF"/>
                </a:solidFill>
              </a:rPr>
              <a:t>TD </a:t>
            </a:r>
            <a:r>
              <a:rPr lang="en-US" sz="1600" dirty="0">
                <a:solidFill>
                  <a:srgbClr val="FFFFFF"/>
                </a:solidFill>
              </a:rPr>
              <a:t>Bank- 16 years</a:t>
            </a:r>
          </a:p>
          <a:p>
            <a:pPr lvl="1">
              <a:buFont typeface="Wingdings" panose="05000000000000000000" pitchFamily="2" charset="2"/>
              <a:buChar char="v"/>
            </a:pPr>
            <a:r>
              <a:rPr lang="en-US" sz="1600" dirty="0" smtClean="0">
                <a:solidFill>
                  <a:srgbClr val="FFFFFF"/>
                </a:solidFill>
              </a:rPr>
              <a:t>2 Projects (Primes, Tertiary)</a:t>
            </a:r>
          </a:p>
          <a:p>
            <a:pPr>
              <a:buFont typeface="Wingdings" panose="05000000000000000000" pitchFamily="2" charset="2"/>
              <a:buChar char="v"/>
            </a:pPr>
            <a:r>
              <a:rPr lang="en-US" sz="1600" dirty="0" smtClean="0">
                <a:solidFill>
                  <a:srgbClr val="FFFFFF"/>
                </a:solidFill>
              </a:rPr>
              <a:t>Toyota </a:t>
            </a:r>
            <a:r>
              <a:rPr lang="en-US" sz="1600" dirty="0">
                <a:solidFill>
                  <a:srgbClr val="FFFFFF"/>
                </a:solidFill>
              </a:rPr>
              <a:t>Financial Services- 8 years</a:t>
            </a:r>
          </a:p>
          <a:p>
            <a:pPr lvl="1">
              <a:buFont typeface="Wingdings" panose="05000000000000000000" pitchFamily="2" charset="2"/>
              <a:buChar char="v"/>
            </a:pPr>
            <a:r>
              <a:rPr lang="en-US" sz="1600" dirty="0" smtClean="0">
                <a:solidFill>
                  <a:srgbClr val="FFFFFF"/>
                </a:solidFill>
              </a:rPr>
              <a:t>5 </a:t>
            </a:r>
            <a:r>
              <a:rPr lang="en-US" sz="1600" dirty="0">
                <a:solidFill>
                  <a:srgbClr val="FFFFFF"/>
                </a:solidFill>
              </a:rPr>
              <a:t>Projects (Primes, Tertiary, </a:t>
            </a:r>
            <a:r>
              <a:rPr lang="en-US" sz="1600" dirty="0" smtClean="0">
                <a:solidFill>
                  <a:srgbClr val="FFFFFF"/>
                </a:solidFill>
              </a:rPr>
              <a:t>4ths, 5ths </a:t>
            </a:r>
            <a:r>
              <a:rPr lang="en-US" sz="1600" dirty="0">
                <a:solidFill>
                  <a:srgbClr val="FFFFFF"/>
                </a:solidFill>
              </a:rPr>
              <a:t>and 6ths</a:t>
            </a:r>
            <a:r>
              <a:rPr lang="en-US" sz="1600" dirty="0" smtClean="0">
                <a:solidFill>
                  <a:srgbClr val="FFFFFF"/>
                </a:solidFill>
              </a:rPr>
              <a:t>)</a:t>
            </a:r>
          </a:p>
          <a:p>
            <a:pPr>
              <a:buFont typeface="Wingdings" panose="05000000000000000000" pitchFamily="2" charset="2"/>
              <a:buChar char="v"/>
            </a:pPr>
            <a:r>
              <a:rPr lang="en-US" sz="1600" dirty="0" smtClean="0">
                <a:solidFill>
                  <a:srgbClr val="FFFFFF"/>
                </a:solidFill>
              </a:rPr>
              <a:t>Arch (formally) United Guaranty- 6 years</a:t>
            </a:r>
          </a:p>
          <a:p>
            <a:pPr lvl="1">
              <a:buFont typeface="Wingdings" panose="05000000000000000000" pitchFamily="2" charset="2"/>
              <a:buChar char="v"/>
            </a:pPr>
            <a:r>
              <a:rPr lang="en-US" sz="1600" dirty="0" smtClean="0">
                <a:solidFill>
                  <a:srgbClr val="FFFFFF"/>
                </a:solidFill>
              </a:rPr>
              <a:t>2 Projects (Seconds-Mortgage, Seconds Student Loans)</a:t>
            </a:r>
          </a:p>
          <a:p>
            <a:pPr>
              <a:buFont typeface="Wingdings" panose="05000000000000000000" pitchFamily="2" charset="2"/>
              <a:buChar char="v"/>
            </a:pPr>
            <a:r>
              <a:rPr lang="en-US" sz="1600" smtClean="0">
                <a:solidFill>
                  <a:srgbClr val="FFFFFF"/>
                </a:solidFill>
              </a:rPr>
              <a:t>Toyota </a:t>
            </a:r>
            <a:r>
              <a:rPr lang="en-US" sz="1600" dirty="0" smtClean="0">
                <a:solidFill>
                  <a:srgbClr val="FFFFFF"/>
                </a:solidFill>
              </a:rPr>
              <a:t>South East (World Omni)- 4 </a:t>
            </a:r>
            <a:r>
              <a:rPr lang="en-US" sz="1600" dirty="0">
                <a:solidFill>
                  <a:srgbClr val="FFFFFF"/>
                </a:solidFill>
              </a:rPr>
              <a:t>years</a:t>
            </a:r>
          </a:p>
          <a:p>
            <a:pPr lvl="1">
              <a:buFont typeface="Wingdings" panose="05000000000000000000" pitchFamily="2" charset="2"/>
              <a:buChar char="v"/>
            </a:pPr>
            <a:r>
              <a:rPr lang="en-US" sz="1600" dirty="0" smtClean="0">
                <a:solidFill>
                  <a:srgbClr val="FFFFFF"/>
                </a:solidFill>
              </a:rPr>
              <a:t>6 </a:t>
            </a:r>
            <a:r>
              <a:rPr lang="en-US" sz="1600" dirty="0">
                <a:solidFill>
                  <a:srgbClr val="FFFFFF"/>
                </a:solidFill>
              </a:rPr>
              <a:t>Projects (Primes, Seconds, Tertiary, </a:t>
            </a:r>
            <a:r>
              <a:rPr lang="en-US" sz="1600" dirty="0" smtClean="0">
                <a:solidFill>
                  <a:srgbClr val="FFFFFF"/>
                </a:solidFill>
              </a:rPr>
              <a:t>Quad, Laser, Collateral Recovery)</a:t>
            </a:r>
            <a:endParaRPr lang="en-US" sz="1600" dirty="0">
              <a:solidFill>
                <a:srgbClr val="FFFFFF"/>
              </a:solidFill>
            </a:endParaRPr>
          </a:p>
          <a:p>
            <a:pPr>
              <a:buFont typeface="Wingdings" panose="05000000000000000000" pitchFamily="2" charset="2"/>
              <a:buChar char="v"/>
            </a:pPr>
            <a:endParaRPr lang="en-US" sz="1800" dirty="0">
              <a:solidFill>
                <a:srgbClr val="FFFFFF"/>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76021" y="5754966"/>
            <a:ext cx="1104547" cy="736327"/>
          </a:xfrm>
          <a:prstGeom prst="rect">
            <a:avLst/>
          </a:prstGeom>
        </p:spPr>
      </p:pic>
    </p:spTree>
    <p:extLst>
      <p:ext uri="{BB962C8B-B14F-4D97-AF65-F5344CB8AC3E}">
        <p14:creationId xmlns:p14="http://schemas.microsoft.com/office/powerpoint/2010/main" val="24938298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Debt Buyer/Servicer Vertical</a:t>
            </a:r>
            <a:endParaRPr lang="en-US" dirty="0"/>
          </a:p>
        </p:txBody>
      </p:sp>
      <p:sp>
        <p:nvSpPr>
          <p:cNvPr id="3" name="Content Placeholder 2"/>
          <p:cNvSpPr>
            <a:spLocks noGrp="1"/>
          </p:cNvSpPr>
          <p:nvPr>
            <p:ph sz="half" idx="1"/>
          </p:nvPr>
        </p:nvSpPr>
        <p:spPr>
          <a:xfrm>
            <a:off x="299097" y="2165032"/>
            <a:ext cx="5342148" cy="4431322"/>
          </a:xfr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70000" lnSpcReduction="20000"/>
          </a:bodyPr>
          <a:lstStyle/>
          <a:p>
            <a:pPr>
              <a:buFont typeface="Wingdings" panose="05000000000000000000" pitchFamily="2" charset="2"/>
              <a:buChar char="v"/>
            </a:pPr>
            <a:r>
              <a:rPr lang="en-US" dirty="0" smtClean="0">
                <a:solidFill>
                  <a:srgbClr val="FFFFFF"/>
                </a:solidFill>
              </a:rPr>
              <a:t>Jefferson Capital- 4 years</a:t>
            </a:r>
          </a:p>
          <a:p>
            <a:pPr marL="0" indent="0">
              <a:buNone/>
            </a:pPr>
            <a:r>
              <a:rPr lang="en-US" dirty="0" smtClean="0">
                <a:solidFill>
                  <a:srgbClr val="FFFFFF"/>
                </a:solidFill>
              </a:rPr>
              <a:t>       3</a:t>
            </a:r>
            <a:r>
              <a:rPr lang="en-US" sz="1800" dirty="0" smtClean="0">
                <a:solidFill>
                  <a:srgbClr val="FFFFFF"/>
                </a:solidFill>
              </a:rPr>
              <a:t> Projects </a:t>
            </a:r>
            <a:r>
              <a:rPr lang="en-US" sz="1400" dirty="0" smtClean="0">
                <a:solidFill>
                  <a:srgbClr val="FFFFFF"/>
                </a:solidFill>
              </a:rPr>
              <a:t>(Auto, Telecom, Private Label card)</a:t>
            </a:r>
          </a:p>
          <a:p>
            <a:pPr>
              <a:buFont typeface="Wingdings" panose="05000000000000000000" pitchFamily="2" charset="2"/>
              <a:buChar char="v"/>
            </a:pPr>
            <a:r>
              <a:rPr lang="en-US" dirty="0" smtClean="0">
                <a:solidFill>
                  <a:srgbClr val="FFFFFF"/>
                </a:solidFill>
              </a:rPr>
              <a:t>Crown Asset Management- 2 years</a:t>
            </a:r>
          </a:p>
          <a:p>
            <a:pPr marL="457200" lvl="1" indent="0">
              <a:buNone/>
            </a:pPr>
            <a:r>
              <a:rPr lang="en-US" dirty="0" smtClean="0">
                <a:solidFill>
                  <a:srgbClr val="FFFFFF"/>
                </a:solidFill>
              </a:rPr>
              <a:t>3 Projects (</a:t>
            </a:r>
            <a:r>
              <a:rPr lang="en-US" sz="1400" dirty="0" smtClean="0">
                <a:solidFill>
                  <a:srgbClr val="FFFFFF"/>
                </a:solidFill>
              </a:rPr>
              <a:t>Auto, Credit Card, Consumer Loan)</a:t>
            </a:r>
          </a:p>
          <a:p>
            <a:pPr marL="457200" lvl="1" indent="0">
              <a:buNone/>
            </a:pPr>
            <a:r>
              <a:rPr lang="en-US" sz="1400" dirty="0" smtClean="0">
                <a:solidFill>
                  <a:srgbClr val="FFFFFF"/>
                </a:solidFill>
              </a:rPr>
              <a:t>Also Working accounts they service from Second Round</a:t>
            </a:r>
          </a:p>
          <a:p>
            <a:pPr>
              <a:buFont typeface="Wingdings" panose="05000000000000000000" pitchFamily="2" charset="2"/>
              <a:buChar char="v"/>
            </a:pPr>
            <a:r>
              <a:rPr lang="en-US" sz="1900" dirty="0" smtClean="0">
                <a:solidFill>
                  <a:srgbClr val="FFFFFF"/>
                </a:solidFill>
              </a:rPr>
              <a:t>Boston Portfolio Advisors- 4 years</a:t>
            </a:r>
          </a:p>
          <a:p>
            <a:pPr lvl="1">
              <a:buFont typeface="Wingdings" panose="05000000000000000000" pitchFamily="2" charset="2"/>
              <a:buChar char="v"/>
            </a:pPr>
            <a:r>
              <a:rPr lang="en-US" sz="1600" dirty="0" smtClean="0">
                <a:solidFill>
                  <a:srgbClr val="FFFFFF"/>
                </a:solidFill>
              </a:rPr>
              <a:t>Career Education College- 3 Tiers (3rds, Quads, Laser)</a:t>
            </a:r>
          </a:p>
          <a:p>
            <a:pPr lvl="1">
              <a:buFont typeface="Wingdings" panose="05000000000000000000" pitchFamily="2" charset="2"/>
              <a:buChar char="v"/>
            </a:pPr>
            <a:r>
              <a:rPr lang="en-US" sz="1600" dirty="0" smtClean="0">
                <a:solidFill>
                  <a:srgbClr val="FFFFFF"/>
                </a:solidFill>
              </a:rPr>
              <a:t>PNC Bank- 3 Tiers (3rds, Quads, Laser</a:t>
            </a:r>
            <a:r>
              <a:rPr lang="en-US" sz="1400" dirty="0" smtClean="0">
                <a:solidFill>
                  <a:srgbClr val="FFFFFF"/>
                </a:solidFill>
              </a:rPr>
              <a:t>	</a:t>
            </a:r>
            <a:endParaRPr lang="en-US" dirty="0" smtClean="0">
              <a:solidFill>
                <a:srgbClr val="FFFFFF"/>
              </a:solidFill>
            </a:endParaRPr>
          </a:p>
          <a:p>
            <a:pPr>
              <a:buFont typeface="Wingdings" panose="05000000000000000000" pitchFamily="2" charset="2"/>
              <a:buChar char="v"/>
            </a:pPr>
            <a:r>
              <a:rPr lang="en-US" dirty="0" smtClean="0">
                <a:solidFill>
                  <a:srgbClr val="FFFFFF"/>
                </a:solidFill>
              </a:rPr>
              <a:t>US Asset (EOS)- 4 years</a:t>
            </a:r>
          </a:p>
          <a:p>
            <a:pPr marL="457200" lvl="1" indent="0">
              <a:buNone/>
            </a:pPr>
            <a:r>
              <a:rPr lang="en-US" dirty="0" smtClean="0">
                <a:solidFill>
                  <a:srgbClr val="FFFFFF"/>
                </a:solidFill>
              </a:rPr>
              <a:t>4 Projects </a:t>
            </a:r>
            <a:r>
              <a:rPr lang="en-US" sz="1400" dirty="0" smtClean="0">
                <a:solidFill>
                  <a:srgbClr val="FFFFFF"/>
                </a:solidFill>
              </a:rPr>
              <a:t>(3 Telecom and Medical</a:t>
            </a:r>
            <a:r>
              <a:rPr lang="en-US" dirty="0" smtClean="0">
                <a:solidFill>
                  <a:srgbClr val="FFFFFF"/>
                </a:solidFill>
              </a:rPr>
              <a:t>)</a:t>
            </a:r>
          </a:p>
          <a:p>
            <a:pPr>
              <a:buFont typeface="Wingdings" panose="05000000000000000000" pitchFamily="2" charset="2"/>
              <a:buChar char="v"/>
            </a:pPr>
            <a:r>
              <a:rPr lang="en-US" dirty="0" smtClean="0">
                <a:solidFill>
                  <a:srgbClr val="FFFFFF"/>
                </a:solidFill>
              </a:rPr>
              <a:t>Cascade Receivables- 3 year</a:t>
            </a:r>
          </a:p>
          <a:p>
            <a:pPr marL="457200" lvl="1" indent="0">
              <a:buNone/>
            </a:pPr>
            <a:r>
              <a:rPr lang="en-US" dirty="0" smtClean="0">
                <a:solidFill>
                  <a:srgbClr val="FFFFFF"/>
                </a:solidFill>
              </a:rPr>
              <a:t>3 Projects </a:t>
            </a:r>
            <a:r>
              <a:rPr lang="en-US" sz="1400" dirty="0" smtClean="0">
                <a:solidFill>
                  <a:srgbClr val="FFFFFF"/>
                </a:solidFill>
              </a:rPr>
              <a:t>(Auto, 2 Medical Projects</a:t>
            </a:r>
            <a:r>
              <a:rPr lang="en-US" dirty="0" smtClean="0">
                <a:solidFill>
                  <a:srgbClr val="FFFFFF"/>
                </a:solidFill>
              </a:rPr>
              <a:t>)</a:t>
            </a:r>
          </a:p>
          <a:p>
            <a:pPr>
              <a:buFont typeface="Wingdings" panose="05000000000000000000" pitchFamily="2" charset="2"/>
              <a:buChar char="v"/>
            </a:pPr>
            <a:r>
              <a:rPr lang="en-US" dirty="0" smtClean="0">
                <a:solidFill>
                  <a:srgbClr val="FFFFFF"/>
                </a:solidFill>
              </a:rPr>
              <a:t>Diversified Funding Associates-New 2021</a:t>
            </a:r>
          </a:p>
          <a:p>
            <a:pPr lvl="1">
              <a:buFont typeface="Wingdings" panose="05000000000000000000" pitchFamily="2" charset="2"/>
              <a:buChar char="v"/>
            </a:pPr>
            <a:r>
              <a:rPr lang="en-US" dirty="0" smtClean="0">
                <a:solidFill>
                  <a:srgbClr val="FFFFFF"/>
                </a:solidFill>
              </a:rPr>
              <a:t>1 </a:t>
            </a:r>
            <a:r>
              <a:rPr lang="en-US" dirty="0">
                <a:solidFill>
                  <a:srgbClr val="FFFFFF"/>
                </a:solidFill>
              </a:rPr>
              <a:t>Project (credit </a:t>
            </a:r>
            <a:r>
              <a:rPr lang="en-US" dirty="0" smtClean="0">
                <a:solidFill>
                  <a:srgbClr val="FFFFFF"/>
                </a:solidFill>
              </a:rPr>
              <a:t>card, DDA, retail loans)</a:t>
            </a:r>
          </a:p>
          <a:p>
            <a:pPr>
              <a:buFont typeface="Wingdings" panose="05000000000000000000" pitchFamily="2" charset="2"/>
              <a:buChar char="v"/>
            </a:pPr>
            <a:r>
              <a:rPr lang="en-US" dirty="0" smtClean="0">
                <a:solidFill>
                  <a:srgbClr val="FFFFFF"/>
                </a:solidFill>
              </a:rPr>
              <a:t>National Debt Holdings-New 2021</a:t>
            </a:r>
          </a:p>
          <a:p>
            <a:pPr lvl="1">
              <a:buFont typeface="Wingdings" panose="05000000000000000000" pitchFamily="2" charset="2"/>
              <a:buChar char="v"/>
            </a:pPr>
            <a:r>
              <a:rPr lang="en-US" dirty="0" smtClean="0">
                <a:solidFill>
                  <a:srgbClr val="FFFFFF"/>
                </a:solidFill>
              </a:rPr>
              <a:t>1 Project (retail loan, credit card)</a:t>
            </a:r>
          </a:p>
          <a:p>
            <a:pPr>
              <a:buFont typeface="Wingdings" panose="05000000000000000000" pitchFamily="2" charset="2"/>
              <a:buChar char="v"/>
            </a:pPr>
            <a:r>
              <a:rPr lang="en-US" dirty="0" smtClean="0">
                <a:solidFill>
                  <a:srgbClr val="FFFFFF"/>
                </a:solidFill>
              </a:rPr>
              <a:t> </a:t>
            </a:r>
            <a:r>
              <a:rPr lang="en-US" dirty="0">
                <a:solidFill>
                  <a:srgbClr val="FFFFFF"/>
                </a:solidFill>
              </a:rPr>
              <a:t>InvestiNet- 2 years</a:t>
            </a:r>
          </a:p>
          <a:p>
            <a:pPr marL="457200" lvl="1" indent="0">
              <a:buNone/>
            </a:pPr>
            <a:r>
              <a:rPr lang="en-US" dirty="0">
                <a:solidFill>
                  <a:srgbClr val="FFFFFF"/>
                </a:solidFill>
              </a:rPr>
              <a:t>3</a:t>
            </a:r>
            <a:r>
              <a:rPr lang="en-US" dirty="0" smtClean="0">
                <a:solidFill>
                  <a:srgbClr val="FFFFFF"/>
                </a:solidFill>
              </a:rPr>
              <a:t> </a:t>
            </a:r>
            <a:r>
              <a:rPr lang="en-US" dirty="0">
                <a:solidFill>
                  <a:srgbClr val="FFFFFF"/>
                </a:solidFill>
              </a:rPr>
              <a:t>Projects </a:t>
            </a:r>
            <a:r>
              <a:rPr lang="en-US" dirty="0" smtClean="0">
                <a:solidFill>
                  <a:srgbClr val="FFFFFF"/>
                </a:solidFill>
              </a:rPr>
              <a:t>( Seconds, Quads </a:t>
            </a:r>
            <a:r>
              <a:rPr lang="en-US" dirty="0">
                <a:solidFill>
                  <a:srgbClr val="FFFFFF"/>
                </a:solidFill>
              </a:rPr>
              <a:t>and Fifths)</a:t>
            </a:r>
          </a:p>
          <a:p>
            <a:pPr marL="457200" lvl="1" indent="0">
              <a:buNone/>
            </a:pPr>
            <a:endParaRPr lang="en-US" dirty="0" smtClean="0">
              <a:solidFill>
                <a:srgbClr val="FFFFFF"/>
              </a:solidFill>
            </a:endParaRPr>
          </a:p>
          <a:p>
            <a:pPr marL="457200" lvl="1" indent="0">
              <a:buNone/>
            </a:pPr>
            <a:endParaRPr lang="en-US" dirty="0" smtClean="0">
              <a:solidFill>
                <a:srgbClr val="FFFFFF"/>
              </a:solidFill>
            </a:endParaRPr>
          </a:p>
          <a:p>
            <a:pPr>
              <a:buFont typeface="Wingdings" panose="05000000000000000000" pitchFamily="2" charset="2"/>
              <a:buChar char="v"/>
            </a:pPr>
            <a:endParaRPr lang="en-US" dirty="0" smtClean="0">
              <a:solidFill>
                <a:srgbClr val="FFFFFF"/>
              </a:solidFill>
            </a:endParaRPr>
          </a:p>
          <a:p>
            <a:pPr>
              <a:buFont typeface="Wingdings" panose="05000000000000000000" pitchFamily="2" charset="2"/>
              <a:buChar char="v"/>
            </a:pPr>
            <a:endParaRPr lang="en-US" sz="2400" dirty="0">
              <a:solidFill>
                <a:srgbClr val="FFFFFF"/>
              </a:solidFill>
            </a:endParaRPr>
          </a:p>
        </p:txBody>
      </p:sp>
      <p:sp>
        <p:nvSpPr>
          <p:cNvPr id="4" name="Content Placeholder 3"/>
          <p:cNvSpPr>
            <a:spLocks noGrp="1"/>
          </p:cNvSpPr>
          <p:nvPr>
            <p:ph sz="half" idx="2"/>
          </p:nvPr>
        </p:nvSpPr>
        <p:spPr>
          <a:xfrm>
            <a:off x="6205628" y="2222697"/>
            <a:ext cx="5551542" cy="4431322"/>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buFont typeface="Wingdings" panose="05000000000000000000" pitchFamily="2" charset="2"/>
              <a:buChar char="v"/>
            </a:pPr>
            <a:r>
              <a:rPr lang="en-US" sz="1800" dirty="0" smtClean="0">
                <a:solidFill>
                  <a:srgbClr val="FFFFFF"/>
                </a:solidFill>
              </a:rPr>
              <a:t>Joined RMA International-late 2019</a:t>
            </a:r>
          </a:p>
          <a:p>
            <a:pPr lvl="1">
              <a:buFont typeface="Wingdings" panose="05000000000000000000" pitchFamily="2" charset="2"/>
              <a:buChar char="v"/>
            </a:pPr>
            <a:r>
              <a:rPr lang="en-US" sz="1600" dirty="0" smtClean="0">
                <a:solidFill>
                  <a:srgbClr val="FFFFFF"/>
                </a:solidFill>
              </a:rPr>
              <a:t>Certified Receivables Company 6-2020</a:t>
            </a:r>
          </a:p>
          <a:p>
            <a:pPr>
              <a:buFont typeface="Wingdings" panose="05000000000000000000" pitchFamily="2" charset="2"/>
              <a:buChar char="v"/>
            </a:pPr>
            <a:r>
              <a:rPr lang="en-US" dirty="0" smtClean="0">
                <a:solidFill>
                  <a:srgbClr val="FFFFFF"/>
                </a:solidFill>
              </a:rPr>
              <a:t>Projects are Predominately late stage both Out of Statute and Near Statute but have begun to work forward flow fresh charge off portfolios </a:t>
            </a:r>
          </a:p>
          <a:p>
            <a:pPr>
              <a:buFont typeface="Wingdings" panose="05000000000000000000" pitchFamily="2" charset="2"/>
              <a:buChar char="v"/>
            </a:pPr>
            <a:r>
              <a:rPr lang="en-US" dirty="0" smtClean="0">
                <a:solidFill>
                  <a:srgbClr val="FFFFFF"/>
                </a:solidFill>
              </a:rPr>
              <a:t> Current Total Inventory is:</a:t>
            </a:r>
          </a:p>
          <a:p>
            <a:pPr lvl="1">
              <a:buFont typeface="Wingdings" panose="05000000000000000000" pitchFamily="2" charset="2"/>
              <a:buChar char="v"/>
            </a:pPr>
            <a:r>
              <a:rPr lang="en-US" dirty="0" smtClean="0">
                <a:solidFill>
                  <a:srgbClr val="FFFFFF"/>
                </a:solidFill>
              </a:rPr>
              <a:t>	2.1 Million Accounts</a:t>
            </a:r>
          </a:p>
          <a:p>
            <a:pPr lvl="1">
              <a:buFont typeface="Wingdings" panose="05000000000000000000" pitchFamily="2" charset="2"/>
              <a:buChar char="v"/>
            </a:pPr>
            <a:r>
              <a:rPr lang="en-US" dirty="0">
                <a:solidFill>
                  <a:srgbClr val="FFFFFF"/>
                </a:solidFill>
              </a:rPr>
              <a:t> </a:t>
            </a:r>
            <a:r>
              <a:rPr lang="en-US" dirty="0" smtClean="0">
                <a:solidFill>
                  <a:srgbClr val="FFFFFF"/>
                </a:solidFill>
              </a:rPr>
              <a:t>  $ 3.4 Billion Dollars </a:t>
            </a:r>
          </a:p>
          <a:p>
            <a:pPr>
              <a:buFont typeface="Wingdings" panose="05000000000000000000" pitchFamily="2" charset="2"/>
              <a:buChar char="v"/>
            </a:pPr>
            <a:endParaRPr lang="en-US" sz="1800" dirty="0">
              <a:solidFill>
                <a:srgbClr val="FFFFFF"/>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8972" y="5325853"/>
            <a:ext cx="1649392" cy="1099538"/>
          </a:xfrm>
          <a:prstGeom prst="rect">
            <a:avLst/>
          </a:prstGeom>
        </p:spPr>
      </p:pic>
      <p:pic>
        <p:nvPicPr>
          <p:cNvPr id="6" name="Picture 5" descr="https://chambermaster.blob.core.windows.net/userfiles/UserFiles/chambers/9576/File/CRBBadge-300x200.jpg"/>
          <p:cNvPicPr/>
          <p:nvPr/>
        </p:nvPicPr>
        <p:blipFill>
          <a:blip r:embed="rId3">
            <a:extLst>
              <a:ext uri="{28A0092B-C50C-407E-A947-70E740481C1C}">
                <a14:useLocalDpi xmlns:a14="http://schemas.microsoft.com/office/drawing/2010/main" val="0"/>
              </a:ext>
            </a:extLst>
          </a:blip>
          <a:srcRect/>
          <a:stretch>
            <a:fillRect/>
          </a:stretch>
        </p:blipFill>
        <p:spPr bwMode="auto">
          <a:xfrm>
            <a:off x="7476275" y="5325853"/>
            <a:ext cx="1162050" cy="781050"/>
          </a:xfrm>
          <a:prstGeom prst="rect">
            <a:avLst/>
          </a:prstGeom>
          <a:noFill/>
          <a:ln>
            <a:noFill/>
          </a:ln>
        </p:spPr>
      </p:pic>
    </p:spTree>
    <p:extLst>
      <p:ext uri="{BB962C8B-B14F-4D97-AF65-F5344CB8AC3E}">
        <p14:creationId xmlns:p14="http://schemas.microsoft.com/office/powerpoint/2010/main" val="3627320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884" y="598483"/>
            <a:ext cx="9613861" cy="1080938"/>
          </a:xfrm>
        </p:spPr>
        <p:txBody>
          <a:bodyPr/>
          <a:lstStyle/>
          <a:p>
            <a:r>
              <a:rPr lang="en-US" sz="4000" dirty="0" smtClean="0"/>
              <a:t>Laser - </a:t>
            </a:r>
            <a:r>
              <a:rPr lang="en-US" sz="2400" dirty="0" smtClean="0"/>
              <a:t>Near and Out of Statute Recovery Program </a:t>
            </a:r>
            <a:endParaRPr lang="en-US" sz="2400" dirty="0"/>
          </a:p>
        </p:txBody>
      </p:sp>
      <p:sp>
        <p:nvSpPr>
          <p:cNvPr id="4" name="Content Placeholder 3"/>
          <p:cNvSpPr>
            <a:spLocks noGrp="1"/>
          </p:cNvSpPr>
          <p:nvPr>
            <p:ph idx="1"/>
          </p:nvPr>
        </p:nvSpPr>
        <p:spPr>
          <a:xfrm>
            <a:off x="173884" y="2261906"/>
            <a:ext cx="9968922" cy="4472852"/>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2500" lnSpcReduction="20000"/>
          </a:bodyPr>
          <a:lstStyle/>
          <a:p>
            <a:r>
              <a:rPr lang="en-US" dirty="0" smtClean="0">
                <a:solidFill>
                  <a:srgbClr val="FFFFFF"/>
                </a:solidFill>
                <a:effectLst/>
              </a:rPr>
              <a:t>Late Stage “warehouse” Triggers Based Collection Strategy</a:t>
            </a:r>
          </a:p>
          <a:p>
            <a:pPr lvl="1"/>
            <a:r>
              <a:rPr lang="en-US" sz="1800" dirty="0" smtClean="0">
                <a:solidFill>
                  <a:srgbClr val="FFFFFF"/>
                </a:solidFill>
                <a:effectLst/>
              </a:rPr>
              <a:t>2-6 Years From Charge Off to Out of Statute (Post Bureau)</a:t>
            </a:r>
          </a:p>
          <a:p>
            <a:r>
              <a:rPr lang="en-US" sz="2200" dirty="0" smtClean="0">
                <a:solidFill>
                  <a:srgbClr val="FFFFFF"/>
                </a:solidFill>
                <a:effectLst/>
              </a:rPr>
              <a:t>Over 23 current Projects Across Most Collection Industries</a:t>
            </a:r>
          </a:p>
          <a:p>
            <a:pPr lvl="1"/>
            <a:r>
              <a:rPr lang="en-US" sz="1800" dirty="0" smtClean="0">
                <a:solidFill>
                  <a:srgbClr val="FFFFFF"/>
                </a:solidFill>
                <a:effectLst/>
              </a:rPr>
              <a:t>Currently 2.7 Million Accounts for $5.6 Billion</a:t>
            </a:r>
          </a:p>
          <a:p>
            <a:r>
              <a:rPr lang="en-US" sz="2200" dirty="0" smtClean="0">
                <a:solidFill>
                  <a:srgbClr val="FFFFFF"/>
                </a:solidFill>
                <a:effectLst/>
              </a:rPr>
              <a:t>Focuses on Scoring and Working High Propensity to Pay Accounts Up Front at Placement With Daily Monitoring For Positive Life-Style Improvements Through Credit Activity</a:t>
            </a:r>
          </a:p>
          <a:p>
            <a:r>
              <a:rPr lang="en-US" dirty="0" smtClean="0">
                <a:solidFill>
                  <a:srgbClr val="FFFFFF"/>
                </a:solidFill>
                <a:effectLst/>
              </a:rPr>
              <a:t>Annuitized Returns as Different Portions of the Portfolio “Pop” each Day</a:t>
            </a:r>
          </a:p>
          <a:p>
            <a:r>
              <a:rPr lang="en-US" dirty="0" smtClean="0">
                <a:solidFill>
                  <a:srgbClr val="FFFFFF"/>
                </a:solidFill>
                <a:effectLst/>
              </a:rPr>
              <a:t>Program Works Across all Industries and Balance Ranges</a:t>
            </a:r>
          </a:p>
          <a:p>
            <a:r>
              <a:rPr lang="en-US" dirty="0" smtClean="0">
                <a:solidFill>
                  <a:srgbClr val="FFFFFF"/>
                </a:solidFill>
                <a:effectLst/>
              </a:rPr>
              <a:t>Highly </a:t>
            </a:r>
            <a:r>
              <a:rPr lang="en-US" dirty="0">
                <a:solidFill>
                  <a:srgbClr val="FFFFFF"/>
                </a:solidFill>
                <a:effectLst/>
              </a:rPr>
              <a:t>Focused State by State Compliance</a:t>
            </a:r>
          </a:p>
          <a:p>
            <a:pPr lvl="1"/>
            <a:r>
              <a:rPr lang="en-US" sz="1800" dirty="0">
                <a:solidFill>
                  <a:srgbClr val="FFFFFF"/>
                </a:solidFill>
                <a:effectLst/>
              </a:rPr>
              <a:t>Letters and State Regulations</a:t>
            </a:r>
          </a:p>
          <a:p>
            <a:pPr lvl="2"/>
            <a:r>
              <a:rPr lang="en-US" sz="1600" dirty="0">
                <a:solidFill>
                  <a:srgbClr val="FFFFFF"/>
                </a:solidFill>
                <a:effectLst/>
              </a:rPr>
              <a:t>ACA Attorney Review Monthly</a:t>
            </a:r>
          </a:p>
          <a:p>
            <a:pPr lvl="2"/>
            <a:r>
              <a:rPr lang="en-US" sz="1600" dirty="0">
                <a:solidFill>
                  <a:srgbClr val="FFFFFF"/>
                </a:solidFill>
                <a:effectLst/>
              </a:rPr>
              <a:t>Fast </a:t>
            </a:r>
            <a:r>
              <a:rPr lang="en-US" sz="1600" dirty="0" smtClean="0">
                <a:solidFill>
                  <a:srgbClr val="FFFFFF"/>
                </a:solidFill>
                <a:effectLst/>
              </a:rPr>
              <a:t>Facts-ACA</a:t>
            </a:r>
          </a:p>
          <a:p>
            <a:r>
              <a:rPr lang="en-US" dirty="0" smtClean="0">
                <a:solidFill>
                  <a:srgbClr val="FFFFFF"/>
                </a:solidFill>
                <a:effectLst/>
              </a:rPr>
              <a:t>Executive Management 20 Years Experience in Late Stages of Collections</a:t>
            </a:r>
            <a:endParaRPr lang="en-US" dirty="0">
              <a:solidFill>
                <a:srgbClr val="FFFFFF"/>
              </a:solidFill>
              <a:effectLst/>
            </a:endParaRPr>
          </a:p>
          <a:p>
            <a:endParaRPr lang="en-US" dirty="0" smtClean="0">
              <a:solidFill>
                <a:srgbClr val="FFFFFF"/>
              </a:solidFill>
              <a:effectLst/>
            </a:endParaRPr>
          </a:p>
          <a:p>
            <a:endParaRPr lang="en-US" sz="2000" dirty="0" smtClean="0">
              <a:solidFill>
                <a:srgbClr val="FFFFFF"/>
              </a:solidFill>
              <a:effectLst/>
            </a:endParaRPr>
          </a:p>
          <a:p>
            <a:endParaRPr lang="en-US" sz="2000" dirty="0">
              <a:solidFill>
                <a:srgbClr val="FFFFFF"/>
              </a:solidFill>
              <a:effectLs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8227" y="5672797"/>
            <a:ext cx="1447800" cy="958444"/>
          </a:xfrm>
          <a:prstGeom prst="rect">
            <a:avLst/>
          </a:prstGeom>
        </p:spPr>
      </p:pic>
    </p:spTree>
    <p:extLst>
      <p:ext uri="{BB962C8B-B14F-4D97-AF65-F5344CB8AC3E}">
        <p14:creationId xmlns:p14="http://schemas.microsoft.com/office/powerpoint/2010/main" val="1422913709"/>
      </p:ext>
    </p:extLst>
  </p:cSld>
  <p:clrMapOvr>
    <a:masterClrMapping/>
  </p:clrMapOvr>
  <mc:AlternateContent xmlns:mc="http://schemas.openxmlformats.org/markup-compatibility/2006" xmlns:p14="http://schemas.microsoft.com/office/powerpoint/2010/main">
    <mc:Choice Requires="p14">
      <p:transition p14:dur="10">
        <p14:reveal/>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Berlin">
  <a:themeElements>
    <a:clrScheme name="Custom 5">
      <a:dk1>
        <a:srgbClr val="FFFFFF"/>
      </a:dk1>
      <a:lt1>
        <a:srgbClr val="3A3838"/>
      </a:lt1>
      <a:dk2>
        <a:srgbClr val="6A9C41"/>
      </a:dk2>
      <a:lt2>
        <a:srgbClr val="E7E6E6"/>
      </a:lt2>
      <a:accent1>
        <a:srgbClr val="158A20"/>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1800</TotalTime>
  <Words>899</Words>
  <Application>Microsoft Office PowerPoint</Application>
  <PresentationFormat>Widescreen</PresentationFormat>
  <Paragraphs>151</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Tahoma</vt:lpstr>
      <vt:lpstr>Times New Roman</vt:lpstr>
      <vt:lpstr>Trebuchet MS</vt:lpstr>
      <vt:lpstr>Wingdings</vt:lpstr>
      <vt:lpstr>Berlin</vt:lpstr>
      <vt:lpstr>Synergetic Communication, Inc.  (Syncom) </vt:lpstr>
      <vt:lpstr>Who is Syncom?</vt:lpstr>
      <vt:lpstr>Syncom Differentiators  </vt:lpstr>
      <vt:lpstr>Management Team</vt:lpstr>
      <vt:lpstr>Management Team</vt:lpstr>
      <vt:lpstr>Who Believes in Syncom?</vt:lpstr>
      <vt:lpstr>Client Longevity-Direct Lender</vt:lpstr>
      <vt:lpstr>Debt Buyer/Servicer Vertical</vt:lpstr>
      <vt:lpstr>Laser - Near and Out of Statute Recovery Program </vt:lpstr>
      <vt:lpstr>Compliance Centric </vt:lpstr>
      <vt:lpstr>Syncom IT Infrastructure</vt:lpstr>
      <vt:lpstr>Positive Consumer Experience (PCE) Initiative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Synergetic Communication, Inc. (Syncom) June 27, 2018</dc:title>
  <dc:creator>Anibal Alvear</dc:creator>
  <cp:lastModifiedBy>Patrick Green</cp:lastModifiedBy>
  <cp:revision>130</cp:revision>
  <cp:lastPrinted>2020-01-31T20:27:40Z</cp:lastPrinted>
  <dcterms:created xsi:type="dcterms:W3CDTF">2018-06-21T18:40:51Z</dcterms:created>
  <dcterms:modified xsi:type="dcterms:W3CDTF">2022-08-11T16:22:06Z</dcterms:modified>
</cp:coreProperties>
</file>