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0" r:id="rId3"/>
    <p:sldId id="257" r:id="rId4"/>
    <p:sldId id="311" r:id="rId5"/>
    <p:sldId id="313" r:id="rId6"/>
    <p:sldId id="314" r:id="rId7"/>
    <p:sldId id="310" r:id="rId8"/>
    <p:sldId id="279" r:id="rId9"/>
    <p:sldId id="309" r:id="rId10"/>
    <p:sldId id="259" r:id="rId11"/>
    <p:sldId id="286" r:id="rId12"/>
    <p:sldId id="288" r:id="rId13"/>
    <p:sldId id="289" r:id="rId14"/>
    <p:sldId id="290" r:id="rId15"/>
    <p:sldId id="291" r:id="rId16"/>
    <p:sldId id="292" r:id="rId17"/>
    <p:sldId id="293" r:id="rId18"/>
    <p:sldId id="295" r:id="rId19"/>
    <p:sldId id="294" r:id="rId20"/>
    <p:sldId id="296" r:id="rId21"/>
    <p:sldId id="297" r:id="rId22"/>
    <p:sldId id="298" r:id="rId23"/>
    <p:sldId id="299" r:id="rId24"/>
    <p:sldId id="300" r:id="rId25"/>
    <p:sldId id="304" r:id="rId26"/>
    <p:sldId id="305" r:id="rId27"/>
    <p:sldId id="30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D161E-4353-4B00-B2B6-2EE1CEBEA61F}" type="datetimeFigureOut">
              <a:rPr lang="en-US" smtClean="0"/>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1D695-F787-4683-8733-F3F0AD02319F}" type="slidenum">
              <a:rPr lang="en-US" smtClean="0"/>
              <a:t>‹#›</a:t>
            </a:fld>
            <a:endParaRPr lang="en-US"/>
          </a:p>
        </p:txBody>
      </p:sp>
    </p:spTree>
    <p:extLst>
      <p:ext uri="{BB962C8B-B14F-4D97-AF65-F5344CB8AC3E}">
        <p14:creationId xmlns:p14="http://schemas.microsoft.com/office/powerpoint/2010/main" val="47805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1142E0-A143-4708-8A2D-1FB9FF1E0F31}"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327769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142E0-A143-4708-8A2D-1FB9FF1E0F31}"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90809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142E0-A143-4708-8A2D-1FB9FF1E0F31}"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173914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142E0-A143-4708-8A2D-1FB9FF1E0F31}"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262934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142E0-A143-4708-8A2D-1FB9FF1E0F31}"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263037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1142E0-A143-4708-8A2D-1FB9FF1E0F31}"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176832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142E0-A143-4708-8A2D-1FB9FF1E0F31}"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302607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142E0-A143-4708-8A2D-1FB9FF1E0F31}"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237454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142E0-A143-4708-8A2D-1FB9FF1E0F31}"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246778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142E0-A143-4708-8A2D-1FB9FF1E0F31}"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175044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142E0-A143-4708-8A2D-1FB9FF1E0F31}"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9D61-17FD-458C-A22C-AEB40AFBD0D9}" type="slidenum">
              <a:rPr lang="en-US" smtClean="0"/>
              <a:t>‹#›</a:t>
            </a:fld>
            <a:endParaRPr lang="en-US"/>
          </a:p>
        </p:txBody>
      </p:sp>
    </p:spTree>
    <p:extLst>
      <p:ext uri="{BB962C8B-B14F-4D97-AF65-F5344CB8AC3E}">
        <p14:creationId xmlns:p14="http://schemas.microsoft.com/office/powerpoint/2010/main" val="346194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142E0-A143-4708-8A2D-1FB9FF1E0F31}" type="datetimeFigureOut">
              <a:rPr lang="en-US" smtClean="0"/>
              <a:t>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C9D61-17FD-458C-A22C-AEB40AFBD0D9}" type="slidenum">
              <a:rPr lang="en-US" smtClean="0"/>
              <a:t>‹#›</a:t>
            </a:fld>
            <a:endParaRPr lang="en-US"/>
          </a:p>
        </p:txBody>
      </p:sp>
    </p:spTree>
    <p:extLst>
      <p:ext uri="{BB962C8B-B14F-4D97-AF65-F5344CB8AC3E}">
        <p14:creationId xmlns:p14="http://schemas.microsoft.com/office/powerpoint/2010/main" val="393193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en-us/software-download/windows1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qualcomm.com/download/db410c/windows-10-iot-update-tool-dragonboard-410c-x64.zip" TargetMode="External"/><Relationship Id="rId2" Type="http://schemas.openxmlformats.org/officeDocument/2006/relationships/hyperlink" Target="https://developer.qualcomm.com/download/db410c/windows-10-iot-update-tool-dragonboard-410c-x86.zi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o.microsoft.com/fwlink/?LinkID=70857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microsoft.com/fwlink/?LinkId=84605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78"/>
            <a:ext cx="12182475" cy="6946578"/>
          </a:xfrm>
          <a:prstGeom prst="rect">
            <a:avLst/>
          </a:prstGeom>
        </p:spPr>
      </p:pic>
      <p:sp>
        <p:nvSpPr>
          <p:cNvPr id="5" name="Title 3"/>
          <p:cNvSpPr txBox="1">
            <a:spLocks/>
          </p:cNvSpPr>
          <p:nvPr/>
        </p:nvSpPr>
        <p:spPr>
          <a:xfrm>
            <a:off x="0" y="1806910"/>
            <a:ext cx="9143936" cy="18287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latin typeface="Segoe UI Light" panose="020B0502040204020203" pitchFamily="34" charset="0"/>
                <a:cs typeface="Segoe UI Light" panose="020B0502040204020203" pitchFamily="34" charset="0"/>
              </a:rPr>
              <a:t>Internet of Things (IoT)</a:t>
            </a:r>
            <a:endParaRPr lang="en-US" dirty="0">
              <a:latin typeface="Segoe UI Light" panose="020B0502040204020203" pitchFamily="34" charset="0"/>
              <a:cs typeface="Segoe UI Light" panose="020B0502040204020203" pitchFamily="34" charset="0"/>
            </a:endParaRPr>
          </a:p>
        </p:txBody>
      </p:sp>
      <p:sp>
        <p:nvSpPr>
          <p:cNvPr id="7" name="Text Placeholder 1"/>
          <p:cNvSpPr txBox="1">
            <a:spLocks/>
          </p:cNvSpPr>
          <p:nvPr/>
        </p:nvSpPr>
        <p:spPr>
          <a:xfrm>
            <a:off x="274702" y="3955785"/>
            <a:ext cx="7315137" cy="18280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TextBox 7"/>
          <p:cNvSpPr txBox="1"/>
          <p:nvPr/>
        </p:nvSpPr>
        <p:spPr>
          <a:xfrm>
            <a:off x="953037" y="3955785"/>
            <a:ext cx="4111767" cy="523220"/>
          </a:xfrm>
          <a:prstGeom prst="rect">
            <a:avLst/>
          </a:prstGeom>
          <a:noFill/>
        </p:spPr>
        <p:txBody>
          <a:bodyPr wrap="none" rtlCol="0">
            <a:spAutoFit/>
          </a:bodyPr>
          <a:lstStyle/>
          <a:p>
            <a:r>
              <a:rPr lang="en-US" dirty="0" smtClean="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rPr>
              <a:t>Vinay Patankar, Madhukar</a:t>
            </a:r>
            <a:endParaRPr lang="en-US" dirty="0">
              <a:latin typeface="Segoe UI Light" panose="020B0502040204020203" pitchFamily="34" charset="0"/>
              <a:cs typeface="Segoe UI Light" panose="020B0502040204020203" pitchFamily="34" charset="0"/>
            </a:endParaRPr>
          </a:p>
        </p:txBody>
      </p:sp>
      <p:sp>
        <p:nvSpPr>
          <p:cNvPr id="6" name="Text Placeholder 6"/>
          <p:cNvSpPr txBox="1">
            <a:spLocks/>
          </p:cNvSpPr>
          <p:nvPr/>
        </p:nvSpPr>
        <p:spPr>
          <a:xfrm>
            <a:off x="341920" y="732702"/>
            <a:ext cx="2667000" cy="406265"/>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mn-lt"/>
              </a:rPr>
              <a:t>Day -8</a:t>
            </a:r>
            <a:endParaRPr lang="en-US" sz="1600" dirty="0">
              <a:latin typeface="+mn-lt"/>
            </a:endParaRPr>
          </a:p>
        </p:txBody>
      </p:sp>
    </p:spTree>
    <p:extLst>
      <p:ext uri="{BB962C8B-B14F-4D97-AF65-F5344CB8AC3E}">
        <p14:creationId xmlns:p14="http://schemas.microsoft.com/office/powerpoint/2010/main" val="2307289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8250" y="244955"/>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2" name="Rectangle 1"/>
          <p:cNvSpPr/>
          <p:nvPr/>
        </p:nvSpPr>
        <p:spPr>
          <a:xfrm>
            <a:off x="820882" y="1085449"/>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91612" y="1957142"/>
            <a:ext cx="1789272" cy="369332"/>
          </a:xfrm>
          <a:prstGeom prst="rect">
            <a:avLst/>
          </a:prstGeom>
        </p:spPr>
        <p:txBody>
          <a:bodyPr wrap="none">
            <a:spAutoFit/>
          </a:bodyPr>
          <a:lstStyle/>
          <a:p>
            <a:r>
              <a:rPr lang="en-US" b="1" dirty="0" smtClean="0">
                <a:solidFill>
                  <a:srgbClr val="000000"/>
                </a:solidFill>
                <a:latin typeface="Segoe UI Light" panose="020B0502040204020203" pitchFamily="34" charset="0"/>
                <a:cs typeface="Segoe UI Light" panose="020B0502040204020203" pitchFamily="34" charset="0"/>
              </a:rPr>
              <a:t>Get </a:t>
            </a:r>
            <a:r>
              <a:rPr lang="en-US" b="1" dirty="0">
                <a:solidFill>
                  <a:srgbClr val="000000"/>
                </a:solidFill>
                <a:latin typeface="Segoe UI Light" panose="020B0502040204020203" pitchFamily="34" charset="0"/>
                <a:cs typeface="Segoe UI Light" panose="020B0502040204020203" pitchFamily="34" charset="0"/>
              </a:rPr>
              <a:t>Windows 10</a:t>
            </a:r>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1244851" y="2828835"/>
            <a:ext cx="5246102" cy="2246769"/>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Make sure you are running the public release of Windows 10 </a:t>
            </a:r>
            <a:endParaRPr lang="en-US" sz="2000" dirty="0" smtClean="0">
              <a:solidFill>
                <a:srgbClr val="000000"/>
              </a:solidFill>
              <a:latin typeface="Segoe UI Light" panose="020B0502040204020203" pitchFamily="34" charset="0"/>
              <a:cs typeface="Segoe UI Light" panose="020B0502040204020203" pitchFamily="34" charset="0"/>
            </a:endParaRP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(build </a:t>
            </a:r>
            <a:r>
              <a:rPr lang="en-US" sz="2000" dirty="0">
                <a:solidFill>
                  <a:srgbClr val="000000"/>
                </a:solidFill>
                <a:latin typeface="Segoe UI Light" panose="020B0502040204020203" pitchFamily="34" charset="0"/>
                <a:cs typeface="Segoe UI Light" panose="020B0502040204020203" pitchFamily="34" charset="0"/>
              </a:rPr>
              <a:t>14393 or better</a:t>
            </a:r>
            <a:r>
              <a:rPr lang="en-US" sz="2000" dirty="0" smtClean="0">
                <a:solidFill>
                  <a:srgbClr val="000000"/>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US" sz="2000" dirty="0" smtClean="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You </a:t>
            </a:r>
            <a:r>
              <a:rPr lang="en-US" sz="2000" dirty="0">
                <a:solidFill>
                  <a:srgbClr val="000000"/>
                </a:solidFill>
                <a:latin typeface="Segoe UI Light" panose="020B0502040204020203" pitchFamily="34" charset="0"/>
                <a:cs typeface="Segoe UI Light" panose="020B0502040204020203" pitchFamily="34" charset="0"/>
              </a:rPr>
              <a:t>can find your current build number by clicking the start button, typing "</a:t>
            </a:r>
            <a:r>
              <a:rPr lang="en-US" sz="2000" dirty="0" err="1">
                <a:solidFill>
                  <a:srgbClr val="000000"/>
                </a:solidFill>
                <a:latin typeface="Segoe UI Light" panose="020B0502040204020203" pitchFamily="34" charset="0"/>
                <a:cs typeface="Segoe UI Light" panose="020B0502040204020203" pitchFamily="34" charset="0"/>
              </a:rPr>
              <a:t>winver</a:t>
            </a:r>
            <a:r>
              <a:rPr lang="en-US" sz="2000" dirty="0">
                <a:solidFill>
                  <a:srgbClr val="000000"/>
                </a:solidFill>
                <a:latin typeface="Segoe UI Light" panose="020B0502040204020203" pitchFamily="34" charset="0"/>
                <a:cs typeface="Segoe UI Light" panose="020B0502040204020203" pitchFamily="34" charset="0"/>
              </a:rPr>
              <a:t>", and hitting the Enter key.</a:t>
            </a:r>
            <a:endParaRPr lang="en-US" sz="20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2"/>
          <a:stretch>
            <a:fillRect/>
          </a:stretch>
        </p:blipFill>
        <p:spPr>
          <a:xfrm>
            <a:off x="6593983" y="2036286"/>
            <a:ext cx="4997003" cy="4312999"/>
          </a:xfrm>
          <a:prstGeom prst="rect">
            <a:avLst/>
          </a:prstGeom>
        </p:spPr>
      </p:pic>
      <p:sp>
        <p:nvSpPr>
          <p:cNvPr id="10" name="Rectangle 9"/>
          <p:cNvSpPr/>
          <p:nvPr/>
        </p:nvSpPr>
        <p:spPr>
          <a:xfrm>
            <a:off x="966931" y="5929850"/>
            <a:ext cx="5265224" cy="369332"/>
          </a:xfrm>
          <a:prstGeom prst="rect">
            <a:avLst/>
          </a:prstGeom>
        </p:spPr>
        <p:txBody>
          <a:bodyPr wrap="none">
            <a:spAutoFit/>
          </a:bodyPr>
          <a:lstStyle/>
          <a:p>
            <a:r>
              <a:rPr lang="en-US" dirty="0">
                <a:solidFill>
                  <a:srgbClr val="000000"/>
                </a:solidFill>
                <a:latin typeface="Segoe UI Light" panose="020B0502040204020203" pitchFamily="34" charset="0"/>
                <a:cs typeface="Segoe UI Light" panose="020B0502040204020203" pitchFamily="34" charset="0"/>
              </a:rPr>
              <a:t>To upgrade, visit the</a:t>
            </a:r>
            <a:r>
              <a:rPr lang="en-US" dirty="0">
                <a:solidFill>
                  <a:srgbClr val="000000"/>
                </a:solidFill>
                <a:latin typeface="Segoe UI" panose="020B0502040204020203" pitchFamily="34" charset="0"/>
              </a:rPr>
              <a:t> </a:t>
            </a:r>
            <a:r>
              <a:rPr lang="en-US" dirty="0">
                <a:solidFill>
                  <a:srgbClr val="006CD8"/>
                </a:solidFill>
                <a:latin typeface="Segoe UI" panose="020B0502040204020203" pitchFamily="34" charset="0"/>
                <a:hlinkClick r:id="rId3"/>
              </a:rPr>
              <a:t>Download Windows 10 page</a:t>
            </a:r>
            <a:r>
              <a:rPr lang="en-US" dirty="0">
                <a:solidFill>
                  <a:srgbClr val="000000"/>
                </a:solidFill>
                <a:latin typeface="Segoe UI" panose="020B0502040204020203" pitchFamily="34" charset="0"/>
              </a:rPr>
              <a:t>.</a:t>
            </a:r>
            <a:endParaRPr lang="en-US" dirty="0"/>
          </a:p>
        </p:txBody>
      </p:sp>
      <p:sp>
        <p:nvSpPr>
          <p:cNvPr id="13" name="Oval 12"/>
          <p:cNvSpPr>
            <a:spLocks noChangeAspect="1"/>
          </p:cNvSpPr>
          <p:nvPr/>
        </p:nvSpPr>
        <p:spPr bwMode="auto">
          <a:xfrm>
            <a:off x="603965" y="1858009"/>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741182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2306"/>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679338" y="1623172"/>
            <a:ext cx="5172378" cy="369332"/>
          </a:xfrm>
          <a:prstGeom prst="rect">
            <a:avLst/>
          </a:prstGeom>
        </p:spPr>
        <p:txBody>
          <a:bodyPr wrap="none">
            <a:spAutoFit/>
          </a:bodyPr>
          <a:lstStyle/>
          <a:p>
            <a:r>
              <a:rPr lang="en-US" b="1" dirty="0" smtClean="0">
                <a:solidFill>
                  <a:srgbClr val="000000"/>
                </a:solidFill>
                <a:latin typeface="Segoe UI Light" panose="020B0502040204020203" pitchFamily="34" charset="0"/>
                <a:cs typeface="Segoe UI Light" panose="020B0502040204020203" pitchFamily="34" charset="0"/>
              </a:rPr>
              <a:t>Download </a:t>
            </a:r>
            <a:r>
              <a:rPr lang="en-US" b="1" dirty="0">
                <a:solidFill>
                  <a:srgbClr val="000000"/>
                </a:solidFill>
                <a:latin typeface="Segoe UI Light" panose="020B0502040204020203" pitchFamily="34" charset="0"/>
                <a:cs typeface="Segoe UI Light" panose="020B0502040204020203" pitchFamily="34" charset="0"/>
              </a:rPr>
              <a:t>and install the DragonBoard Update Tool</a:t>
            </a:r>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797023" y="2276788"/>
            <a:ext cx="5246102" cy="4093428"/>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Download the DragonBoard Update Tool by selecting the download link appropriate for your </a:t>
            </a:r>
            <a:r>
              <a:rPr lang="en-US" sz="2000" dirty="0"/>
              <a:t> PC: </a:t>
            </a:r>
            <a:r>
              <a:rPr lang="en-US" sz="2000" dirty="0">
                <a:hlinkClick r:id="rId2"/>
              </a:rPr>
              <a:t>x86</a:t>
            </a:r>
            <a:r>
              <a:rPr lang="en-US" sz="2000" dirty="0"/>
              <a:t> or </a:t>
            </a:r>
            <a:r>
              <a:rPr lang="en-US" sz="2000" dirty="0">
                <a:hlinkClick r:id="rId3"/>
              </a:rPr>
              <a:t>x64</a:t>
            </a:r>
            <a:r>
              <a:rPr lang="en-US" sz="2000" dirty="0"/>
              <a:t>. </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To determine whether your PC is x86 or x64</a:t>
            </a:r>
            <a:r>
              <a:rPr lang="en-US" sz="2000" dirty="0" smtClean="0">
                <a:solidFill>
                  <a:srgbClr val="000000"/>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US" sz="2000" dirty="0" smtClean="0">
              <a:solidFill>
                <a:srgbClr val="000000"/>
              </a:solidFill>
              <a:latin typeface="Segoe UI Light" panose="020B0502040204020203" pitchFamily="34" charset="0"/>
              <a:cs typeface="Segoe UI Light" panose="020B0502040204020203" pitchFamily="34" charset="0"/>
            </a:endParaRPr>
          </a:p>
          <a:p>
            <a:r>
              <a:rPr lang="en-US" sz="2000" dirty="0">
                <a:solidFill>
                  <a:srgbClr val="000000"/>
                </a:solidFill>
                <a:latin typeface="Segoe UI Light" panose="020B0502040204020203" pitchFamily="34" charset="0"/>
                <a:cs typeface="Segoe UI Light" panose="020B0502040204020203" pitchFamily="34" charset="0"/>
              </a:rPr>
              <a:t>     1. Open Settings, and click/tap on the </a:t>
            </a:r>
            <a:r>
              <a:rPr lang="en-US" sz="2000" dirty="0" smtClean="0">
                <a:solidFill>
                  <a:srgbClr val="000000"/>
                </a:solidFill>
                <a:latin typeface="Segoe UI Light" panose="020B0502040204020203" pitchFamily="34" charset="0"/>
                <a:cs typeface="Segoe UI Light" panose="020B0502040204020203" pitchFamily="34" charset="0"/>
              </a:rPr>
              <a:t> </a:t>
            </a: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System </a:t>
            </a:r>
            <a:r>
              <a:rPr lang="en-US" sz="2000" dirty="0">
                <a:solidFill>
                  <a:srgbClr val="000000"/>
                </a:solidFill>
                <a:latin typeface="Segoe UI Light" panose="020B0502040204020203" pitchFamily="34" charset="0"/>
                <a:cs typeface="Segoe UI Light" panose="020B0502040204020203" pitchFamily="34" charset="0"/>
              </a:rPr>
              <a:t>icon</a:t>
            </a:r>
            <a:r>
              <a:rPr lang="en-US" sz="2000" dirty="0" smtClean="0">
                <a:solidFill>
                  <a:srgbClr val="000000"/>
                </a:solidFill>
                <a:latin typeface="Segoe UI Light" panose="020B0502040204020203" pitchFamily="34" charset="0"/>
                <a:cs typeface="Segoe UI Light" panose="020B0502040204020203" pitchFamily="34" charset="0"/>
              </a:rPr>
              <a:t>.</a:t>
            </a:r>
          </a:p>
          <a:p>
            <a:endParaRPr lang="en-US" sz="2000" dirty="0">
              <a:solidFill>
                <a:srgbClr val="000000"/>
              </a:solidFill>
              <a:latin typeface="Segoe UI Light" panose="020B0502040204020203" pitchFamily="34" charset="0"/>
              <a:cs typeface="Segoe UI Light" panose="020B0502040204020203" pitchFamily="34" charset="0"/>
            </a:endParaRPr>
          </a:p>
          <a:p>
            <a:r>
              <a:rPr lang="en-US" sz="2000" dirty="0" smtClean="0">
                <a:solidFill>
                  <a:srgbClr val="000000"/>
                </a:solidFill>
                <a:latin typeface="Segoe UI Light" panose="020B0502040204020203" pitchFamily="34" charset="0"/>
                <a:cs typeface="Segoe UI Light" panose="020B0502040204020203" pitchFamily="34" charset="0"/>
              </a:rPr>
              <a:t>     2</a:t>
            </a:r>
            <a:r>
              <a:rPr lang="en-US" sz="2000" dirty="0">
                <a:solidFill>
                  <a:srgbClr val="000000"/>
                </a:solidFill>
                <a:latin typeface="Segoe UI Light" panose="020B0502040204020203" pitchFamily="34" charset="0"/>
                <a:cs typeface="Segoe UI Light" panose="020B0502040204020203" pitchFamily="34" charset="0"/>
              </a:rPr>
              <a:t>. Click/tap on About on the left side. Under </a:t>
            </a:r>
            <a:endParaRPr lang="en-US" sz="2000" dirty="0" smtClean="0">
              <a:solidFill>
                <a:srgbClr val="000000"/>
              </a:solidFill>
              <a:latin typeface="Segoe UI Light" panose="020B0502040204020203" pitchFamily="34" charset="0"/>
              <a:cs typeface="Segoe UI Light" panose="020B0502040204020203" pitchFamily="34" charset="0"/>
            </a:endParaRP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PC </a:t>
            </a:r>
            <a:r>
              <a:rPr lang="en-US" sz="2000" dirty="0">
                <a:solidFill>
                  <a:srgbClr val="000000"/>
                </a:solidFill>
                <a:latin typeface="Segoe UI Light" panose="020B0502040204020203" pitchFamily="34" charset="0"/>
                <a:cs typeface="Segoe UI Light" panose="020B0502040204020203" pitchFamily="34" charset="0"/>
              </a:rPr>
              <a:t>on the right side, look to see if </a:t>
            </a:r>
            <a:r>
              <a:rPr lang="en-US" sz="2000" dirty="0" smtClean="0">
                <a:solidFill>
                  <a:srgbClr val="000000"/>
                </a:solidFill>
                <a:latin typeface="Segoe UI Light" panose="020B0502040204020203" pitchFamily="34" charset="0"/>
                <a:cs typeface="Segoe UI Light" panose="020B0502040204020203" pitchFamily="34" charset="0"/>
              </a:rPr>
              <a:t>your</a:t>
            </a: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System type is either a 64-bit </a:t>
            </a:r>
            <a:r>
              <a:rPr lang="en-US" sz="2000" dirty="0" smtClean="0">
                <a:solidFill>
                  <a:srgbClr val="000000"/>
                </a:solidFill>
                <a:latin typeface="Segoe UI Light" panose="020B0502040204020203" pitchFamily="34" charset="0"/>
                <a:cs typeface="Segoe UI Light" panose="020B0502040204020203" pitchFamily="34" charset="0"/>
              </a:rPr>
              <a:t>operating</a:t>
            </a: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system or a 32-bit operating system. </a:t>
            </a:r>
          </a:p>
        </p:txBody>
      </p:sp>
      <p:pic>
        <p:nvPicPr>
          <p:cNvPr id="9" name="Picture 8"/>
          <p:cNvPicPr>
            <a:picLocks noChangeAspect="1"/>
          </p:cNvPicPr>
          <p:nvPr/>
        </p:nvPicPr>
        <p:blipFill>
          <a:blip r:embed="rId4"/>
          <a:stretch>
            <a:fillRect/>
          </a:stretch>
        </p:blipFill>
        <p:spPr>
          <a:xfrm>
            <a:off x="6495909" y="2333671"/>
            <a:ext cx="5516977" cy="3979662"/>
          </a:xfrm>
          <a:prstGeom prst="rect">
            <a:avLst/>
          </a:prstGeom>
        </p:spPr>
      </p:pic>
      <p:sp>
        <p:nvSpPr>
          <p:cNvPr id="11" name="Rectangle 10"/>
          <p:cNvSpPr/>
          <p:nvPr/>
        </p:nvSpPr>
        <p:spPr>
          <a:xfrm>
            <a:off x="9254398" y="6273225"/>
            <a:ext cx="2199641" cy="584775"/>
          </a:xfrm>
          <a:prstGeom prst="rect">
            <a:avLst/>
          </a:prstGeom>
        </p:spPr>
        <p:txBody>
          <a:bodyPr wrap="none">
            <a:spAutoFit/>
          </a:bodyPr>
          <a:lstStyle/>
          <a:p>
            <a:r>
              <a:rPr lang="en-US" sz="3200" b="1" dirty="0" smtClean="0">
                <a:solidFill>
                  <a:schemeClr val="tx1">
                    <a:lumMod val="65000"/>
                    <a:lumOff val="35000"/>
                  </a:schemeClr>
                </a:solidFill>
                <a:latin typeface="Segoe UI Light" panose="020B0502040204020203" pitchFamily="34" charset="0"/>
                <a:cs typeface="Segoe UI Light" panose="020B0502040204020203" pitchFamily="34" charset="0"/>
              </a:rPr>
              <a:t>Continue…..</a:t>
            </a:r>
            <a:endParaRPr lang="en-US" sz="3200" b="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13" name="Rectangle 12"/>
          <p:cNvSpPr/>
          <p:nvPr/>
        </p:nvSpPr>
        <p:spPr>
          <a:xfrm>
            <a:off x="-93518" y="263247"/>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14" name="Oval 13"/>
          <p:cNvSpPr>
            <a:spLocks noChangeAspect="1"/>
          </p:cNvSpPr>
          <p:nvPr/>
        </p:nvSpPr>
        <p:spPr bwMode="auto">
          <a:xfrm>
            <a:off x="151181" y="1538910"/>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272287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1" y="1116423"/>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4" name="Rectangle 3"/>
          <p:cNvSpPr/>
          <p:nvPr/>
        </p:nvSpPr>
        <p:spPr>
          <a:xfrm>
            <a:off x="909007" y="2400210"/>
            <a:ext cx="5736002" cy="163121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The installer will create a shortcut to the DragonBoard Update Tool on your desktop and in your </a:t>
            </a:r>
            <a:endParaRPr lang="en-US" sz="2000" dirty="0" smtClean="0">
              <a:solidFill>
                <a:srgbClr val="000000"/>
              </a:solidFill>
              <a:latin typeface="Segoe UI Light" panose="020B0502040204020203" pitchFamily="34" charset="0"/>
              <a:cs typeface="Segoe UI Light" panose="020B0502040204020203" pitchFamily="34" charset="0"/>
            </a:endParaRP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a:t>
            </a:r>
            <a:r>
              <a:rPr lang="en-US" sz="2000" b="1" dirty="0" smtClean="0">
                <a:solidFill>
                  <a:srgbClr val="000000"/>
                </a:solidFill>
                <a:latin typeface="Segoe UI Light" panose="020B0502040204020203" pitchFamily="34" charset="0"/>
                <a:cs typeface="Segoe UI Light" panose="020B0502040204020203" pitchFamily="34" charset="0"/>
              </a:rPr>
              <a:t>start </a:t>
            </a:r>
            <a:r>
              <a:rPr lang="en-US" sz="2000" b="1" dirty="0">
                <a:solidFill>
                  <a:srgbClr val="000000"/>
                </a:solidFill>
                <a:latin typeface="Segoe UI Light" panose="020B0502040204020203" pitchFamily="34" charset="0"/>
                <a:cs typeface="Segoe UI Light" panose="020B0502040204020203" pitchFamily="34" charset="0"/>
              </a:rPr>
              <a:t>menu, </a:t>
            </a:r>
            <a:endParaRPr lang="en-US" sz="2000" b="1" dirty="0" smtClean="0">
              <a:solidFill>
                <a:srgbClr val="000000"/>
              </a:solidFill>
              <a:latin typeface="Segoe UI Light" panose="020B0502040204020203" pitchFamily="34" charset="0"/>
              <a:cs typeface="Segoe UI Light" panose="020B0502040204020203" pitchFamily="34" charset="0"/>
            </a:endParaRPr>
          </a:p>
          <a:p>
            <a:r>
              <a:rPr lang="en-US" sz="2000" dirty="0" smtClean="0">
                <a:solidFill>
                  <a:srgbClr val="000000"/>
                </a:solidFill>
                <a:latin typeface="Segoe UI Light" panose="020B0502040204020203" pitchFamily="34" charset="0"/>
                <a:cs typeface="Segoe UI Light" panose="020B0502040204020203" pitchFamily="34" charset="0"/>
              </a:rPr>
              <a:t>    </a:t>
            </a:r>
            <a:r>
              <a:rPr lang="en-US" sz="2000" b="1" dirty="0" smtClean="0">
                <a:solidFill>
                  <a:srgbClr val="000000"/>
                </a:solidFill>
                <a:latin typeface="Segoe UI Light" panose="020B0502040204020203" pitchFamily="34" charset="0"/>
                <a:cs typeface="Segoe UI Light" panose="020B0502040204020203" pitchFamily="34" charset="0"/>
              </a:rPr>
              <a:t>under </a:t>
            </a:r>
            <a:r>
              <a:rPr lang="en-US" sz="2000" b="1" dirty="0">
                <a:solidFill>
                  <a:srgbClr val="000000"/>
                </a:solidFill>
                <a:latin typeface="Segoe UI Light" panose="020B0502040204020203" pitchFamily="34" charset="0"/>
                <a:cs typeface="Segoe UI Light" panose="020B0502040204020203" pitchFamily="34" charset="0"/>
              </a:rPr>
              <a:t>Qualcomm-</a:t>
            </a:r>
            <a:r>
              <a:rPr lang="en-US" sz="2000" b="1" dirty="0" smtClean="0">
                <a:solidFill>
                  <a:srgbClr val="000000"/>
                </a:solidFill>
                <a:latin typeface="Segoe UI Light" panose="020B0502040204020203" pitchFamily="34" charset="0"/>
                <a:cs typeface="Segoe UI Light" panose="020B0502040204020203" pitchFamily="34" charset="0"/>
              </a:rPr>
              <a:t>&gt; </a:t>
            </a:r>
            <a:r>
              <a:rPr lang="en-US" sz="2000" b="1" dirty="0" err="1" smtClean="0">
                <a:solidFill>
                  <a:srgbClr val="000000"/>
                </a:solidFill>
                <a:latin typeface="Segoe UI Light" panose="020B0502040204020203" pitchFamily="34" charset="0"/>
                <a:cs typeface="Segoe UI Light" panose="020B0502040204020203" pitchFamily="34" charset="0"/>
              </a:rPr>
              <a:t>DragonBoardUpdate</a:t>
            </a:r>
            <a:r>
              <a:rPr lang="en-US" sz="2000" b="1" dirty="0" smtClean="0">
                <a:solidFill>
                  <a:srgbClr val="000000"/>
                </a:solidFill>
                <a:latin typeface="Segoe UI Light" panose="020B0502040204020203" pitchFamily="34" charset="0"/>
                <a:cs typeface="Segoe UI Light" panose="020B0502040204020203" pitchFamily="34" charset="0"/>
              </a:rPr>
              <a:t> </a:t>
            </a:r>
            <a:r>
              <a:rPr lang="en-US" sz="2000" b="1" dirty="0">
                <a:solidFill>
                  <a:srgbClr val="000000"/>
                </a:solidFill>
                <a:latin typeface="Segoe UI Light" panose="020B0502040204020203" pitchFamily="34" charset="0"/>
                <a:cs typeface="Segoe UI Light" panose="020B0502040204020203" pitchFamily="34" charset="0"/>
              </a:rPr>
              <a:t>Tool.</a:t>
            </a:r>
          </a:p>
        </p:txBody>
      </p:sp>
      <p:pic>
        <p:nvPicPr>
          <p:cNvPr id="7" name="Picture 6"/>
          <p:cNvPicPr>
            <a:picLocks noChangeAspect="1"/>
          </p:cNvPicPr>
          <p:nvPr/>
        </p:nvPicPr>
        <p:blipFill>
          <a:blip r:embed="rId2"/>
          <a:stretch>
            <a:fillRect/>
          </a:stretch>
        </p:blipFill>
        <p:spPr>
          <a:xfrm>
            <a:off x="6554127" y="1751372"/>
            <a:ext cx="5062617" cy="4748097"/>
          </a:xfrm>
          <a:prstGeom prst="rect">
            <a:avLst/>
          </a:prstGeom>
        </p:spPr>
      </p:pic>
      <p:sp>
        <p:nvSpPr>
          <p:cNvPr id="9" name="Rectangle 8"/>
          <p:cNvSpPr/>
          <p:nvPr/>
        </p:nvSpPr>
        <p:spPr>
          <a:xfrm>
            <a:off x="151181" y="235826"/>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10" name="Rectangle 9"/>
          <p:cNvSpPr/>
          <p:nvPr/>
        </p:nvSpPr>
        <p:spPr>
          <a:xfrm>
            <a:off x="804448" y="1668164"/>
            <a:ext cx="5172378" cy="369332"/>
          </a:xfrm>
          <a:prstGeom prst="rect">
            <a:avLst/>
          </a:prstGeom>
        </p:spPr>
        <p:txBody>
          <a:bodyPr wrap="none">
            <a:spAutoFit/>
          </a:bodyPr>
          <a:lstStyle/>
          <a:p>
            <a:r>
              <a:rPr lang="en-US" b="1" dirty="0" smtClean="0">
                <a:solidFill>
                  <a:srgbClr val="000000"/>
                </a:solidFill>
                <a:latin typeface="Segoe UI Light" panose="020B0502040204020203" pitchFamily="34" charset="0"/>
                <a:cs typeface="Segoe UI Light" panose="020B0502040204020203" pitchFamily="34" charset="0"/>
              </a:rPr>
              <a:t>Download </a:t>
            </a:r>
            <a:r>
              <a:rPr lang="en-US" b="1" dirty="0">
                <a:solidFill>
                  <a:srgbClr val="000000"/>
                </a:solidFill>
                <a:latin typeface="Segoe UI Light" panose="020B0502040204020203" pitchFamily="34" charset="0"/>
                <a:cs typeface="Segoe UI Light" panose="020B0502040204020203" pitchFamily="34" charset="0"/>
              </a:rPr>
              <a:t>and install the DragonBoard Update Tool</a:t>
            </a:r>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11" name="Oval 10"/>
          <p:cNvSpPr>
            <a:spLocks noChangeAspect="1"/>
          </p:cNvSpPr>
          <p:nvPr/>
        </p:nvSpPr>
        <p:spPr bwMode="auto">
          <a:xfrm>
            <a:off x="266593" y="1590845"/>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1522388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1" y="1116423"/>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762718" y="1815788"/>
            <a:ext cx="5276444" cy="646331"/>
          </a:xfrm>
          <a:prstGeom prst="rect">
            <a:avLst/>
          </a:prstGeom>
        </p:spPr>
        <p:txBody>
          <a:bodyPr wrap="none">
            <a:spAutoFit/>
          </a:bodyPr>
          <a:lstStyle/>
          <a:p>
            <a:r>
              <a:rPr lang="en-US" dirty="0" smtClean="0"/>
              <a:t>Download </a:t>
            </a:r>
            <a:r>
              <a:rPr lang="en-US" dirty="0"/>
              <a:t>and install Windows 10 IoT Core Dashboard</a:t>
            </a:r>
          </a:p>
          <a:p>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812283" y="2490131"/>
            <a:ext cx="5736002" cy="3170099"/>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You will use the Dashboard to access your device through the </a:t>
            </a:r>
            <a:r>
              <a:rPr lang="en-US" sz="2000" b="1" dirty="0">
                <a:solidFill>
                  <a:srgbClr val="000000"/>
                </a:solidFill>
                <a:latin typeface="Segoe UI Light" panose="020B0502040204020203" pitchFamily="34" charset="0"/>
                <a:cs typeface="Segoe UI Light" panose="020B0502040204020203" pitchFamily="34" charset="0"/>
              </a:rPr>
              <a:t>"My devices"</a:t>
            </a:r>
            <a:r>
              <a:rPr lang="en-US" sz="2000" dirty="0">
                <a:solidFill>
                  <a:srgbClr val="000000"/>
                </a:solidFill>
                <a:latin typeface="Segoe UI Light" panose="020B0502040204020203" pitchFamily="34" charset="0"/>
                <a:cs typeface="Segoe UI Light" panose="020B0502040204020203" pitchFamily="34" charset="0"/>
              </a:rPr>
              <a:t> tab once you connect it to your network</a:t>
            </a:r>
            <a:r>
              <a:rPr lang="en-US" sz="2000" dirty="0" smtClean="0">
                <a:solidFill>
                  <a:srgbClr val="000000"/>
                </a:solidFill>
                <a:latin typeface="Segoe UI Light" panose="020B0502040204020203" pitchFamily="34" charset="0"/>
                <a:cs typeface="Segoe UI Light" panose="020B0502040204020203" pitchFamily="34" charset="0"/>
              </a:rPr>
              <a:t>.</a:t>
            </a:r>
          </a:p>
          <a:p>
            <a:endParaRPr lang="en-US" sz="2000" dirty="0" smtClean="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You can download Dashboard with following link</a:t>
            </a:r>
          </a:p>
          <a:p>
            <a:r>
              <a:rPr lang="en-US" sz="2000" b="1" dirty="0" smtClean="0">
                <a:solidFill>
                  <a:srgbClr val="000000"/>
                </a:solidFill>
                <a:latin typeface="Segoe UI Light" panose="020B0502040204020203" pitchFamily="34" charset="0"/>
                <a:cs typeface="Segoe UI Light" panose="020B0502040204020203" pitchFamily="34" charset="0"/>
              </a:rPr>
              <a:t>    </a:t>
            </a:r>
            <a:r>
              <a:rPr lang="en-US" sz="2000" b="1" dirty="0" smtClean="0">
                <a:solidFill>
                  <a:srgbClr val="000000"/>
                </a:solidFill>
                <a:latin typeface="Segoe UI Light" panose="020B0502040204020203" pitchFamily="34" charset="0"/>
                <a:cs typeface="Segoe UI Light" panose="020B0502040204020203" pitchFamily="34" charset="0"/>
                <a:hlinkClick r:id="rId2"/>
              </a:rPr>
              <a:t>http</a:t>
            </a:r>
            <a:r>
              <a:rPr lang="en-US" sz="2000" b="1" dirty="0">
                <a:solidFill>
                  <a:srgbClr val="000000"/>
                </a:solidFill>
                <a:latin typeface="Segoe UI Light" panose="020B0502040204020203" pitchFamily="34" charset="0"/>
                <a:cs typeface="Segoe UI Light" panose="020B0502040204020203" pitchFamily="34" charset="0"/>
                <a:hlinkClick r:id="rId2"/>
              </a:rPr>
              <a:t>://go.microsoft.com/fwlink/?</a:t>
            </a:r>
            <a:r>
              <a:rPr lang="en-US" sz="2000" b="1" dirty="0" smtClean="0">
                <a:solidFill>
                  <a:srgbClr val="000000"/>
                </a:solidFill>
                <a:latin typeface="Segoe UI Light" panose="020B0502040204020203" pitchFamily="34" charset="0"/>
                <a:cs typeface="Segoe UI Light" panose="020B0502040204020203" pitchFamily="34" charset="0"/>
                <a:hlinkClick r:id="rId2"/>
              </a:rPr>
              <a:t>LinkID=708576</a:t>
            </a:r>
            <a:endParaRPr lang="en-US" sz="2000" b="1" dirty="0" smtClean="0">
              <a:solidFill>
                <a:srgbClr val="000000"/>
              </a:solidFill>
              <a:latin typeface="Segoe UI Light" panose="020B0502040204020203" pitchFamily="34" charset="0"/>
              <a:cs typeface="Segoe UI Light" panose="020B0502040204020203" pitchFamily="34" charset="0"/>
            </a:endParaRPr>
          </a:p>
          <a:p>
            <a:r>
              <a:rPr lang="en-US" sz="2000" b="1" dirty="0">
                <a:solidFill>
                  <a:srgbClr val="000000"/>
                </a:solidFill>
                <a:latin typeface="Segoe UI Light" panose="020B0502040204020203" pitchFamily="34" charset="0"/>
                <a:cs typeface="Segoe UI Light" panose="020B0502040204020203" pitchFamily="34" charset="0"/>
              </a:rPr>
              <a:t> </a:t>
            </a:r>
            <a:r>
              <a:rPr lang="en-US" sz="2000" b="1" dirty="0" smtClean="0">
                <a:solidFill>
                  <a:srgbClr val="000000"/>
                </a:solidFill>
                <a:latin typeface="Segoe UI Light" panose="020B0502040204020203" pitchFamily="34" charset="0"/>
                <a:cs typeface="Segoe UI Light" panose="020B0502040204020203" pitchFamily="34" charset="0"/>
              </a:rPr>
              <a:t>    </a:t>
            </a:r>
          </a:p>
          <a:p>
            <a:endParaRPr lang="en-US" sz="2000" b="1" dirty="0" smtClean="0">
              <a:solidFill>
                <a:srgbClr val="000000"/>
              </a:solidFill>
              <a:latin typeface="Segoe UI Light" panose="020B0502040204020203" pitchFamily="34" charset="0"/>
              <a:cs typeface="Segoe UI Light" panose="020B0502040204020203" pitchFamily="34" charset="0"/>
            </a:endParaRPr>
          </a:p>
          <a:p>
            <a:endParaRPr lang="en-US" sz="2000" b="1" dirty="0">
              <a:solidFill>
                <a:srgbClr val="000000"/>
              </a:solidFill>
              <a:latin typeface="Segoe UI Light" panose="020B0502040204020203" pitchFamily="34" charset="0"/>
              <a:cs typeface="Segoe UI Light" panose="020B0502040204020203" pitchFamily="34" charset="0"/>
            </a:endParaRPr>
          </a:p>
          <a:p>
            <a:endParaRPr lang="en-US" sz="2000" b="1" dirty="0">
              <a:solidFill>
                <a:srgbClr val="000000"/>
              </a:solidFill>
              <a:latin typeface="Segoe UI Light" panose="020B0502040204020203" pitchFamily="34" charset="0"/>
              <a:cs typeface="Segoe UI Light" panose="020B0502040204020203" pitchFamily="34" charset="0"/>
            </a:endParaRPr>
          </a:p>
        </p:txBody>
      </p:sp>
      <p:pic>
        <p:nvPicPr>
          <p:cNvPr id="2050" name="Picture 2" descr="dashboard for windows 10 iot 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830" y="2462119"/>
            <a:ext cx="5311185" cy="269500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hlinkClick r:id="rId2"/>
          </p:cNvPr>
          <p:cNvSpPr/>
          <p:nvPr/>
        </p:nvSpPr>
        <p:spPr>
          <a:xfrm>
            <a:off x="1651454" y="4403348"/>
            <a:ext cx="3039414" cy="425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Download Dashboard</a:t>
            </a:r>
            <a:endParaRPr lang="en-US" dirty="0"/>
          </a:p>
        </p:txBody>
      </p:sp>
      <p:sp>
        <p:nvSpPr>
          <p:cNvPr id="12" name="Rectangle 11"/>
          <p:cNvSpPr/>
          <p:nvPr/>
        </p:nvSpPr>
        <p:spPr>
          <a:xfrm>
            <a:off x="151181" y="253218"/>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13" name="Oval 12"/>
          <p:cNvSpPr>
            <a:spLocks noChangeAspect="1"/>
          </p:cNvSpPr>
          <p:nvPr/>
        </p:nvSpPr>
        <p:spPr bwMode="auto">
          <a:xfrm>
            <a:off x="219954" y="1731204"/>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smtClean="0">
                <a:gradFill>
                  <a:gsLst>
                    <a:gs pos="0">
                      <a:srgbClr val="FFFFFF"/>
                    </a:gs>
                    <a:gs pos="100000">
                      <a:srgbClr val="FFFFFF"/>
                    </a:gs>
                  </a:gsLst>
                  <a:lin ang="5400000" scaled="0"/>
                </a:gradFill>
                <a:ea typeface="Segoe UI" pitchFamily="34" charset="0"/>
                <a:cs typeface="Segoe UI" pitchFamily="34" charset="0"/>
              </a:rPr>
              <a:t>3</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7508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1" y="1116423"/>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4" name="Rectangle 3"/>
          <p:cNvSpPr/>
          <p:nvPr/>
        </p:nvSpPr>
        <p:spPr>
          <a:xfrm>
            <a:off x="1078858" y="2271001"/>
            <a:ext cx="10550764" cy="2554545"/>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Segoe UI Light" panose="020B0502040204020203" pitchFamily="34" charset="0"/>
                <a:cs typeface="Segoe UI Light" panose="020B0502040204020203" pitchFamily="34" charset="0"/>
              </a:rPr>
              <a:t>Download </a:t>
            </a:r>
            <a:r>
              <a:rPr lang="en-US" sz="2000" dirty="0">
                <a:latin typeface="Segoe UI Light" panose="020B0502040204020203" pitchFamily="34" charset="0"/>
                <a:cs typeface="Segoe UI Light" panose="020B0502040204020203" pitchFamily="34" charset="0"/>
              </a:rPr>
              <a:t>Windows 10 IoT Core image from</a:t>
            </a:r>
            <a:r>
              <a:rPr lang="en-US" sz="2000" dirty="0"/>
              <a:t> </a:t>
            </a:r>
            <a:r>
              <a:rPr lang="en-US" sz="2000" dirty="0">
                <a:hlinkClick r:id="rId2"/>
              </a:rPr>
              <a:t>here</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Double </a:t>
            </a:r>
            <a:r>
              <a:rPr lang="en-US" sz="2000" dirty="0">
                <a:solidFill>
                  <a:srgbClr val="000000"/>
                </a:solidFill>
                <a:latin typeface="Segoe UI Light" panose="020B0502040204020203" pitchFamily="34" charset="0"/>
                <a:cs typeface="Segoe UI Light" panose="020B0502040204020203" pitchFamily="34" charset="0"/>
              </a:rPr>
              <a:t>click the downloaded ISO file. This will automatically mount the ISO as a new virtual CD-drive. (Look for a new CD-ROM drive</a:t>
            </a:r>
            <a:r>
              <a:rPr lang="en-US" sz="2000" dirty="0" smtClean="0">
                <a:solidFill>
                  <a:srgbClr val="000000"/>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US" sz="2000" b="1" dirty="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The mounted virtual drive contains an installer file </a:t>
            </a:r>
            <a:r>
              <a:rPr lang="en-US" sz="2000" b="1" dirty="0">
                <a:solidFill>
                  <a:srgbClr val="000000"/>
                </a:solidFill>
                <a:latin typeface="Segoe UI Light" panose="020B0502040204020203" pitchFamily="34" charset="0"/>
                <a:cs typeface="Segoe UI Light" panose="020B0502040204020203" pitchFamily="34" charset="0"/>
              </a:rPr>
              <a:t>"Windows_10_IoT_Core_for_QCDB410C.msi"</a:t>
            </a:r>
            <a:r>
              <a:rPr lang="en-US" sz="2000" dirty="0">
                <a:solidFill>
                  <a:srgbClr val="000000"/>
                </a:solidFill>
                <a:latin typeface="Segoe UI Light" panose="020B0502040204020203" pitchFamily="34" charset="0"/>
                <a:cs typeface="Segoe UI Light" panose="020B0502040204020203" pitchFamily="34" charset="0"/>
              </a:rPr>
              <a:t>. </a:t>
            </a:r>
            <a:endParaRPr lang="en-US" sz="2000" dirty="0" smtClean="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2000" dirty="0" smtClean="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Double </a:t>
            </a:r>
            <a:r>
              <a:rPr lang="en-US" sz="2000" dirty="0">
                <a:solidFill>
                  <a:srgbClr val="000000"/>
                </a:solidFill>
                <a:latin typeface="Segoe UI Light" panose="020B0502040204020203" pitchFamily="34" charset="0"/>
                <a:cs typeface="Segoe UI Light" panose="020B0502040204020203" pitchFamily="34" charset="0"/>
              </a:rPr>
              <a:t>click the file to start the installation.</a:t>
            </a:r>
          </a:p>
        </p:txBody>
      </p:sp>
      <p:sp>
        <p:nvSpPr>
          <p:cNvPr id="7" name="Rectangle 6">
            <a:hlinkClick r:id="rId2"/>
          </p:cNvPr>
          <p:cNvSpPr/>
          <p:nvPr/>
        </p:nvSpPr>
        <p:spPr>
          <a:xfrm>
            <a:off x="6825802" y="2261903"/>
            <a:ext cx="3065172"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Download Image File</a:t>
            </a:r>
            <a:endParaRPr lang="en-US" dirty="0"/>
          </a:p>
        </p:txBody>
      </p:sp>
      <p:pic>
        <p:nvPicPr>
          <p:cNvPr id="4098" name="Picture 2" descr="windows installer for dragonboard 41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263" y="5171911"/>
            <a:ext cx="8732906" cy="16358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1181" y="251595"/>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11" name="Rectangle 10"/>
          <p:cNvSpPr/>
          <p:nvPr/>
        </p:nvSpPr>
        <p:spPr>
          <a:xfrm>
            <a:off x="841015" y="1680964"/>
            <a:ext cx="5477140" cy="646331"/>
          </a:xfrm>
          <a:prstGeom prst="rect">
            <a:avLst/>
          </a:prstGeom>
        </p:spPr>
        <p:txBody>
          <a:bodyPr wrap="none">
            <a:spAutoFit/>
          </a:bodyPr>
          <a:lstStyle/>
          <a:p>
            <a:r>
              <a:rPr lang="en-US" dirty="0"/>
              <a:t>Download the DragonBoard Windows 10 IoT Core Image</a:t>
            </a:r>
          </a:p>
          <a:p>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12" name="Oval 11"/>
          <p:cNvSpPr>
            <a:spLocks noChangeAspect="1"/>
          </p:cNvSpPr>
          <p:nvPr/>
        </p:nvSpPr>
        <p:spPr bwMode="auto">
          <a:xfrm>
            <a:off x="303160" y="1611919"/>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094573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1" y="1116423"/>
            <a:ext cx="1082254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the tools and software you need to set up your board, build and explore Windows IoT.</a:t>
            </a:r>
            <a:endParaRPr lang="en-US" b="1" dirty="0">
              <a:latin typeface="Segoe UI Light" panose="020B0502040204020203" pitchFamily="34" charset="0"/>
              <a:cs typeface="Segoe UI Light" panose="020B0502040204020203" pitchFamily="34" charset="0"/>
            </a:endParaRPr>
          </a:p>
        </p:txBody>
      </p:sp>
      <p:sp>
        <p:nvSpPr>
          <p:cNvPr id="4" name="Rectangle 3"/>
          <p:cNvSpPr/>
          <p:nvPr/>
        </p:nvSpPr>
        <p:spPr>
          <a:xfrm>
            <a:off x="757809" y="2335831"/>
            <a:ext cx="11107522" cy="1323439"/>
          </a:xfrm>
          <a:prstGeom prst="rect">
            <a:avLst/>
          </a:prstGeom>
        </p:spPr>
        <p:txBody>
          <a:bodyPr wrap="square">
            <a:spAutoFit/>
          </a:bodyPr>
          <a:lstStyle/>
          <a:p>
            <a:pPr marL="285750" indent="-28575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The installer creates a new directory: C:\Program Files (x86)\Microsoft IoT\FFU\QCDB410C\ which contains the DragonBoard410c image file "</a:t>
            </a:r>
            <a:r>
              <a:rPr lang="en-US" sz="2000" dirty="0" err="1">
                <a:latin typeface="Segoe UI Light" panose="020B0502040204020203" pitchFamily="34" charset="0"/>
                <a:cs typeface="Segoe UI Light" panose="020B0502040204020203" pitchFamily="34" charset="0"/>
              </a:rPr>
              <a:t>flash.ffu</a:t>
            </a:r>
            <a:r>
              <a:rPr lang="en-US" sz="2000"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Do Remember the path which will we be used in further step</a:t>
            </a:r>
            <a:endParaRPr lang="en-US" sz="2000" dirty="0">
              <a:solidFill>
                <a:srgbClr val="000000"/>
              </a:solidFill>
              <a:latin typeface="Segoe UI Light" panose="020B0502040204020203" pitchFamily="34" charset="0"/>
              <a:cs typeface="Segoe UI Light" panose="020B0502040204020203" pitchFamily="34" charset="0"/>
            </a:endParaRPr>
          </a:p>
        </p:txBody>
      </p:sp>
      <p:pic>
        <p:nvPicPr>
          <p:cNvPr id="5122" name="Picture 2" descr="ffu for windows 10 iot core for dragonboard 41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418" y="3994708"/>
            <a:ext cx="9517487" cy="20712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6386" y="261791"/>
            <a:ext cx="3081293"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10" name="Rectangle 9"/>
          <p:cNvSpPr/>
          <p:nvPr/>
        </p:nvSpPr>
        <p:spPr>
          <a:xfrm>
            <a:off x="762718" y="1815788"/>
            <a:ext cx="5477140" cy="646331"/>
          </a:xfrm>
          <a:prstGeom prst="rect">
            <a:avLst/>
          </a:prstGeom>
        </p:spPr>
        <p:txBody>
          <a:bodyPr wrap="none">
            <a:spAutoFit/>
          </a:bodyPr>
          <a:lstStyle/>
          <a:p>
            <a:r>
              <a:rPr lang="en-US" dirty="0"/>
              <a:t>Download the DragonBoard Windows 10 IoT Core Image</a:t>
            </a:r>
          </a:p>
          <a:p>
            <a:endParaRPr lang="en-US" b="1" i="0" dirty="0">
              <a:solidFill>
                <a:srgbClr val="000000"/>
              </a:solidFill>
              <a:effectLst/>
              <a:latin typeface="Segoe UI Light" panose="020B0502040204020203" pitchFamily="34" charset="0"/>
              <a:cs typeface="Segoe UI Light" panose="020B0502040204020203" pitchFamily="34" charset="0"/>
            </a:endParaRPr>
          </a:p>
        </p:txBody>
      </p:sp>
      <p:sp>
        <p:nvSpPr>
          <p:cNvPr id="11" name="Oval 10"/>
          <p:cNvSpPr>
            <a:spLocks noChangeAspect="1"/>
          </p:cNvSpPr>
          <p:nvPr/>
        </p:nvSpPr>
        <p:spPr bwMode="auto">
          <a:xfrm>
            <a:off x="219954" y="1731204"/>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smtClean="0">
                <a:gradFill>
                  <a:gsLst>
                    <a:gs pos="0">
                      <a:srgbClr val="FFFFFF"/>
                    </a:gs>
                    <a:gs pos="100000">
                      <a:srgbClr val="FFFFFF"/>
                    </a:gs>
                  </a:gsLst>
                  <a:lin ang="5400000" scaled="0"/>
                </a:gradFill>
                <a:ea typeface="Segoe UI" pitchFamily="34" charset="0"/>
                <a:cs typeface="Segoe UI" pitchFamily="34" charset="0"/>
              </a:rPr>
              <a:t>4</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5474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88" y="1130271"/>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959982" y="1795238"/>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6" name="Rectangle 5"/>
          <p:cNvSpPr/>
          <p:nvPr/>
        </p:nvSpPr>
        <p:spPr>
          <a:xfrm>
            <a:off x="1168612" y="2400093"/>
            <a:ext cx="9495095" cy="3785652"/>
          </a:xfrm>
          <a:prstGeom prst="rect">
            <a:avLst/>
          </a:prstGeom>
        </p:spPr>
        <p:txBody>
          <a:bodyPr wrap="square">
            <a:spAutoFit/>
          </a:bodyPr>
          <a:lstStyle/>
          <a:p>
            <a:r>
              <a:rPr lang="en-US" sz="2000" b="1" dirty="0">
                <a:solidFill>
                  <a:srgbClr val="000000"/>
                </a:solidFill>
                <a:latin typeface="Segoe UI Light" panose="020B0502040204020203" pitchFamily="34" charset="0"/>
                <a:cs typeface="Segoe UI Light" panose="020B0502040204020203" pitchFamily="34" charset="0"/>
              </a:rPr>
              <a:t>What you </a:t>
            </a:r>
            <a:r>
              <a:rPr lang="en-US" sz="2000" b="1" dirty="0" smtClean="0">
                <a:solidFill>
                  <a:srgbClr val="000000"/>
                </a:solidFill>
                <a:latin typeface="Segoe UI Light" panose="020B0502040204020203" pitchFamily="34" charset="0"/>
                <a:cs typeface="Segoe UI Light" panose="020B0502040204020203" pitchFamily="34" charset="0"/>
              </a:rPr>
              <a:t>need</a:t>
            </a:r>
          </a:p>
          <a:p>
            <a:endParaRPr lang="en-US" sz="2000" b="1"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 A </a:t>
            </a:r>
            <a:r>
              <a:rPr lang="en-US" sz="2000" dirty="0">
                <a:solidFill>
                  <a:srgbClr val="000000"/>
                </a:solidFill>
                <a:latin typeface="Segoe UI Light" panose="020B0502040204020203" pitchFamily="34" charset="0"/>
                <a:cs typeface="Segoe UI Light" panose="020B0502040204020203" pitchFamily="34" charset="0"/>
              </a:rPr>
              <a:t>PC running Windows </a:t>
            </a:r>
            <a:r>
              <a:rPr lang="en-US" sz="2000" dirty="0" smtClean="0">
                <a:solidFill>
                  <a:srgbClr val="000000"/>
                </a:solidFill>
                <a:latin typeface="Segoe UI Light" panose="020B0502040204020203" pitchFamily="34" charset="0"/>
                <a:cs typeface="Segoe UI Light" panose="020B0502040204020203" pitchFamily="34" charset="0"/>
              </a:rPr>
              <a:t>10</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 DragonBoard 410c</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12V power </a:t>
            </a:r>
            <a:r>
              <a:rPr lang="en-US" sz="2000" dirty="0" smtClean="0">
                <a:solidFill>
                  <a:srgbClr val="000000"/>
                </a:solidFill>
                <a:latin typeface="Segoe UI Light" panose="020B0502040204020203" pitchFamily="34" charset="0"/>
                <a:cs typeface="Segoe UI Light" panose="020B0502040204020203" pitchFamily="34" charset="0"/>
              </a:rPr>
              <a:t>supply Adapter</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HDMI cable and monitor (HDMI monitors with a native resolution of 16:9 at 1280x720 are recommended</a:t>
            </a:r>
            <a:r>
              <a:rPr lang="en-US" sz="2000" dirty="0" smtClean="0">
                <a:solidFill>
                  <a:srgbClr val="000000"/>
                </a:solidFill>
                <a:latin typeface="Segoe UI Light" panose="020B0502040204020203" pitchFamily="34" charset="0"/>
                <a:cs typeface="Segoe UI Light" panose="020B0502040204020203" pitchFamily="34" charset="0"/>
              </a:rPr>
              <a:t>)</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USB keyboard and </a:t>
            </a:r>
            <a:r>
              <a:rPr lang="en-US" sz="2000" dirty="0" smtClean="0">
                <a:solidFill>
                  <a:srgbClr val="000000"/>
                </a:solidFill>
                <a:latin typeface="Segoe UI Light" panose="020B0502040204020203" pitchFamily="34" charset="0"/>
                <a:cs typeface="Segoe UI Light" panose="020B0502040204020203" pitchFamily="34" charset="0"/>
              </a:rPr>
              <a:t>Mouse</a:t>
            </a:r>
            <a:endParaRPr lang="en-US" sz="2000" b="0"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303160" y="324503"/>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419068" y="1732436"/>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2347732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88" y="1130271"/>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79063" y="1614261"/>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6" name="Rectangle 5"/>
          <p:cNvSpPr/>
          <p:nvPr/>
        </p:nvSpPr>
        <p:spPr>
          <a:xfrm>
            <a:off x="1335292" y="2054287"/>
            <a:ext cx="10640588" cy="1323439"/>
          </a:xfrm>
          <a:prstGeom prst="rect">
            <a:avLst/>
          </a:prstGeom>
        </p:spPr>
        <p:txBody>
          <a:bodyPr wrap="square">
            <a:spAutoFit/>
          </a:bodyPr>
          <a:lstStyle/>
          <a:p>
            <a:r>
              <a:rPr lang="en-US" sz="2000" b="1" dirty="0">
                <a:solidFill>
                  <a:srgbClr val="000000"/>
                </a:solidFill>
                <a:latin typeface="Segoe UI Light" panose="020B0502040204020203" pitchFamily="34" charset="0"/>
                <a:cs typeface="Segoe UI Light" panose="020B0502040204020203" pitchFamily="34" charset="0"/>
              </a:rPr>
              <a:t>Connect the DragonBoard to the Host </a:t>
            </a:r>
            <a:r>
              <a:rPr lang="en-US" sz="2000" b="1" dirty="0" smtClean="0">
                <a:solidFill>
                  <a:srgbClr val="000000"/>
                </a:solidFill>
                <a:latin typeface="Segoe UI Light" panose="020B0502040204020203" pitchFamily="34" charset="0"/>
                <a:cs typeface="Segoe UI Light" panose="020B0502040204020203" pitchFamily="34" charset="0"/>
              </a:rPr>
              <a:t>PC</a:t>
            </a:r>
          </a:p>
          <a:p>
            <a:endParaRPr lang="en-US" sz="2000" b="1"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First, we must enable download mode by setting the first boot switch on the back of </a:t>
            </a:r>
            <a:r>
              <a:rPr lang="en-US" sz="2000" dirty="0" smtClean="0">
                <a:solidFill>
                  <a:srgbClr val="000000"/>
                </a:solidFill>
                <a:latin typeface="Segoe UI Light" panose="020B0502040204020203" pitchFamily="34" charset="0"/>
                <a:cs typeface="Segoe UI Light" panose="020B0502040204020203" pitchFamily="34" charset="0"/>
              </a:rPr>
              <a:t> the board</a:t>
            </a:r>
          </a:p>
          <a:p>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to: "USB Boot</a:t>
            </a:r>
            <a:r>
              <a:rPr lang="en-US" sz="2000" dirty="0" smtClean="0">
                <a:solidFill>
                  <a:srgbClr val="000000"/>
                </a:solidFill>
                <a:latin typeface="Segoe UI Light" panose="020B0502040204020203" pitchFamily="34" charset="0"/>
                <a:cs typeface="Segoe UI Light" panose="020B0502040204020203" pitchFamily="34" charset="0"/>
              </a:rPr>
              <a:t>".</a:t>
            </a:r>
          </a:p>
        </p:txBody>
      </p:sp>
      <p:sp>
        <p:nvSpPr>
          <p:cNvPr id="8" name="Rectangle 7"/>
          <p:cNvSpPr/>
          <p:nvPr/>
        </p:nvSpPr>
        <p:spPr>
          <a:xfrm>
            <a:off x="303160" y="324503"/>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499603"/>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pic>
        <p:nvPicPr>
          <p:cNvPr id="1026" name="Picture 2" descr="set first boot switch on board to usb b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196" y="3511787"/>
            <a:ext cx="7129463" cy="29244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38743" y="4187660"/>
            <a:ext cx="3510138" cy="923330"/>
          </a:xfrm>
          <a:prstGeom prst="rect">
            <a:avLst/>
          </a:prstGeom>
        </p:spPr>
        <p:txBody>
          <a:bodyPr wrap="square">
            <a:spAutoFit/>
          </a:bodyPr>
          <a:lstStyle/>
          <a:p>
            <a:r>
              <a:rPr lang="en-US" b="1" dirty="0" smtClean="0">
                <a:solidFill>
                  <a:srgbClr val="000000"/>
                </a:solidFill>
                <a:latin typeface="Segoe UI Light" panose="020B0502040204020203" pitchFamily="34" charset="0"/>
                <a:cs typeface="Segoe UI Light" panose="020B0502040204020203" pitchFamily="34" charset="0"/>
              </a:rPr>
              <a:t>Note:</a:t>
            </a:r>
            <a:r>
              <a:rPr lang="en-US" dirty="0" smtClean="0">
                <a:solidFill>
                  <a:srgbClr val="000000"/>
                </a:solidFill>
                <a:latin typeface="Segoe UI Light" panose="020B0502040204020203" pitchFamily="34" charset="0"/>
                <a:cs typeface="Segoe UI Light" panose="020B0502040204020203" pitchFamily="34" charset="0"/>
              </a:rPr>
              <a:t> The </a:t>
            </a:r>
            <a:r>
              <a:rPr lang="en-US" dirty="0">
                <a:solidFill>
                  <a:srgbClr val="000000"/>
                </a:solidFill>
                <a:latin typeface="Segoe UI Light" panose="020B0502040204020203" pitchFamily="34" charset="0"/>
                <a:cs typeface="Segoe UI Light" panose="020B0502040204020203" pitchFamily="34" charset="0"/>
              </a:rPr>
              <a:t>first of the four </a:t>
            </a:r>
            <a:r>
              <a:rPr lang="en-US" dirty="0" smtClean="0">
                <a:solidFill>
                  <a:srgbClr val="000000"/>
                </a:solidFill>
                <a:latin typeface="Segoe UI Light" panose="020B0502040204020203" pitchFamily="34" charset="0"/>
                <a:cs typeface="Segoe UI Light" panose="020B0502040204020203" pitchFamily="34" charset="0"/>
              </a:rPr>
              <a:t>switches</a:t>
            </a:r>
          </a:p>
          <a:p>
            <a:r>
              <a:rPr lang="en-US" dirty="0">
                <a:solidFill>
                  <a:srgbClr val="000000"/>
                </a:solidFill>
                <a:latin typeface="Segoe UI Light" panose="020B0502040204020203" pitchFamily="34" charset="0"/>
                <a:cs typeface="Segoe UI Light" panose="020B0502040204020203" pitchFamily="34" charset="0"/>
              </a:rPr>
              <a:t> </a:t>
            </a:r>
            <a:r>
              <a:rPr lang="en-US" dirty="0" smtClean="0">
                <a:solidFill>
                  <a:srgbClr val="000000"/>
                </a:solidFill>
                <a:latin typeface="Segoe UI Light" panose="020B0502040204020203" pitchFamily="34" charset="0"/>
                <a:cs typeface="Segoe UI Light" panose="020B0502040204020203" pitchFamily="34" charset="0"/>
              </a:rPr>
              <a:t>         </a:t>
            </a:r>
            <a:r>
              <a:rPr lang="en-US" dirty="0">
                <a:solidFill>
                  <a:srgbClr val="000000"/>
                </a:solidFill>
                <a:latin typeface="Segoe UI Light" panose="020B0502040204020203" pitchFamily="34" charset="0"/>
                <a:cs typeface="Segoe UI Light" panose="020B0502040204020203" pitchFamily="34" charset="0"/>
              </a:rPr>
              <a:t>is set to ON, and the </a:t>
            </a:r>
            <a:r>
              <a:rPr lang="en-US" dirty="0" smtClean="0">
                <a:solidFill>
                  <a:srgbClr val="000000"/>
                </a:solidFill>
                <a:latin typeface="Segoe UI Light" panose="020B0502040204020203" pitchFamily="34" charset="0"/>
                <a:cs typeface="Segoe UI Light" panose="020B0502040204020203" pitchFamily="34" charset="0"/>
              </a:rPr>
              <a:t>other</a:t>
            </a:r>
          </a:p>
          <a:p>
            <a:r>
              <a:rPr lang="en-US" dirty="0">
                <a:solidFill>
                  <a:srgbClr val="000000"/>
                </a:solidFill>
                <a:latin typeface="Segoe UI Light" panose="020B0502040204020203" pitchFamily="34" charset="0"/>
                <a:cs typeface="Segoe UI Light" panose="020B0502040204020203" pitchFamily="34" charset="0"/>
              </a:rPr>
              <a:t> </a:t>
            </a:r>
            <a:r>
              <a:rPr lang="en-US" dirty="0" smtClean="0">
                <a:solidFill>
                  <a:srgbClr val="000000"/>
                </a:solidFill>
                <a:latin typeface="Segoe UI Light" panose="020B0502040204020203" pitchFamily="34" charset="0"/>
                <a:cs typeface="Segoe UI Light" panose="020B0502040204020203" pitchFamily="34" charset="0"/>
              </a:rPr>
              <a:t>         </a:t>
            </a:r>
            <a:r>
              <a:rPr lang="en-US" dirty="0">
                <a:solidFill>
                  <a:srgbClr val="000000"/>
                </a:solidFill>
                <a:latin typeface="Segoe UI Light" panose="020B0502040204020203" pitchFamily="34" charset="0"/>
                <a:cs typeface="Segoe UI Light" panose="020B0502040204020203" pitchFamily="34" charset="0"/>
              </a:rPr>
              <a:t>3 switches are set to OFF.</a:t>
            </a:r>
          </a:p>
        </p:txBody>
      </p:sp>
    </p:spTree>
    <p:extLst>
      <p:ext uri="{BB962C8B-B14F-4D97-AF65-F5344CB8AC3E}">
        <p14:creationId xmlns:p14="http://schemas.microsoft.com/office/powerpoint/2010/main" val="1927429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88" y="1130271"/>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79063" y="1614261"/>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303160" y="324503"/>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499603"/>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8085" y="2436805"/>
            <a:ext cx="5012749" cy="3785023"/>
          </a:xfrm>
          <a:prstGeom prst="rect">
            <a:avLst/>
          </a:prstGeom>
        </p:spPr>
      </p:pic>
      <p:sp>
        <p:nvSpPr>
          <p:cNvPr id="11" name="Rectangle 10"/>
          <p:cNvSpPr/>
          <p:nvPr/>
        </p:nvSpPr>
        <p:spPr>
          <a:xfrm>
            <a:off x="869815" y="2683428"/>
            <a:ext cx="5425371" cy="2554545"/>
          </a:xfrm>
          <a:prstGeom prst="rect">
            <a:avLst/>
          </a:prstGeom>
        </p:spPr>
        <p:txBody>
          <a:bodyPr wrap="square">
            <a:spAutoFit/>
          </a:bodyPr>
          <a:lstStyle/>
          <a:p>
            <a:r>
              <a:rPr lang="en-US" sz="2000" b="1" dirty="0">
                <a:solidFill>
                  <a:srgbClr val="000000"/>
                </a:solidFill>
                <a:latin typeface="Segoe UI Light" panose="020B0502040204020203" pitchFamily="34" charset="0"/>
                <a:cs typeface="Segoe UI Light" panose="020B0502040204020203" pitchFamily="34" charset="0"/>
              </a:rPr>
              <a:t>Connect the DragonBoard to the Host PC</a:t>
            </a:r>
          </a:p>
          <a:p>
            <a:endParaRPr lang="en-US" sz="2000" b="1" dirty="0">
              <a:solidFill>
                <a:srgbClr val="000000"/>
              </a:solidFill>
              <a:latin typeface="Segoe UI Light" panose="020B0502040204020203" pitchFamily="34" charset="0"/>
              <a:cs typeface="Segoe UI Light" panose="020B0502040204020203" pitchFamily="34" charset="0"/>
            </a:endParaRPr>
          </a:p>
          <a:p>
            <a:endParaRPr lang="en-US" sz="2000" b="1"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Connect a USB cable to the DragonBoard’s </a:t>
            </a:r>
            <a:endParaRPr lang="en-US" sz="2000" dirty="0" smtClean="0">
              <a:solidFill>
                <a:srgbClr val="000000"/>
              </a:solidFill>
              <a:latin typeface="Segoe UI Light" panose="020B0502040204020203" pitchFamily="34" charset="0"/>
              <a:cs typeface="Segoe UI Light" panose="020B0502040204020203" pitchFamily="34" charset="0"/>
            </a:endParaRPr>
          </a:p>
          <a:p>
            <a:r>
              <a:rPr lang="en-US" sz="2000" dirty="0" smtClean="0">
                <a:solidFill>
                  <a:srgbClr val="000000"/>
                </a:solidFill>
                <a:latin typeface="Segoe UI Light" panose="020B0502040204020203" pitchFamily="34" charset="0"/>
                <a:cs typeface="Segoe UI Light" panose="020B0502040204020203" pitchFamily="34" charset="0"/>
              </a:rPr>
              <a:t>  micro </a:t>
            </a:r>
            <a:r>
              <a:rPr lang="en-US" sz="2000" dirty="0">
                <a:solidFill>
                  <a:srgbClr val="000000"/>
                </a:solidFill>
                <a:latin typeface="Segoe UI Light" panose="020B0502040204020203" pitchFamily="34" charset="0"/>
                <a:cs typeface="Segoe UI Light" panose="020B0502040204020203" pitchFamily="34" charset="0"/>
              </a:rPr>
              <a:t>USB port and connect the other </a:t>
            </a:r>
            <a:r>
              <a:rPr lang="en-US" sz="2000" dirty="0" smtClean="0">
                <a:solidFill>
                  <a:srgbClr val="000000"/>
                </a:solidFill>
                <a:latin typeface="Segoe UI Light" panose="020B0502040204020203" pitchFamily="34" charset="0"/>
                <a:cs typeface="Segoe UI Light" panose="020B0502040204020203" pitchFamily="34" charset="0"/>
              </a:rPr>
              <a:t>end</a:t>
            </a:r>
          </a:p>
          <a:p>
            <a:r>
              <a:rPr lang="en-US" sz="2000" dirty="0">
                <a:solidFill>
                  <a:srgbClr val="000000"/>
                </a:solidFill>
                <a:latin typeface="Segoe UI Light" panose="020B0502040204020203" pitchFamily="34" charset="0"/>
                <a:cs typeface="Segoe UI Light" panose="020B0502040204020203" pitchFamily="34" charset="0"/>
              </a:rPr>
              <a:t> </a:t>
            </a:r>
            <a:r>
              <a:rPr lang="en-US" sz="2000" dirty="0" smtClean="0">
                <a:solidFill>
                  <a:srgbClr val="000000"/>
                </a:solidFill>
                <a:latin typeface="Segoe UI Light" panose="020B0502040204020203" pitchFamily="34" charset="0"/>
                <a:cs typeface="Segoe UI Light" panose="020B0502040204020203" pitchFamily="34" charset="0"/>
              </a:rPr>
              <a:t> </a:t>
            </a:r>
            <a:r>
              <a:rPr lang="en-US" sz="2000" dirty="0">
                <a:solidFill>
                  <a:srgbClr val="000000"/>
                </a:solidFill>
                <a:latin typeface="Segoe UI Light" panose="020B0502040204020203" pitchFamily="34" charset="0"/>
                <a:cs typeface="Segoe UI Light" panose="020B0502040204020203" pitchFamily="34" charset="0"/>
              </a:rPr>
              <a:t>to an empty USB port on the Host PC, </a:t>
            </a:r>
            <a:endParaRPr lang="en-US" sz="2000" dirty="0" smtClean="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 Connect the DragonBoard to the Power </a:t>
            </a:r>
            <a:r>
              <a:rPr lang="en-US" sz="2000" dirty="0" smtClean="0">
                <a:solidFill>
                  <a:srgbClr val="000000"/>
                </a:solidFill>
                <a:latin typeface="Segoe UI Light" panose="020B0502040204020203" pitchFamily="34" charset="0"/>
                <a:cs typeface="Segoe UI Light" panose="020B0502040204020203" pitchFamily="34" charset="0"/>
              </a:rPr>
              <a:t>supply.</a:t>
            </a:r>
            <a:endParaRPr lang="en-US"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5936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88" y="1130271"/>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582096"/>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303160" y="324503"/>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499603"/>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a:xfrm>
            <a:off x="1138743" y="2406790"/>
            <a:ext cx="10540867" cy="2246769"/>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Download the Windows 10 IoT Core Image to the </a:t>
            </a:r>
            <a:r>
              <a:rPr lang="en-US" sz="2000" dirty="0" smtClean="0">
                <a:solidFill>
                  <a:srgbClr val="000000"/>
                </a:solidFill>
                <a:latin typeface="Segoe UI Light" panose="020B0502040204020203" pitchFamily="34" charset="0"/>
                <a:cs typeface="Segoe UI Light" panose="020B0502040204020203" pitchFamily="34" charset="0"/>
              </a:rPr>
              <a:t>DragonBoard</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Start </a:t>
            </a:r>
            <a:r>
              <a:rPr lang="en-US" sz="2000" dirty="0">
                <a:solidFill>
                  <a:srgbClr val="000000"/>
                </a:solidFill>
                <a:latin typeface="Segoe UI Light" panose="020B0502040204020203" pitchFamily="34" charset="0"/>
                <a:cs typeface="Segoe UI Light" panose="020B0502040204020203" pitchFamily="34" charset="0"/>
              </a:rPr>
              <a:t>the DragonBoard Update Tool you installed during the previous step</a:t>
            </a:r>
            <a:r>
              <a:rPr lang="en-US" sz="2000" dirty="0" smtClean="0">
                <a:solidFill>
                  <a:srgbClr val="000000"/>
                </a:solidFill>
                <a:latin typeface="Segoe UI Light" panose="020B0502040204020203" pitchFamily="34" charset="0"/>
                <a:cs typeface="Segoe UI Light" panose="020B0502040204020203" pitchFamily="34" charset="0"/>
              </a:rPr>
              <a:t>.</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The Update Tool should detect the </a:t>
            </a:r>
            <a:r>
              <a:rPr lang="en-US" sz="2000" dirty="0" smtClean="0">
                <a:solidFill>
                  <a:srgbClr val="000000"/>
                </a:solidFill>
                <a:latin typeface="Segoe UI Light" panose="020B0502040204020203" pitchFamily="34" charset="0"/>
                <a:cs typeface="Segoe UI Light" panose="020B0502040204020203" pitchFamily="34" charset="0"/>
              </a:rPr>
              <a:t> DragonBoard </a:t>
            </a:r>
            <a:r>
              <a:rPr lang="en-US" sz="2000" dirty="0">
                <a:solidFill>
                  <a:srgbClr val="000000"/>
                </a:solidFill>
                <a:latin typeface="Segoe UI Light" panose="020B0502040204020203" pitchFamily="34" charset="0"/>
                <a:cs typeface="Segoe UI Light" panose="020B0502040204020203" pitchFamily="34" charset="0"/>
              </a:rPr>
              <a:t>and the Connection Status should show: "Connected</a:t>
            </a:r>
            <a:r>
              <a:rPr lang="en-US" sz="2000" dirty="0" smtClean="0">
                <a:solidFill>
                  <a:srgbClr val="000000"/>
                </a:solidFill>
                <a:latin typeface="Segoe UI Light" panose="020B0502040204020203" pitchFamily="34" charset="0"/>
                <a:cs typeface="Segoe UI Light" panose="020B0502040204020203" pitchFamily="34" charset="0"/>
              </a:rPr>
              <a:t>".</a:t>
            </a:r>
          </a:p>
          <a:p>
            <a:endParaRPr lang="en-US" sz="2000" b="0" i="0" dirty="0">
              <a:solidFill>
                <a:srgbClr val="000000"/>
              </a:solidFill>
              <a:effectLst/>
              <a:latin typeface="Segoe UI Light" panose="020B0502040204020203" pitchFamily="34" charset="0"/>
              <a:cs typeface="Segoe UI Light" panose="020B0502040204020203" pitchFamily="34" charset="0"/>
            </a:endParaRPr>
          </a:p>
        </p:txBody>
      </p:sp>
      <p:pic>
        <p:nvPicPr>
          <p:cNvPr id="1026" name="Picture 2" descr="screenshot: launch dragonboard update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328" y="4770367"/>
            <a:ext cx="633412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90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78"/>
            <a:ext cx="12182475" cy="6946578"/>
          </a:xfrm>
          <a:prstGeom prst="rect">
            <a:avLst/>
          </a:prstGeom>
        </p:spPr>
      </p:pic>
      <p:sp>
        <p:nvSpPr>
          <p:cNvPr id="5" name="Title 3"/>
          <p:cNvSpPr txBox="1">
            <a:spLocks/>
          </p:cNvSpPr>
          <p:nvPr/>
        </p:nvSpPr>
        <p:spPr>
          <a:xfrm>
            <a:off x="1519269" y="2616396"/>
            <a:ext cx="9143936" cy="18287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latin typeface="Segoe UI Light" panose="020B0502040204020203" pitchFamily="34" charset="0"/>
                <a:cs typeface="Segoe UI Light" panose="020B0502040204020203" pitchFamily="34" charset="0"/>
              </a:rPr>
              <a:t>Steps to Boot OS on </a:t>
            </a:r>
          </a:p>
          <a:p>
            <a:r>
              <a:rPr lang="en-US" dirty="0" smtClean="0">
                <a:latin typeface="Segoe UI Light" panose="020B0502040204020203" pitchFamily="34" charset="0"/>
                <a:cs typeface="Segoe UI Light" panose="020B0502040204020203" pitchFamily="34" charset="0"/>
              </a:rPr>
              <a:t>“DB-410c”</a:t>
            </a:r>
            <a:endParaRPr lang="en-US" dirty="0">
              <a:latin typeface="Segoe UI Light" panose="020B0502040204020203" pitchFamily="34" charset="0"/>
              <a:cs typeface="Segoe UI Light" panose="020B0502040204020203" pitchFamily="34" charset="0"/>
            </a:endParaRPr>
          </a:p>
        </p:txBody>
      </p:sp>
      <p:sp>
        <p:nvSpPr>
          <p:cNvPr id="7" name="Text Placeholder 1"/>
          <p:cNvSpPr txBox="1">
            <a:spLocks/>
          </p:cNvSpPr>
          <p:nvPr/>
        </p:nvSpPr>
        <p:spPr>
          <a:xfrm>
            <a:off x="274702" y="3955785"/>
            <a:ext cx="7315137" cy="18280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18669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813" y="945605"/>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466620"/>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251645" y="206941"/>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393162"/>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a:xfrm>
            <a:off x="921331" y="3488076"/>
            <a:ext cx="10540867" cy="2862322"/>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In the DragonBoard Update Tool click the "Browse" button and locate the Win10 IoT Core Image file you downloaded during the </a:t>
            </a:r>
            <a:r>
              <a:rPr lang="en-US" sz="2000" dirty="0" err="1">
                <a:solidFill>
                  <a:srgbClr val="000000"/>
                </a:solidFill>
                <a:latin typeface="Segoe UI Light" panose="020B0502040204020203" pitchFamily="34" charset="0"/>
                <a:cs typeface="Segoe UI Light" panose="020B0502040204020203" pitchFamily="34" charset="0"/>
              </a:rPr>
              <a:t>HostPC</a:t>
            </a:r>
            <a:r>
              <a:rPr lang="en-US" sz="2000" dirty="0">
                <a:solidFill>
                  <a:srgbClr val="000000"/>
                </a:solidFill>
                <a:latin typeface="Segoe UI Light" panose="020B0502040204020203" pitchFamily="34" charset="0"/>
                <a:cs typeface="Segoe UI Light" panose="020B0502040204020203" pitchFamily="34" charset="0"/>
              </a:rPr>
              <a:t> setup</a:t>
            </a:r>
            <a:r>
              <a:rPr lang="en-US" sz="2000" dirty="0" smtClean="0">
                <a:solidFill>
                  <a:srgbClr val="000000"/>
                </a:solidFill>
                <a:latin typeface="Segoe UI Light" panose="020B0502040204020203" pitchFamily="34" charset="0"/>
                <a:cs typeface="Segoe UI Light" panose="020B0502040204020203" pitchFamily="34" charset="0"/>
              </a:rPr>
              <a:t>.</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Click the "Program" Button and wait for the image to be downloaded to the board..</a:t>
            </a:r>
            <a:endParaRPr lang="en-US" sz="2000" dirty="0" smtClean="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endParaRPr lang="en-US" sz="2000" dirty="0" smtClean="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Once the download is complete, disconnect the power supply and microUSB cable from the board and change the boot switches back to the OFF position</a:t>
            </a:r>
            <a:r>
              <a:rPr lang="en-US" sz="2000" dirty="0" smtClean="0">
                <a:solidFill>
                  <a:srgbClr val="000000"/>
                </a:solidFill>
                <a:latin typeface="Segoe UI Light" panose="020B0502040204020203" pitchFamily="34" charset="0"/>
                <a:cs typeface="Segoe UI Light" panose="020B0502040204020203" pitchFamily="34" charset="0"/>
              </a:rPr>
              <a:t>.</a:t>
            </a:r>
          </a:p>
          <a:p>
            <a:pPr>
              <a:buFont typeface="Arial" panose="020B0604020202020204" pitchFamily="34" charset="0"/>
              <a:buChar char="•"/>
            </a:pPr>
            <a:endParaRPr lang="en-US" sz="2000" b="0" i="0" dirty="0">
              <a:solidFill>
                <a:srgbClr val="000000"/>
              </a:solidFill>
              <a:effectLst/>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The DragonBoard is now ready to boot into Win10 IoT Core OS.</a:t>
            </a:r>
            <a:endParaRPr lang="en-US" sz="2000" b="0" i="0" dirty="0">
              <a:solidFill>
                <a:srgbClr val="000000"/>
              </a:solidFill>
              <a:effectLst/>
              <a:latin typeface="Segoe UI Light" panose="020B0502040204020203" pitchFamily="34" charset="0"/>
              <a:cs typeface="Segoe UI Light" panose="020B0502040204020203" pitchFamily="34" charset="0"/>
            </a:endParaRPr>
          </a:p>
        </p:txBody>
      </p:sp>
      <p:pic>
        <p:nvPicPr>
          <p:cNvPr id="1026" name="Picture 2" descr="screenshot: launch dragonboard update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321" y="1931017"/>
            <a:ext cx="5950827" cy="15570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54051" y="6488668"/>
            <a:ext cx="8749048" cy="369332"/>
          </a:xfrm>
          <a:prstGeom prst="rect">
            <a:avLst/>
          </a:prstGeom>
        </p:spPr>
        <p:txBody>
          <a:bodyPr wrap="square">
            <a:spAutoFit/>
          </a:bodyPr>
          <a:lstStyle/>
          <a:p>
            <a:r>
              <a:rPr lang="en-US" dirty="0">
                <a:solidFill>
                  <a:srgbClr val="000000"/>
                </a:solidFill>
                <a:latin typeface="Segoe UI" panose="020B0502040204020203" pitchFamily="34" charset="0"/>
              </a:rPr>
              <a:t>NOTE: The download will overwrite any previous content of the </a:t>
            </a:r>
            <a:r>
              <a:rPr lang="en-US" dirty="0" err="1">
                <a:solidFill>
                  <a:srgbClr val="000000"/>
                </a:solidFill>
                <a:latin typeface="Segoe UI" panose="020B0502040204020203" pitchFamily="34" charset="0"/>
              </a:rPr>
              <a:t>eMMC</a:t>
            </a:r>
            <a:r>
              <a:rPr lang="en-US" dirty="0">
                <a:solidFill>
                  <a:srgbClr val="000000"/>
                </a:solidFill>
                <a:latin typeface="Segoe UI" panose="020B0502040204020203" pitchFamily="34" charset="0"/>
              </a:rPr>
              <a:t> memory.</a:t>
            </a:r>
            <a:endParaRPr lang="en-US" dirty="0"/>
          </a:p>
        </p:txBody>
      </p:sp>
    </p:spTree>
    <p:extLst>
      <p:ext uri="{BB962C8B-B14F-4D97-AF65-F5344CB8AC3E}">
        <p14:creationId xmlns:p14="http://schemas.microsoft.com/office/powerpoint/2010/main" val="1938713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813" y="945605"/>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466620"/>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251645" y="206941"/>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393162"/>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a:xfrm>
            <a:off x="600888" y="2082700"/>
            <a:ext cx="10540867" cy="2554545"/>
          </a:xfrm>
          <a:prstGeom prst="rect">
            <a:avLst/>
          </a:prstGeom>
        </p:spPr>
        <p:txBody>
          <a:bodyPr wrap="square">
            <a:spAutoFit/>
          </a:bodyPr>
          <a:lstStyle/>
          <a:p>
            <a:r>
              <a:rPr lang="en-US" sz="2000" dirty="0"/>
              <a:t>First Boot</a:t>
            </a:r>
          </a:p>
          <a:p>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Connect Mouse, Keyboard and Display to the DragonBoard and plug in the power supply</a:t>
            </a:r>
            <a:r>
              <a:rPr lang="en-US" sz="2000" dirty="0" smtClean="0">
                <a:solidFill>
                  <a:srgbClr val="000000"/>
                </a:solidFill>
                <a:latin typeface="Segoe UI Light" panose="020B0502040204020203" pitchFamily="34" charset="0"/>
                <a:cs typeface="Segoe UI Light" panose="020B0502040204020203" pitchFamily="34" charset="0"/>
              </a:rPr>
              <a:t>.</a:t>
            </a:r>
          </a:p>
          <a:p>
            <a:pPr>
              <a:buFont typeface="Arial" panose="020B0604020202020204" pitchFamily="34" charset="0"/>
              <a:buChar char="•"/>
            </a:pPr>
            <a:endParaRPr lang="en-US" sz="2000" dirty="0">
              <a:solidFill>
                <a:srgbClr val="000000"/>
              </a:solidFill>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a:solidFill>
                  <a:srgbClr val="000000"/>
                </a:solidFill>
                <a:latin typeface="Segoe UI Light" panose="020B0502040204020203" pitchFamily="34" charset="0"/>
                <a:cs typeface="Segoe UI Light" panose="020B0502040204020203" pitchFamily="34" charset="0"/>
              </a:rPr>
              <a:t>After a few seconds you should see the Win10 IoT boot-logo and shortly after you should see the Win10 IoT Core default </a:t>
            </a:r>
            <a:r>
              <a:rPr lang="en-US" sz="2000" dirty="0" smtClean="0">
                <a:solidFill>
                  <a:srgbClr val="000000"/>
                </a:solidFill>
                <a:latin typeface="Segoe UI Light" panose="020B0502040204020203" pitchFamily="34" charset="0"/>
                <a:cs typeface="Segoe UI Light" panose="020B0502040204020203" pitchFamily="34" charset="0"/>
              </a:rPr>
              <a:t>application</a:t>
            </a:r>
          </a:p>
          <a:p>
            <a:endParaRPr lang="en-US" sz="2000" b="0" i="0" dirty="0" smtClean="0">
              <a:solidFill>
                <a:srgbClr val="000000"/>
              </a:solidFill>
              <a:effectLst/>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2000" dirty="0" smtClean="0">
                <a:solidFill>
                  <a:srgbClr val="000000"/>
                </a:solidFill>
                <a:latin typeface="Segoe UI Light" panose="020B0502040204020203" pitchFamily="34" charset="0"/>
                <a:cs typeface="Segoe UI Light" panose="020B0502040204020203" pitchFamily="34" charset="0"/>
              </a:rPr>
              <a:t>The </a:t>
            </a:r>
            <a:r>
              <a:rPr lang="en-US" sz="2000" dirty="0">
                <a:solidFill>
                  <a:srgbClr val="000000"/>
                </a:solidFill>
                <a:latin typeface="Segoe UI Light" panose="020B0502040204020203" pitchFamily="34" charset="0"/>
                <a:cs typeface="Segoe UI Light" panose="020B0502040204020203" pitchFamily="34" charset="0"/>
              </a:rPr>
              <a:t>DragonBoard is now ready to boot into Win10 IoT Core OS.</a:t>
            </a:r>
            <a:endParaRPr lang="en-US" sz="2000" b="0"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407705" y="5472265"/>
            <a:ext cx="11221918" cy="369332"/>
          </a:xfrm>
          <a:prstGeom prst="rect">
            <a:avLst/>
          </a:prstGeom>
        </p:spPr>
        <p:txBody>
          <a:bodyPr wrap="square">
            <a:spAutoFit/>
          </a:bodyPr>
          <a:lstStyle/>
          <a:p>
            <a:r>
              <a:rPr lang="en-US" dirty="0">
                <a:solidFill>
                  <a:srgbClr val="000000"/>
                </a:solidFill>
                <a:latin typeface="Segoe UI" panose="020B0502040204020203" pitchFamily="34" charset="0"/>
              </a:rPr>
              <a:t>NOTE: Make sure that the microUSB cable is not plugged-in, otherwise the USB devices will not be detected.</a:t>
            </a:r>
            <a:endParaRPr lang="en-US" dirty="0"/>
          </a:p>
        </p:txBody>
      </p:sp>
    </p:spTree>
    <p:extLst>
      <p:ext uri="{BB962C8B-B14F-4D97-AF65-F5344CB8AC3E}">
        <p14:creationId xmlns:p14="http://schemas.microsoft.com/office/powerpoint/2010/main" val="2520260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813" y="945605"/>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466620"/>
            <a:ext cx="8750687" cy="707886"/>
          </a:xfrm>
          <a:prstGeom prst="rect">
            <a:avLst/>
          </a:prstGeom>
        </p:spPr>
        <p:txBody>
          <a:bodyPr wrap="square">
            <a:spAutoFit/>
          </a:bodyPr>
          <a:lstStyle/>
          <a:p>
            <a:r>
              <a:rPr lang="en-US" sz="2000" b="1" dirty="0" smtClean="0">
                <a:latin typeface="Segoe UI Light" panose="020B0502040204020203" pitchFamily="34" charset="0"/>
                <a:cs typeface="Segoe UI Light" panose="020B0502040204020203" pitchFamily="34" charset="0"/>
              </a:rPr>
              <a:t>Set </a:t>
            </a:r>
            <a:r>
              <a:rPr lang="en-US" sz="2000" b="1" dirty="0">
                <a:latin typeface="Segoe UI Light" panose="020B0502040204020203" pitchFamily="34" charset="0"/>
                <a:cs typeface="Segoe UI Light" panose="020B0502040204020203" pitchFamily="34" charset="0"/>
              </a:rPr>
              <a:t>up your Dragonboard 410c and Install Windows 10 IoT Core</a:t>
            </a:r>
          </a:p>
          <a:p>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251645" y="206941"/>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393162"/>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a:xfrm>
            <a:off x="961496" y="2146987"/>
            <a:ext cx="10540867" cy="400110"/>
          </a:xfrm>
          <a:prstGeom prst="rect">
            <a:avLst/>
          </a:prstGeom>
        </p:spPr>
        <p:txBody>
          <a:bodyPr wrap="square">
            <a:spAutoFit/>
          </a:bodyPr>
          <a:lstStyle/>
          <a:p>
            <a:r>
              <a:rPr lang="en-US" sz="2000" dirty="0"/>
              <a:t>First </a:t>
            </a:r>
            <a:r>
              <a:rPr lang="en-US" sz="2000" dirty="0" smtClean="0"/>
              <a:t>Boot</a:t>
            </a:r>
            <a:endParaRPr lang="en-US" sz="2000" dirty="0"/>
          </a:p>
        </p:txBody>
      </p:sp>
      <p:pic>
        <p:nvPicPr>
          <p:cNvPr id="4" name="Picture 3"/>
          <p:cNvPicPr>
            <a:picLocks noChangeAspect="1"/>
          </p:cNvPicPr>
          <p:nvPr/>
        </p:nvPicPr>
        <p:blipFill>
          <a:blip r:embed="rId2"/>
          <a:stretch>
            <a:fillRect/>
          </a:stretch>
        </p:blipFill>
        <p:spPr>
          <a:xfrm>
            <a:off x="2345077" y="2082700"/>
            <a:ext cx="8082208" cy="4546242"/>
          </a:xfrm>
          <a:prstGeom prst="rect">
            <a:avLst/>
          </a:prstGeom>
        </p:spPr>
      </p:pic>
    </p:spTree>
    <p:extLst>
      <p:ext uri="{BB962C8B-B14F-4D97-AF65-F5344CB8AC3E}">
        <p14:creationId xmlns:p14="http://schemas.microsoft.com/office/powerpoint/2010/main" val="3169154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813" y="945605"/>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466620"/>
            <a:ext cx="8750687" cy="400110"/>
          </a:xfrm>
          <a:prstGeom prst="rect">
            <a:avLst/>
          </a:prstGeom>
        </p:spPr>
        <p:txBody>
          <a:bodyPr wrap="square">
            <a:spAutoFit/>
          </a:bodyPr>
          <a:lstStyle/>
          <a:p>
            <a:r>
              <a:rPr lang="en-US" sz="2000" b="1" dirty="0">
                <a:latin typeface="Segoe UI Light" panose="020B0502040204020203" pitchFamily="34" charset="0"/>
                <a:cs typeface="Segoe UI Light" panose="020B0502040204020203" pitchFamily="34" charset="0"/>
              </a:rPr>
              <a:t>Connect your device to the network</a:t>
            </a:r>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251645" y="206941"/>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393162"/>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smtClean="0">
                <a:gradFill>
                  <a:gsLst>
                    <a:gs pos="0">
                      <a:srgbClr val="FFFFFF"/>
                    </a:gs>
                    <a:gs pos="100000">
                      <a:srgbClr val="FFFFFF"/>
                    </a:gs>
                  </a:gsLst>
                  <a:lin ang="5400000" scaled="0"/>
                </a:gradFill>
                <a:ea typeface="Segoe UI" pitchFamily="34" charset="0"/>
                <a:cs typeface="Segoe UI" pitchFamily="34" charset="0"/>
              </a:rPr>
              <a:t>2</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a:xfrm>
            <a:off x="961496" y="2146987"/>
            <a:ext cx="10540867" cy="3785652"/>
          </a:xfrm>
          <a:prstGeom prst="rect">
            <a:avLst/>
          </a:prstGeom>
        </p:spPr>
        <p:txBody>
          <a:bodyPr wrap="square">
            <a:spAutoFit/>
          </a:bodyPr>
          <a:lstStyle/>
          <a:p>
            <a:r>
              <a:rPr lang="en-US" sz="2000" dirty="0">
                <a:latin typeface="Segoe UI Light" panose="020B0502040204020203" pitchFamily="34" charset="0"/>
                <a:cs typeface="Segoe UI Light" panose="020B0502040204020203" pitchFamily="34" charset="0"/>
              </a:rPr>
              <a:t>The DragonBoard410c has onboard Wi-Fi, but you may also choose to use a USB Ethernet Adapter to connect to a local network with an Ethernet cable</a:t>
            </a:r>
            <a:r>
              <a:rPr lang="en-US" sz="2000" dirty="0" smtClean="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n-US" sz="2000" dirty="0"/>
              <a:t>Connecting to a Wireless Network</a:t>
            </a:r>
          </a:p>
          <a:p>
            <a:r>
              <a:rPr lang="en-US" sz="2000" dirty="0" smtClean="0">
                <a:latin typeface="Segoe UI Light" panose="020B0502040204020203" pitchFamily="34" charset="0"/>
                <a:cs typeface="Segoe UI Light" panose="020B0502040204020203" pitchFamily="34" charset="0"/>
              </a:rPr>
              <a:t>Click </a:t>
            </a:r>
            <a:r>
              <a:rPr lang="en-US" sz="2000" dirty="0">
                <a:latin typeface="Segoe UI Light" panose="020B0502040204020203" pitchFamily="34" charset="0"/>
                <a:cs typeface="Segoe UI Light" panose="020B0502040204020203" pitchFamily="34" charset="0"/>
              </a:rPr>
              <a:t>the Settings button next to the clock on the Win10 IoT Core default application</a:t>
            </a:r>
            <a:r>
              <a:rPr lang="en-US" sz="2000" dirty="0" smtClean="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On the Settings page, select "Network &amp; Wi-Fi" via the menu on the left</a:t>
            </a:r>
            <a:r>
              <a:rPr lang="en-US" sz="2000" dirty="0" smtClean="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Your DragonBoard will automatically begin scanning for wireless networks</a:t>
            </a:r>
            <a:r>
              <a:rPr lang="en-US" sz="2000" dirty="0" smtClean="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Once your network appears in the list, select it and click the "Connect" button to connect.</a:t>
            </a:r>
          </a:p>
          <a:p>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00329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813" y="945605"/>
            <a:ext cx="6854926" cy="369332"/>
          </a:xfrm>
          <a:prstGeom prst="rect">
            <a:avLst/>
          </a:prstGeom>
        </p:spPr>
        <p:txBody>
          <a:bodyPr wrap="square">
            <a:spAutoFit/>
          </a:bodyPr>
          <a:lstStyle/>
          <a:p>
            <a:r>
              <a:rPr lang="en-US" b="1" dirty="0">
                <a:solidFill>
                  <a:srgbClr val="6D6D6D"/>
                </a:solidFill>
                <a:latin typeface="Segoe UI Light" panose="020B0502040204020203" pitchFamily="34" charset="0"/>
                <a:cs typeface="Segoe UI Light" panose="020B0502040204020203" pitchFamily="34" charset="0"/>
              </a:rPr>
              <a:t>Download, flash and install Windows 10 IoT Core onto your device.</a:t>
            </a:r>
            <a:endParaRPr lang="en-US" b="1" dirty="0">
              <a:latin typeface="Segoe UI Light" panose="020B0502040204020203" pitchFamily="34" charset="0"/>
              <a:cs typeface="Segoe UI Light" panose="020B0502040204020203" pitchFamily="34" charset="0"/>
            </a:endParaRPr>
          </a:p>
        </p:txBody>
      </p:sp>
      <p:sp>
        <p:nvSpPr>
          <p:cNvPr id="3" name="Rectangle 2"/>
          <p:cNvSpPr/>
          <p:nvPr/>
        </p:nvSpPr>
        <p:spPr>
          <a:xfrm>
            <a:off x="1138743" y="1466620"/>
            <a:ext cx="8750687" cy="400110"/>
          </a:xfrm>
          <a:prstGeom prst="rect">
            <a:avLst/>
          </a:prstGeom>
        </p:spPr>
        <p:txBody>
          <a:bodyPr wrap="square">
            <a:spAutoFit/>
          </a:bodyPr>
          <a:lstStyle/>
          <a:p>
            <a:r>
              <a:rPr lang="en-US" sz="2000" b="1" dirty="0">
                <a:latin typeface="Segoe UI Light" panose="020B0502040204020203" pitchFamily="34" charset="0"/>
                <a:cs typeface="Segoe UI Light" panose="020B0502040204020203" pitchFamily="34" charset="0"/>
              </a:rPr>
              <a:t>Connect to your device</a:t>
            </a:r>
            <a:endParaRPr lang="en-US" sz="2000" b="1" i="0" dirty="0">
              <a:solidFill>
                <a:srgbClr val="000000"/>
              </a:solidFill>
              <a:effectLst/>
              <a:latin typeface="Segoe UI Light" panose="020B0502040204020203" pitchFamily="34" charset="0"/>
              <a:cs typeface="Segoe UI Light" panose="020B0502040204020203" pitchFamily="34" charset="0"/>
            </a:endParaRPr>
          </a:p>
        </p:txBody>
      </p:sp>
      <p:sp>
        <p:nvSpPr>
          <p:cNvPr id="8" name="Rectangle 7"/>
          <p:cNvSpPr/>
          <p:nvPr/>
        </p:nvSpPr>
        <p:spPr>
          <a:xfrm>
            <a:off x="251645" y="206941"/>
            <a:ext cx="437010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9" name="Oval 8"/>
          <p:cNvSpPr>
            <a:spLocks noChangeAspect="1"/>
          </p:cNvSpPr>
          <p:nvPr/>
        </p:nvSpPr>
        <p:spPr bwMode="auto">
          <a:xfrm>
            <a:off x="600888" y="1393162"/>
            <a:ext cx="537855" cy="537855"/>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0" rIns="0" bIns="0" rtlCol="0" anchor="ctr" anchorCtr="0"/>
          <a:lstStyle/>
          <a:p>
            <a:pPr algn="ctr" defTabSz="914038"/>
            <a:r>
              <a:rPr lang="en-US" sz="2353" b="1" dirty="0" smtClean="0">
                <a:gradFill>
                  <a:gsLst>
                    <a:gs pos="0">
                      <a:srgbClr val="FFFFFF"/>
                    </a:gs>
                    <a:gs pos="100000">
                      <a:srgbClr val="FFFFFF"/>
                    </a:gs>
                  </a:gsLst>
                  <a:lin ang="5400000" scaled="0"/>
                </a:gradFill>
                <a:ea typeface="Segoe UI" pitchFamily="34" charset="0"/>
                <a:cs typeface="Segoe UI" pitchFamily="34" charset="0"/>
              </a:rPr>
              <a:t>2</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2"/>
          <p:cNvSpPr>
            <a:spLocks noChangeArrowheads="1"/>
          </p:cNvSpPr>
          <p:nvPr/>
        </p:nvSpPr>
        <p:spPr bwMode="auto">
          <a:xfrm>
            <a:off x="6096000" y="631065"/>
            <a:ext cx="12192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segoe-ui_normal"/>
              </a:rPr>
              <a:t>Username: </a:t>
            </a:r>
            <a:r>
              <a:rPr kumimoji="0" lang="en-US" sz="1000" b="0" i="0" u="none" strike="noStrike" cap="none" normalizeH="0" baseline="0" dirty="0" smtClean="0">
                <a:ln>
                  <a:noFill/>
                </a:ln>
                <a:solidFill>
                  <a:srgbClr val="222222"/>
                </a:solidFill>
                <a:effectLst/>
                <a:latin typeface="Consolas" panose="020B0609020204030204" pitchFamily="49" charset="0"/>
              </a:rPr>
              <a:t>Administrator</a:t>
            </a:r>
            <a:r>
              <a:rPr kumimoji="0" lang="en-US" sz="1200" b="0" i="0" u="none" strike="noStrike" cap="none" normalizeH="0" baseline="0" dirty="0" smtClean="0">
                <a:ln>
                  <a:noFill/>
                </a:ln>
                <a:solidFill>
                  <a:srgbClr val="222222"/>
                </a:solidFill>
                <a:effectLst/>
                <a:latin typeface="segoe-ui_normal"/>
              </a:rPr>
              <a:t> Password: </a:t>
            </a:r>
            <a:r>
              <a:rPr kumimoji="0" lang="en-US" sz="1000" b="0" i="0" u="none" strike="noStrike" cap="none" normalizeH="0" baseline="0" dirty="0" smtClean="0">
                <a:ln>
                  <a:noFill/>
                </a:ln>
                <a:solidFill>
                  <a:srgbClr val="222222"/>
                </a:solidFill>
                <a:effectLst/>
                <a:latin typeface="Consolas" panose="020B0609020204030204" pitchFamily="49" charset="0"/>
              </a:rPr>
              <a:t>p@ssw0rd</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100" name="Picture 4" descr="IoTDashboard View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89" y="2781556"/>
            <a:ext cx="8982075" cy="315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52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77" y="954076"/>
            <a:ext cx="6332631" cy="738664"/>
          </a:xfrm>
          <a:prstGeom prst="rect">
            <a:avLst/>
          </a:prstGeom>
        </p:spPr>
        <p:txBody>
          <a:bodyPr wrap="none">
            <a:spAutoFit/>
          </a:bodyPr>
          <a:lstStyle/>
          <a:p>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Why Windows 10 IoT Core?</a:t>
            </a:r>
          </a:p>
        </p:txBody>
      </p:sp>
      <p:pic>
        <p:nvPicPr>
          <p:cNvPr id="1026" name="Picture 2" descr="https://az835927.vo.msecnd.net/sites/iot/Resources/images/WhyIoTCore/UW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008" y="1970468"/>
            <a:ext cx="4180823" cy="363184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30098" y="2481262"/>
            <a:ext cx="3780715" cy="461665"/>
          </a:xfrm>
          <a:prstGeom prst="rect">
            <a:avLst/>
          </a:prstGeom>
        </p:spPr>
        <p:txBody>
          <a:bodyPr wrap="none">
            <a:spAutoFit/>
          </a:bodyPr>
          <a:lstStyle/>
          <a:p>
            <a:r>
              <a:rPr lang="en-US" sz="2400" b="1" dirty="0">
                <a:solidFill>
                  <a:srgbClr val="000000"/>
                </a:solidFill>
                <a:latin typeface="Segoe UI Light" panose="020B0502040204020203" pitchFamily="34" charset="0"/>
                <a:cs typeface="Segoe UI Light" panose="020B0502040204020203" pitchFamily="34" charset="0"/>
              </a:rPr>
              <a:t>Universal Windows </a:t>
            </a:r>
            <a:r>
              <a:rPr lang="en-US" sz="2400" b="1" dirty="0" smtClean="0">
                <a:solidFill>
                  <a:srgbClr val="000000"/>
                </a:solidFill>
                <a:latin typeface="Segoe UI Light" panose="020B0502040204020203" pitchFamily="34" charset="0"/>
                <a:cs typeface="Segoe UI Light" panose="020B0502040204020203" pitchFamily="34" charset="0"/>
              </a:rPr>
              <a:t>Platform</a:t>
            </a:r>
            <a:endParaRPr lang="en-US" sz="2400"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730098" y="3220655"/>
            <a:ext cx="5508032" cy="1938992"/>
          </a:xfrm>
          <a:prstGeom prst="rect">
            <a:avLst/>
          </a:prstGeom>
        </p:spPr>
        <p:txBody>
          <a:bodyPr wrap="square">
            <a:spAutoFit/>
          </a:bodyPr>
          <a:lstStyle/>
          <a:p>
            <a:r>
              <a:rPr lang="en-US" sz="2400" dirty="0" smtClean="0">
                <a:solidFill>
                  <a:srgbClr val="000000"/>
                </a:solidFill>
                <a:latin typeface="Segoe UI Light" panose="020B0502040204020203" pitchFamily="34" charset="0"/>
                <a:cs typeface="Segoe UI Light" panose="020B0502040204020203" pitchFamily="34" charset="0"/>
              </a:rPr>
              <a:t>The </a:t>
            </a:r>
            <a:r>
              <a:rPr lang="en-US" sz="2400" dirty="0">
                <a:solidFill>
                  <a:srgbClr val="000000"/>
                </a:solidFill>
                <a:latin typeface="Segoe UI Light" panose="020B0502040204020203" pitchFamily="34" charset="0"/>
                <a:cs typeface="Segoe UI Light" panose="020B0502040204020203" pitchFamily="34" charset="0"/>
              </a:rPr>
              <a:t>UWP API enables you to write one application and use it on your device, phone or desktop and gives you access to the thousands of Windows supported devices to use in your projects.</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9890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77" y="954076"/>
            <a:ext cx="6332631" cy="738664"/>
          </a:xfrm>
          <a:prstGeom prst="rect">
            <a:avLst/>
          </a:prstGeom>
        </p:spPr>
        <p:txBody>
          <a:bodyPr wrap="none">
            <a:spAutoFit/>
          </a:bodyPr>
          <a:lstStyle/>
          <a:p>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Why Windows 10 IoT Core?</a:t>
            </a:r>
          </a:p>
        </p:txBody>
      </p:sp>
      <p:sp>
        <p:nvSpPr>
          <p:cNvPr id="2" name="Rectangle 1"/>
          <p:cNvSpPr/>
          <p:nvPr/>
        </p:nvSpPr>
        <p:spPr>
          <a:xfrm>
            <a:off x="730098" y="2481262"/>
            <a:ext cx="2655150" cy="461665"/>
          </a:xfrm>
          <a:prstGeom prst="rect">
            <a:avLst/>
          </a:prstGeom>
        </p:spPr>
        <p:txBody>
          <a:bodyPr wrap="none">
            <a:spAutoFit/>
          </a:bodyPr>
          <a:lstStyle/>
          <a:p>
            <a:r>
              <a:rPr lang="en-US" sz="2400" b="1" dirty="0">
                <a:solidFill>
                  <a:srgbClr val="000000"/>
                </a:solidFill>
                <a:latin typeface="Segoe UI Light" panose="020B0502040204020203" pitchFamily="34" charset="0"/>
                <a:cs typeface="Segoe UI Light" panose="020B0502040204020203" pitchFamily="34" charset="0"/>
              </a:rPr>
              <a:t>Arduino Wiring API</a:t>
            </a:r>
            <a:endParaRPr lang="en-US" sz="2400"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730098" y="3220655"/>
            <a:ext cx="5508032" cy="1569660"/>
          </a:xfrm>
          <a:prstGeom prst="rect">
            <a:avLst/>
          </a:prstGeom>
        </p:spPr>
        <p:txBody>
          <a:bodyPr wrap="square">
            <a:spAutoFit/>
          </a:bodyPr>
          <a:lstStyle/>
          <a:p>
            <a:r>
              <a:rPr lang="en-US" sz="2400" dirty="0">
                <a:solidFill>
                  <a:srgbClr val="000000"/>
                </a:solidFill>
                <a:latin typeface="Segoe UI Light" panose="020B0502040204020203" pitchFamily="34" charset="0"/>
                <a:cs typeface="Segoe UI Light" panose="020B0502040204020203" pitchFamily="34" charset="0"/>
              </a:rPr>
              <a:t>Windows 10 IoT Core also supports the easy-to-use Arduino Wiring API used in Arduino sketches and libraries for direct hardware access.</a:t>
            </a:r>
            <a:endParaRPr lang="en-US" sz="2400" dirty="0">
              <a:latin typeface="Segoe UI Light" panose="020B0502040204020203" pitchFamily="34" charset="0"/>
              <a:cs typeface="Segoe UI Light" panose="020B0502040204020203" pitchFamily="34" charset="0"/>
            </a:endParaRPr>
          </a:p>
        </p:txBody>
      </p:sp>
      <p:pic>
        <p:nvPicPr>
          <p:cNvPr id="2050" name="Picture 2" descr="https://az835927.vo.msecnd.net/sites/iot/Resources/images/devices/Lighning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008" y="2599507"/>
            <a:ext cx="3901602" cy="281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468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77" y="954076"/>
            <a:ext cx="6332631" cy="738664"/>
          </a:xfrm>
          <a:prstGeom prst="rect">
            <a:avLst/>
          </a:prstGeom>
        </p:spPr>
        <p:txBody>
          <a:bodyPr wrap="none">
            <a:spAutoFit/>
          </a:bodyPr>
          <a:lstStyle/>
          <a:p>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Why Windows 10 IoT Core?</a:t>
            </a:r>
          </a:p>
        </p:txBody>
      </p:sp>
      <p:sp>
        <p:nvSpPr>
          <p:cNvPr id="2" name="Rectangle 1"/>
          <p:cNvSpPr/>
          <p:nvPr/>
        </p:nvSpPr>
        <p:spPr>
          <a:xfrm>
            <a:off x="730098" y="1995032"/>
            <a:ext cx="1837362" cy="461665"/>
          </a:xfrm>
          <a:prstGeom prst="rect">
            <a:avLst/>
          </a:prstGeom>
        </p:spPr>
        <p:txBody>
          <a:bodyPr wrap="none">
            <a:spAutoFit/>
          </a:bodyPr>
          <a:lstStyle/>
          <a:p>
            <a:r>
              <a:rPr lang="en-US" sz="2400" b="1" dirty="0">
                <a:solidFill>
                  <a:srgbClr val="000000"/>
                </a:solidFill>
                <a:latin typeface="Segoe UI Light" panose="020B0502040204020203" pitchFamily="34" charset="0"/>
                <a:cs typeface="Segoe UI Light" panose="020B0502040204020203" pitchFamily="34" charset="0"/>
              </a:rPr>
              <a:t>Visual Studio</a:t>
            </a:r>
            <a:endParaRPr lang="en-US" sz="2400" b="1" i="0" dirty="0">
              <a:solidFill>
                <a:srgbClr val="000000"/>
              </a:solidFill>
              <a:effectLst/>
              <a:latin typeface="Segoe UI Light" panose="020B0502040204020203" pitchFamily="34" charset="0"/>
              <a:cs typeface="Segoe UI Light" panose="020B0502040204020203" pitchFamily="34" charset="0"/>
            </a:endParaRPr>
          </a:p>
        </p:txBody>
      </p:sp>
      <p:sp>
        <p:nvSpPr>
          <p:cNvPr id="4" name="Rectangle 3"/>
          <p:cNvSpPr/>
          <p:nvPr/>
        </p:nvSpPr>
        <p:spPr>
          <a:xfrm>
            <a:off x="730098" y="2758989"/>
            <a:ext cx="5508032" cy="3046988"/>
          </a:xfrm>
          <a:prstGeom prst="rect">
            <a:avLst/>
          </a:prstGeom>
        </p:spPr>
        <p:txBody>
          <a:bodyPr wrap="square">
            <a:spAutoFit/>
          </a:bodyPr>
          <a:lstStyle/>
          <a:p>
            <a:r>
              <a:rPr lang="en-US" sz="2400" dirty="0">
                <a:solidFill>
                  <a:srgbClr val="000000"/>
                </a:solidFill>
                <a:latin typeface="Segoe UI Light" panose="020B0502040204020203" pitchFamily="34" charset="0"/>
                <a:cs typeface="Segoe UI Light" panose="020B0502040204020203" pitchFamily="34" charset="0"/>
              </a:rPr>
              <a:t>To develop your applications, you can use the latest free Visual Studio Community Edition. Visual Studio is a professional quality development tool that is available free and includes </a:t>
            </a:r>
            <a:r>
              <a:rPr lang="en-US" sz="2400" b="1" dirty="0">
                <a:solidFill>
                  <a:srgbClr val="000000"/>
                </a:solidFill>
                <a:latin typeface="Segoe UI Light" panose="020B0502040204020203" pitchFamily="34" charset="0"/>
                <a:cs typeface="Segoe UI Light" panose="020B0502040204020203" pitchFamily="34" charset="0"/>
              </a:rPr>
              <a:t>universal app templates, a code editor, a powerful debugger, rich language support, and more.</a:t>
            </a:r>
            <a:endParaRPr lang="en-US" sz="2400" b="1" dirty="0">
              <a:latin typeface="Segoe UI Light" panose="020B0502040204020203" pitchFamily="34" charset="0"/>
              <a:cs typeface="Segoe UI Light" panose="020B0502040204020203" pitchFamily="34" charset="0"/>
            </a:endParaRPr>
          </a:p>
        </p:txBody>
      </p:sp>
      <p:pic>
        <p:nvPicPr>
          <p:cNvPr id="3074" name="Picture 2" descr="https://az835927.vo.msecnd.net/sites/iot/Resources/images/WhyIoTCore/V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130" y="2456697"/>
            <a:ext cx="5468766" cy="373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020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92" y="3057179"/>
            <a:ext cx="2525050" cy="738664"/>
          </a:xfrm>
          <a:prstGeom prst="rect">
            <a:avLst/>
          </a:prstGeom>
        </p:spPr>
        <p:txBody>
          <a:bodyPr wrap="none">
            <a:spAutoFit/>
          </a:bodyPr>
          <a:lstStyle/>
          <a:p>
            <a:pPr algn="just"/>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Thank you</a:t>
            </a:r>
            <a:endParaRPr lang="en-US" sz="4200" b="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22013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Picture 198"/>
          <p:cNvPicPr>
            <a:picLocks noChangeAspect="1"/>
          </p:cNvPicPr>
          <p:nvPr/>
        </p:nvPicPr>
        <p:blipFill>
          <a:blip r:embed="rId2"/>
          <a:stretch>
            <a:fillRect/>
          </a:stretch>
        </p:blipFill>
        <p:spPr>
          <a:xfrm>
            <a:off x="552248" y="965916"/>
            <a:ext cx="4444756" cy="4971245"/>
          </a:xfrm>
          <a:prstGeom prst="rect">
            <a:avLst/>
          </a:prstGeom>
        </p:spPr>
      </p:pic>
      <p:sp>
        <p:nvSpPr>
          <p:cNvPr id="200" name="Title 4"/>
          <p:cNvSpPr>
            <a:spLocks noGrp="1"/>
          </p:cNvSpPr>
          <p:nvPr>
            <p:ph type="title"/>
          </p:nvPr>
        </p:nvSpPr>
        <p:spPr>
          <a:xfrm>
            <a:off x="5788835" y="668762"/>
            <a:ext cx="6403165" cy="917575"/>
          </a:xfrm>
        </p:spPr>
        <p:txBody>
          <a:bodyPr/>
          <a:lstStyle/>
          <a:p>
            <a:r>
              <a:rPr lang="en-US" b="1" dirty="0" smtClean="0">
                <a:solidFill>
                  <a:schemeClr val="tx1">
                    <a:lumMod val="65000"/>
                    <a:lumOff val="35000"/>
                  </a:schemeClr>
                </a:solidFill>
                <a:latin typeface="Segoe UI Light" panose="020B0502040204020203" pitchFamily="34" charset="0"/>
                <a:cs typeface="Segoe UI Light" panose="020B0502040204020203" pitchFamily="34" charset="0"/>
              </a:rPr>
              <a:t>Agenda</a:t>
            </a:r>
            <a:endParaRPr lang="en-US" b="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01" name="Text Placeholder 1"/>
          <p:cNvSpPr txBox="1">
            <a:spLocks/>
          </p:cNvSpPr>
          <p:nvPr/>
        </p:nvSpPr>
        <p:spPr>
          <a:xfrm>
            <a:off x="5164428" y="1987213"/>
            <a:ext cx="7027572" cy="360098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rPr>
              <a:t>Windows 10 IoT Core OS</a:t>
            </a:r>
          </a:p>
          <a:p>
            <a:r>
              <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rPr>
              <a:t>DB Update Tool</a:t>
            </a:r>
            <a:endParaRPr lang="en-US" sz="3400" dirty="0">
              <a:solidFill>
                <a:schemeClr val="tx1">
                  <a:lumMod val="65000"/>
                  <a:lumOff val="35000"/>
                </a:schemeClr>
              </a:solidFill>
              <a:latin typeface="Segoe UI Light" panose="020B0502040204020203" pitchFamily="34" charset="0"/>
              <a:cs typeface="Segoe UI Light" panose="020B0502040204020203" pitchFamily="34" charset="0"/>
            </a:endParaRPr>
          </a:p>
          <a:p>
            <a:r>
              <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rPr>
              <a:t>IoT Dashboard</a:t>
            </a:r>
          </a:p>
          <a:p>
            <a:r>
              <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rPr>
              <a:t>DB </a:t>
            </a:r>
            <a:r>
              <a:rPr lang="en-US" sz="3400" dirty="0">
                <a:solidFill>
                  <a:schemeClr val="tx1">
                    <a:lumMod val="65000"/>
                    <a:lumOff val="35000"/>
                  </a:schemeClr>
                </a:solidFill>
                <a:latin typeface="Segoe UI Light" panose="020B0502040204020203" pitchFamily="34" charset="0"/>
                <a:cs typeface="Segoe UI Light" panose="020B0502040204020203" pitchFamily="34" charset="0"/>
              </a:rPr>
              <a:t>Windows 10 IoT Core </a:t>
            </a:r>
            <a:r>
              <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rPr>
              <a:t>Image</a:t>
            </a:r>
          </a:p>
          <a:p>
            <a:r>
              <a:rPr lang="en-US" sz="3400" dirty="0">
                <a:solidFill>
                  <a:schemeClr val="tx1">
                    <a:lumMod val="65000"/>
                    <a:lumOff val="35000"/>
                  </a:schemeClr>
                </a:solidFill>
                <a:latin typeface="Segoe UI Light" panose="020B0502040204020203" pitchFamily="34" charset="0"/>
                <a:cs typeface="Segoe UI Light" panose="020B0502040204020203" pitchFamily="34" charset="0"/>
              </a:rPr>
              <a:t>Set up your device</a:t>
            </a:r>
            <a:endParaRPr lang="en-US" sz="3400" dirty="0" smtClean="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7083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46760" y="1436915"/>
            <a:ext cx="10515600" cy="542108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3800" b="1" smtClean="0"/>
              <a:t>Feature highlights:</a:t>
            </a:r>
          </a:p>
          <a:p>
            <a:r>
              <a:rPr lang="en-US" b="1" smtClean="0"/>
              <a:t>OS Support: </a:t>
            </a:r>
            <a:r>
              <a:rPr lang="en-US" smtClean="0"/>
              <a:t>Android, Linux, and Windows 10</a:t>
            </a:r>
          </a:p>
          <a:p>
            <a:r>
              <a:rPr lang="en-US" b="1" smtClean="0"/>
              <a:t>CPU</a:t>
            </a:r>
            <a:r>
              <a:rPr lang="en-US" smtClean="0"/>
              <a:t>: quad-core ARM Cortex A53 at up to 1.2 GHz per core, 32-bit and 64-Bit capable</a:t>
            </a:r>
          </a:p>
          <a:p>
            <a:r>
              <a:rPr lang="en-US" b="1" smtClean="0"/>
              <a:t>Memory</a:t>
            </a:r>
            <a:r>
              <a:rPr lang="en-US" smtClean="0"/>
              <a:t>: LPDDR2/3 533 MHz Single-channel 32-bit (4.2GBps) non-POP/ eMMC 4.51 SD 3.0 )</a:t>
            </a:r>
          </a:p>
          <a:p>
            <a:r>
              <a:rPr lang="en-US" b="1" smtClean="0"/>
              <a:t>Graphics</a:t>
            </a:r>
            <a:r>
              <a:rPr lang="en-US" smtClean="0"/>
              <a:t>: Adreno™ 306 400 MHz PC-class graphics</a:t>
            </a:r>
          </a:p>
          <a:p>
            <a:r>
              <a:rPr lang="en-US" b="1" smtClean="0"/>
              <a:t>Video</a:t>
            </a:r>
            <a:r>
              <a:rPr lang="en-US" smtClean="0"/>
              <a:t>: 1080p HD video playback and capture with H.264 (AVC)</a:t>
            </a:r>
          </a:p>
          <a:p>
            <a:r>
              <a:rPr lang="en-US" b="1" smtClean="0"/>
              <a:t>Camera</a:t>
            </a:r>
            <a:r>
              <a:rPr lang="en-US" smtClean="0"/>
              <a:t>: support for 13 megapixel camera with Wavelet Noise Reduction, JPEG decoder, and other post-processing techniques done in hardware</a:t>
            </a:r>
          </a:p>
          <a:p>
            <a:r>
              <a:rPr lang="en-US" b="1" smtClean="0"/>
              <a:t>Connectivity and Location</a:t>
            </a:r>
            <a:r>
              <a:rPr lang="en-US" smtClean="0"/>
              <a:t>: Integrated 802.11 b/g/n, BT/FM, GPS</a:t>
            </a:r>
          </a:p>
          <a:p>
            <a:r>
              <a:rPr lang="en-US" b="1" smtClean="0"/>
              <a:t>I/O Interfaces</a:t>
            </a:r>
            <a:r>
              <a:rPr lang="en-US" smtClean="0"/>
              <a:t>: HDMI Full-size Type A connector (1080p HD @ 30fps), 1x USB 2.0 micro B (device mode only), 2x USB 2.0 type A (host mode only), micro SD card slot</a:t>
            </a:r>
          </a:p>
          <a:p>
            <a:r>
              <a:rPr lang="en-US" b="1" smtClean="0"/>
              <a:t>Expansion:</a:t>
            </a:r>
          </a:p>
          <a:p>
            <a:pPr lvl="1"/>
            <a:r>
              <a:rPr lang="en-US" smtClean="0"/>
              <a:t>1x 40 pin low speed expansion connector: UART, SPI, I2S, I2C x2, GPIO x12, DC power</a:t>
            </a:r>
          </a:p>
          <a:p>
            <a:pPr lvl="1"/>
            <a:r>
              <a:rPr lang="en-US" smtClean="0"/>
              <a:t>1x 60 pin high speed expansion connector: 4L-MIPI DSI, USB, I2C x2, 2L+4LMIPI CSI</a:t>
            </a:r>
          </a:p>
          <a:p>
            <a:pPr lvl="1"/>
            <a:r>
              <a:rPr lang="en-US" smtClean="0"/>
              <a:t>Analog expansion connector: Headset, Speaker, FM antenna</a:t>
            </a:r>
          </a:p>
          <a:p>
            <a:pPr lvl="1"/>
            <a:r>
              <a:rPr lang="en-US" smtClean="0"/>
              <a:t>Arduino compatibility through mezzanine board</a:t>
            </a:r>
          </a:p>
          <a:p>
            <a:pPr>
              <a:buFont typeface="Arial" panose="020B0604020202020204" pitchFamily="34" charset="0"/>
              <a:buNone/>
            </a:pPr>
            <a:endParaRPr lang="en-US" dirty="0" smtClean="0"/>
          </a:p>
        </p:txBody>
      </p:sp>
      <p:sp>
        <p:nvSpPr>
          <p:cNvPr id="4" name="Rectangle 3"/>
          <p:cNvSpPr/>
          <p:nvPr/>
        </p:nvSpPr>
        <p:spPr>
          <a:xfrm>
            <a:off x="3457165" y="398103"/>
            <a:ext cx="4041299" cy="707886"/>
          </a:xfrm>
          <a:prstGeom prst="rect">
            <a:avLst/>
          </a:prstGeom>
        </p:spPr>
        <p:txBody>
          <a:bodyPr wrap="none">
            <a:spAutoFit/>
          </a:bodyPr>
          <a:lstStyle/>
          <a:p>
            <a:pPr algn="ctr"/>
            <a:r>
              <a:rPr lang="en-US" sz="4000" dirty="0"/>
              <a:t>DragonBoard 410c</a:t>
            </a:r>
          </a:p>
        </p:txBody>
      </p:sp>
    </p:spTree>
    <p:extLst>
      <p:ext uri="{BB962C8B-B14F-4D97-AF65-F5344CB8AC3E}">
        <p14:creationId xmlns:p14="http://schemas.microsoft.com/office/powerpoint/2010/main" val="133606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anesh\Desktop\DB_1.PNG"/>
          <p:cNvPicPr>
            <a:picLocks noChangeAspect="1" noChangeArrowheads="1"/>
          </p:cNvPicPr>
          <p:nvPr/>
        </p:nvPicPr>
        <p:blipFill>
          <a:blip r:embed="rId2"/>
          <a:srcRect/>
          <a:stretch>
            <a:fillRect/>
          </a:stretch>
        </p:blipFill>
        <p:spPr bwMode="auto">
          <a:xfrm>
            <a:off x="535519" y="1365764"/>
            <a:ext cx="5896926" cy="4735694"/>
          </a:xfrm>
          <a:prstGeom prst="rect">
            <a:avLst/>
          </a:prstGeom>
          <a:noFill/>
        </p:spPr>
      </p:pic>
      <p:pic>
        <p:nvPicPr>
          <p:cNvPr id="1027" name="Picture 3" descr="C:\Users\Ganesh\Desktop\DB_3.PNG"/>
          <p:cNvPicPr>
            <a:picLocks noChangeAspect="1" noChangeArrowheads="1"/>
          </p:cNvPicPr>
          <p:nvPr/>
        </p:nvPicPr>
        <p:blipFill>
          <a:blip r:embed="rId3"/>
          <a:srcRect/>
          <a:stretch>
            <a:fillRect/>
          </a:stretch>
        </p:blipFill>
        <p:spPr bwMode="auto">
          <a:xfrm>
            <a:off x="7028185" y="-115910"/>
            <a:ext cx="4859383" cy="6858001"/>
          </a:xfrm>
          <a:prstGeom prst="rect">
            <a:avLst/>
          </a:prstGeom>
          <a:noFill/>
        </p:spPr>
      </p:pic>
      <p:sp>
        <p:nvSpPr>
          <p:cNvPr id="2" name="Rectangle 1"/>
          <p:cNvSpPr/>
          <p:nvPr/>
        </p:nvSpPr>
        <p:spPr>
          <a:xfrm>
            <a:off x="921885" y="256435"/>
            <a:ext cx="4041299" cy="707886"/>
          </a:xfrm>
          <a:prstGeom prst="rect">
            <a:avLst/>
          </a:prstGeom>
        </p:spPr>
        <p:txBody>
          <a:bodyPr wrap="none">
            <a:spAutoFit/>
          </a:bodyPr>
          <a:lstStyle/>
          <a:p>
            <a:pPr algn="ctr"/>
            <a:r>
              <a:rPr lang="en-US" sz="4000" dirty="0"/>
              <a:t>DragonBoard 410c</a:t>
            </a:r>
          </a:p>
        </p:txBody>
      </p:sp>
    </p:spTree>
    <p:extLst>
      <p:ext uri="{BB962C8B-B14F-4D97-AF65-F5344CB8AC3E}">
        <p14:creationId xmlns:p14="http://schemas.microsoft.com/office/powerpoint/2010/main" val="181471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7129018"/>
              </p:ext>
            </p:extLst>
          </p:nvPr>
        </p:nvGraphicFramePr>
        <p:xfrm>
          <a:off x="718355" y="741203"/>
          <a:ext cx="10988541" cy="4312920"/>
        </p:xfrm>
        <a:graphic>
          <a:graphicData uri="http://schemas.openxmlformats.org/drawingml/2006/table">
            <a:tbl>
              <a:tblPr firstRow="1" bandRow="1">
                <a:tableStyleId>{5C22544A-7EE6-4342-B048-85BDC9FD1C3A}</a:tableStyleId>
              </a:tblPr>
              <a:tblGrid>
                <a:gridCol w="788473"/>
                <a:gridCol w="4868214"/>
                <a:gridCol w="5331854"/>
              </a:tblGrid>
              <a:tr h="370840">
                <a:tc>
                  <a:txBody>
                    <a:bodyPr/>
                    <a:lstStyle/>
                    <a:p>
                      <a:r>
                        <a:rPr lang="en-US" dirty="0" smtClean="0"/>
                        <a:t>s.no</a:t>
                      </a:r>
                      <a:endParaRPr lang="en-US" dirty="0"/>
                    </a:p>
                  </a:txBody>
                  <a:tcPr/>
                </a:tc>
                <a:tc>
                  <a:txBody>
                    <a:bodyPr/>
                    <a:lstStyle/>
                    <a:p>
                      <a:pPr algn="ctr"/>
                      <a:r>
                        <a:rPr lang="en-US" dirty="0" smtClean="0"/>
                        <a:t>Arduino</a:t>
                      </a:r>
                      <a:r>
                        <a:rPr lang="en-US" baseline="0" dirty="0" smtClean="0"/>
                        <a:t> </a:t>
                      </a:r>
                      <a:endParaRPr lang="en-US" dirty="0"/>
                    </a:p>
                  </a:txBody>
                  <a:tcPr/>
                </a:tc>
                <a:tc>
                  <a:txBody>
                    <a:bodyPr/>
                    <a:lstStyle/>
                    <a:p>
                      <a:pPr algn="ctr"/>
                      <a:r>
                        <a:rPr lang="en-US" dirty="0" smtClean="0"/>
                        <a:t>Dragonboard</a:t>
                      </a:r>
                      <a:r>
                        <a:rPr lang="en-US" baseline="0" dirty="0" smtClean="0"/>
                        <a:t> 410c</a:t>
                      </a:r>
                      <a:endParaRPr lang="en-US" dirty="0"/>
                    </a:p>
                  </a:txBody>
                  <a:tcPr/>
                </a:tc>
              </a:tr>
              <a:tr h="370840">
                <a:tc>
                  <a:txBody>
                    <a:bodyPr/>
                    <a:lstStyle/>
                    <a:p>
                      <a:r>
                        <a:rPr lang="en-US" dirty="0" smtClean="0"/>
                        <a:t>1</a:t>
                      </a:r>
                      <a:endParaRPr lang="en-US" dirty="0"/>
                    </a:p>
                  </a:txBody>
                  <a:tcPr/>
                </a:tc>
                <a:tc>
                  <a:txBody>
                    <a:bodyPr/>
                    <a:lstStyle/>
                    <a:p>
                      <a:r>
                        <a:rPr lang="en-US" sz="1800" b="0" i="0" kern="1200" dirty="0" smtClean="0">
                          <a:solidFill>
                            <a:schemeClr val="dk1"/>
                          </a:solidFill>
                          <a:effectLst/>
                          <a:latin typeface="+mn-lt"/>
                          <a:ea typeface="+mn-ea"/>
                          <a:cs typeface="+mn-cs"/>
                        </a:rPr>
                        <a:t>Arduino is a microcontroller, which is a part of the computer. It runs only one program again and again.</a:t>
                      </a:r>
                      <a:endParaRPr lang="en-US" dirty="0"/>
                    </a:p>
                  </a:txBody>
                  <a:tcPr/>
                </a:tc>
                <a:tc>
                  <a:txBody>
                    <a:bodyPr/>
                    <a:lstStyle/>
                    <a:p>
                      <a:r>
                        <a:rPr lang="en-US" sz="1800" b="0" i="0" kern="1200" dirty="0" smtClean="0">
                          <a:solidFill>
                            <a:schemeClr val="dk1"/>
                          </a:solidFill>
                          <a:effectLst/>
                          <a:latin typeface="+mn-lt"/>
                          <a:ea typeface="+mn-ea"/>
                          <a:cs typeface="+mn-cs"/>
                        </a:rPr>
                        <a:t>It is a mini computer with some Operating System.</a:t>
                      </a:r>
                    </a:p>
                    <a:p>
                      <a:r>
                        <a:rPr lang="en-US" sz="1800" b="0" i="0" kern="1200" dirty="0" smtClean="0">
                          <a:solidFill>
                            <a:schemeClr val="dk1"/>
                          </a:solidFill>
                          <a:effectLst/>
                          <a:latin typeface="+mn-lt"/>
                          <a:ea typeface="+mn-ea"/>
                          <a:cs typeface="+mn-cs"/>
                        </a:rPr>
                        <a:t>It can run multiple programs at a time.</a:t>
                      </a:r>
                      <a:endParaRPr lang="en-US" dirty="0"/>
                    </a:p>
                  </a:txBody>
                  <a:tcPr/>
                </a:tc>
              </a:tr>
              <a:tr h="370840">
                <a:tc>
                  <a:txBody>
                    <a:bodyPr/>
                    <a:lstStyle/>
                    <a:p>
                      <a:r>
                        <a:rPr lang="en-US" dirty="0" smtClean="0"/>
                        <a:t>2</a:t>
                      </a:r>
                      <a:endParaRPr lang="en-US" dirty="0"/>
                    </a:p>
                  </a:txBody>
                  <a:tcPr/>
                </a:tc>
                <a:tc>
                  <a:txBody>
                    <a:bodyPr/>
                    <a:lstStyle/>
                    <a:p>
                      <a:r>
                        <a:rPr lang="en-US" sz="1800" b="0" i="0" kern="1200" dirty="0" smtClean="0">
                          <a:solidFill>
                            <a:schemeClr val="dk1"/>
                          </a:solidFill>
                          <a:effectLst/>
                          <a:latin typeface="+mn-lt"/>
                          <a:ea typeface="+mn-ea"/>
                          <a:cs typeface="+mn-cs"/>
                        </a:rPr>
                        <a:t>Arduino requires external hardware to connect to the internet </a:t>
                      </a:r>
                      <a:endParaRPr lang="en-US" dirty="0"/>
                    </a:p>
                  </a:txBody>
                  <a:tcPr/>
                </a:tc>
                <a:tc>
                  <a:txBody>
                    <a:bodyPr/>
                    <a:lstStyle/>
                    <a:p>
                      <a:r>
                        <a:rPr lang="en-US" sz="1800" b="0" i="0" kern="1200" dirty="0" smtClean="0">
                          <a:solidFill>
                            <a:schemeClr val="dk1"/>
                          </a:solidFill>
                          <a:effectLst/>
                          <a:latin typeface="+mn-lt"/>
                          <a:ea typeface="+mn-ea"/>
                          <a:cs typeface="+mn-cs"/>
                        </a:rPr>
                        <a:t>Dragonboard 410c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can be easily connected to the internet using Wi-Fi dongles.</a:t>
                      </a:r>
                      <a:endParaRPr lang="en-US" dirty="0"/>
                    </a:p>
                  </a:txBody>
                  <a:tcPr/>
                </a:tc>
              </a:tr>
              <a:tr h="370840">
                <a:tc>
                  <a:txBody>
                    <a:bodyPr/>
                    <a:lstStyle/>
                    <a:p>
                      <a:r>
                        <a:rPr lang="en-US" dirty="0" smtClean="0"/>
                        <a:t>3</a:t>
                      </a:r>
                      <a:endParaRPr lang="en-US" dirty="0"/>
                    </a:p>
                  </a:txBody>
                  <a:tcPr/>
                </a:tc>
                <a:tc>
                  <a:txBody>
                    <a:bodyPr/>
                    <a:lstStyle/>
                    <a:p>
                      <a:r>
                        <a:rPr lang="en-US" sz="1800" b="0" i="0" kern="1200" dirty="0" smtClean="0">
                          <a:solidFill>
                            <a:schemeClr val="dk1"/>
                          </a:solidFill>
                          <a:effectLst/>
                          <a:latin typeface="+mn-lt"/>
                          <a:ea typeface="+mn-ea"/>
                          <a:cs typeface="+mn-cs"/>
                        </a:rPr>
                        <a:t>Arduino can provide onboard storage</a:t>
                      </a:r>
                      <a:r>
                        <a:rPr lang="en-US" sz="1800" b="0" i="0" kern="1200" baseline="0" dirty="0" smtClean="0">
                          <a:solidFill>
                            <a:schemeClr val="dk1"/>
                          </a:solidFill>
                          <a:effectLst/>
                          <a:latin typeface="+mn-lt"/>
                          <a:ea typeface="+mn-ea"/>
                          <a:cs typeface="+mn-cs"/>
                        </a:rPr>
                        <a:t> with size of 32kb</a:t>
                      </a:r>
                      <a:endParaRPr lang="en-US" dirty="0"/>
                    </a:p>
                  </a:txBody>
                  <a:tcPr/>
                </a:tc>
                <a:tc>
                  <a:txBody>
                    <a:bodyPr/>
                    <a:lstStyle/>
                    <a:p>
                      <a:r>
                        <a:rPr lang="en-US" sz="1800" b="0" i="0" kern="1200" dirty="0" smtClean="0">
                          <a:solidFill>
                            <a:schemeClr val="dk1"/>
                          </a:solidFill>
                          <a:effectLst/>
                          <a:latin typeface="+mn-lt"/>
                          <a:ea typeface="+mn-ea"/>
                          <a:cs typeface="+mn-cs"/>
                        </a:rPr>
                        <a:t>Dragonboard 410c have 8GB storage on board, And</a:t>
                      </a:r>
                      <a:r>
                        <a:rPr lang="en-US" sz="1800" b="0" i="0" kern="1200" baseline="0" dirty="0" smtClean="0">
                          <a:solidFill>
                            <a:schemeClr val="dk1"/>
                          </a:solidFill>
                          <a:effectLst/>
                          <a:latin typeface="+mn-lt"/>
                          <a:ea typeface="+mn-ea"/>
                          <a:cs typeface="+mn-cs"/>
                        </a:rPr>
                        <a:t> also</a:t>
                      </a:r>
                      <a:r>
                        <a:rPr lang="en-US" sz="1800" b="0" i="0" kern="1200" dirty="0" smtClean="0">
                          <a:solidFill>
                            <a:schemeClr val="dk1"/>
                          </a:solidFill>
                          <a:effectLst/>
                          <a:latin typeface="+mn-lt"/>
                          <a:ea typeface="+mn-ea"/>
                          <a:cs typeface="+mn-cs"/>
                        </a:rPr>
                        <a:t> it provides an SD card port.</a:t>
                      </a:r>
                      <a:endParaRPr lang="en-US" dirty="0"/>
                    </a:p>
                  </a:txBody>
                  <a:tcPr/>
                </a:tc>
              </a:tr>
              <a:tr h="370840">
                <a:tc>
                  <a:txBody>
                    <a:bodyPr/>
                    <a:lstStyle/>
                    <a:p>
                      <a:r>
                        <a:rPr lang="en-US" dirty="0" smtClean="0"/>
                        <a:t>4</a:t>
                      </a:r>
                      <a:endParaRPr lang="en-US" dirty="0"/>
                    </a:p>
                  </a:txBody>
                  <a:tcPr/>
                </a:tc>
                <a:tc>
                  <a:txBody>
                    <a:bodyPr/>
                    <a:lstStyle/>
                    <a:p>
                      <a:r>
                        <a:rPr lang="en-US" sz="1800" b="0" i="0" kern="1200" dirty="0" smtClean="0">
                          <a:solidFill>
                            <a:schemeClr val="dk1"/>
                          </a:solidFill>
                          <a:effectLst/>
                          <a:latin typeface="+mn-lt"/>
                          <a:ea typeface="+mn-ea"/>
                          <a:cs typeface="+mn-cs"/>
                        </a:rPr>
                        <a:t>Arduino has only one USB port to connect to the computer.</a:t>
                      </a:r>
                      <a:endParaRPr lang="en-US" dirty="0"/>
                    </a:p>
                  </a:txBody>
                  <a:tcPr/>
                </a:tc>
                <a:tc>
                  <a:txBody>
                    <a:bodyPr/>
                    <a:lstStyle/>
                    <a:p>
                      <a:r>
                        <a:rPr lang="en-US" sz="1800" b="0" i="0" kern="1200" dirty="0" smtClean="0">
                          <a:solidFill>
                            <a:schemeClr val="dk1"/>
                          </a:solidFill>
                          <a:effectLst/>
                          <a:latin typeface="+mn-lt"/>
                          <a:ea typeface="+mn-ea"/>
                          <a:cs typeface="+mn-cs"/>
                        </a:rPr>
                        <a:t>Dragonboard 410c has 2 USB ports and 1 Micro USB</a:t>
                      </a:r>
                      <a:r>
                        <a:rPr lang="en-US" sz="1800" b="0" i="0" kern="1200" baseline="0" dirty="0" smtClean="0">
                          <a:solidFill>
                            <a:schemeClr val="dk1"/>
                          </a:solidFill>
                          <a:effectLst/>
                          <a:latin typeface="+mn-lt"/>
                          <a:ea typeface="+mn-ea"/>
                          <a:cs typeface="+mn-cs"/>
                        </a:rPr>
                        <a:t> port </a:t>
                      </a:r>
                      <a:r>
                        <a:rPr lang="en-US" sz="1800" b="0" i="0" kern="1200" dirty="0" smtClean="0">
                          <a:solidFill>
                            <a:schemeClr val="dk1"/>
                          </a:solidFill>
                          <a:effectLst/>
                          <a:latin typeface="+mn-lt"/>
                          <a:ea typeface="+mn-ea"/>
                          <a:cs typeface="+mn-cs"/>
                        </a:rPr>
                        <a:t>to connect different devices.</a:t>
                      </a:r>
                      <a:endParaRPr lang="en-US" dirty="0"/>
                    </a:p>
                  </a:txBody>
                  <a:tcPr/>
                </a:tc>
              </a:tr>
              <a:tr h="370840">
                <a:tc>
                  <a:txBody>
                    <a:bodyPr/>
                    <a:lstStyle/>
                    <a:p>
                      <a:r>
                        <a:rPr lang="en-US" dirty="0" smtClean="0"/>
                        <a:t>5</a:t>
                      </a:r>
                      <a:endParaRPr lang="en-US" dirty="0"/>
                    </a:p>
                  </a:txBody>
                  <a:tcPr/>
                </a:tc>
                <a:tc>
                  <a:txBody>
                    <a:bodyPr/>
                    <a:lstStyle/>
                    <a:p>
                      <a:r>
                        <a:rPr lang="en-US" sz="1800" b="0" i="0" kern="1200" dirty="0" smtClean="0">
                          <a:solidFill>
                            <a:schemeClr val="dk1"/>
                          </a:solidFill>
                          <a:effectLst/>
                          <a:latin typeface="+mn-lt"/>
                          <a:ea typeface="+mn-ea"/>
                          <a:cs typeface="+mn-cs"/>
                        </a:rPr>
                        <a:t>Arduino Uno has 20 GPIO pins.</a:t>
                      </a:r>
                      <a:endParaRPr lang="en-US" dirty="0"/>
                    </a:p>
                  </a:txBody>
                  <a:tcPr/>
                </a:tc>
                <a:tc>
                  <a:txBody>
                    <a:bodyPr/>
                    <a:lstStyle/>
                    <a:p>
                      <a:r>
                        <a:rPr lang="en-US" dirty="0" smtClean="0"/>
                        <a:t>Dragonboard 410c has</a:t>
                      </a:r>
                      <a:r>
                        <a:rPr lang="en-US" baseline="0" dirty="0" smtClean="0"/>
                        <a:t> 40 GPIO pins</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r>
              <a:tr h="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8219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651" y="1920979"/>
            <a:ext cx="10706636" cy="2677656"/>
          </a:xfrm>
          <a:prstGeom prst="rect">
            <a:avLst/>
          </a:prstGeom>
        </p:spPr>
        <p:txBody>
          <a:bodyPr wrap="square">
            <a:spAutoFit/>
          </a:bodyPr>
          <a:lstStyle/>
          <a:p>
            <a:r>
              <a:rPr lang="en-US" sz="2400" dirty="0" smtClean="0">
                <a:solidFill>
                  <a:srgbClr val="000000"/>
                </a:solidFill>
              </a:rPr>
              <a:t>1. Windows </a:t>
            </a:r>
            <a:r>
              <a:rPr lang="en-US" sz="2400" dirty="0">
                <a:solidFill>
                  <a:srgbClr val="000000"/>
                </a:solidFill>
              </a:rPr>
              <a:t>10 IoT Core is the smallest version of Windows 10 </a:t>
            </a:r>
            <a:endParaRPr lang="en-US" sz="2400" dirty="0" smtClean="0">
              <a:solidFill>
                <a:srgbClr val="000000"/>
              </a:solidFill>
            </a:endParaRPr>
          </a:p>
          <a:p>
            <a:endParaRPr lang="en-US" sz="2400" dirty="0">
              <a:solidFill>
                <a:srgbClr val="000000"/>
              </a:solidFill>
            </a:endParaRPr>
          </a:p>
          <a:p>
            <a:r>
              <a:rPr lang="en-US" sz="2400" dirty="0" smtClean="0"/>
              <a:t>2. It is </a:t>
            </a:r>
            <a:r>
              <a:rPr lang="en-US" sz="2400" dirty="0"/>
              <a:t>designed to help you build connected things of all sizes and types. </a:t>
            </a:r>
            <a:endParaRPr lang="en-US" sz="2400" dirty="0" smtClean="0"/>
          </a:p>
          <a:p>
            <a:endParaRPr lang="en-US" sz="2400" dirty="0"/>
          </a:p>
          <a:p>
            <a:r>
              <a:rPr lang="en-US" sz="2400" dirty="0" smtClean="0"/>
              <a:t>3</a:t>
            </a:r>
            <a:r>
              <a:rPr lang="en-US" sz="2400" dirty="0"/>
              <a:t>. Microsoft designed </a:t>
            </a:r>
            <a:r>
              <a:rPr lang="en-US" sz="2400" dirty="0" smtClean="0"/>
              <a:t>it to </a:t>
            </a:r>
            <a:r>
              <a:rPr lang="en-US" sz="2400" dirty="0"/>
              <a:t>use in embedded systems</a:t>
            </a:r>
            <a:r>
              <a:rPr lang="en-US" sz="2400" dirty="0" smtClean="0"/>
              <a:t>.</a:t>
            </a:r>
          </a:p>
          <a:p>
            <a:endParaRPr lang="en-US" sz="2400" dirty="0"/>
          </a:p>
          <a:p>
            <a:r>
              <a:rPr lang="en-US" sz="2400" dirty="0" smtClean="0"/>
              <a:t> </a:t>
            </a:r>
            <a:endParaRPr lang="en-US" sz="2400" dirty="0"/>
          </a:p>
        </p:txBody>
      </p:sp>
      <p:sp>
        <p:nvSpPr>
          <p:cNvPr id="3" name="Rectangle 2"/>
          <p:cNvSpPr/>
          <p:nvPr/>
        </p:nvSpPr>
        <p:spPr>
          <a:xfrm>
            <a:off x="562377" y="591286"/>
            <a:ext cx="5763565"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Windows 10 IoT Core OS</a:t>
            </a:r>
            <a:endParaRPr lang="en-US" sz="4200" b="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5014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77" y="591286"/>
            <a:ext cx="5589735" cy="738664"/>
          </a:xfrm>
          <a:prstGeom prst="rect">
            <a:avLst/>
          </a:prstGeom>
        </p:spPr>
        <p:txBody>
          <a:bodyPr wrap="none">
            <a:spAutoFit/>
          </a:bodyPr>
          <a:lstStyle/>
          <a:p>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Hardware Requirements</a:t>
            </a:r>
          </a:p>
        </p:txBody>
      </p:sp>
      <p:sp>
        <p:nvSpPr>
          <p:cNvPr id="38" name="Title 4"/>
          <p:cNvSpPr txBox="1">
            <a:spLocks/>
          </p:cNvSpPr>
          <p:nvPr/>
        </p:nvSpPr>
        <p:spPr>
          <a:xfrm>
            <a:off x="10624078" y="1446637"/>
            <a:ext cx="1843875" cy="6075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solidFill>
                  <a:schemeClr val="bg1"/>
                </a:solidFill>
                <a:latin typeface="Rockwell" panose="02060603020205020403" pitchFamily="18" charset="0"/>
                <a:cs typeface="Segoe UI Light" panose="020B0502040204020203" pitchFamily="34" charset="0"/>
              </a:rPr>
              <a:t>Bring Milk while coming home</a:t>
            </a:r>
            <a:endParaRPr lang="en-US" sz="1400" b="1" dirty="0">
              <a:solidFill>
                <a:schemeClr val="bg1"/>
              </a:solidFill>
              <a:latin typeface="Rockwell" panose="02060603020205020403" pitchFamily="18" charset="0"/>
              <a:cs typeface="Segoe UI Light" panose="020B0502040204020203" pitchFamily="34" charset="0"/>
            </a:endParaRPr>
          </a:p>
        </p:txBody>
      </p:sp>
      <p:sp>
        <p:nvSpPr>
          <p:cNvPr id="4" name="Rectangle 3"/>
          <p:cNvSpPr/>
          <p:nvPr/>
        </p:nvSpPr>
        <p:spPr>
          <a:xfrm>
            <a:off x="704045" y="1454015"/>
            <a:ext cx="11015729" cy="1015663"/>
          </a:xfrm>
          <a:prstGeom prst="rect">
            <a:avLst/>
          </a:prstGeom>
        </p:spPr>
        <p:txBody>
          <a:bodyPr wrap="square">
            <a:spAutoFit/>
          </a:bodyPr>
          <a:lstStyle/>
          <a:p>
            <a:pPr algn="just"/>
            <a:r>
              <a:rPr lang="en-US" sz="2000" dirty="0">
                <a:solidFill>
                  <a:srgbClr val="000000"/>
                </a:solidFill>
                <a:latin typeface="Segoe UI Light" panose="020B0502040204020203" pitchFamily="34" charset="0"/>
                <a:cs typeface="Segoe UI Light" panose="020B0502040204020203" pitchFamily="34" charset="0"/>
              </a:rPr>
              <a:t>The requirements for Windows 10 IoT Core depend on whether it is run in a headed or headless mode. Headed devices have a video display and use Windows video subsystem to address it. Headless devices have no display</a:t>
            </a:r>
            <a:r>
              <a:rPr lang="en-US" sz="2000" dirty="0">
                <a:solidFill>
                  <a:srgbClr val="000000"/>
                </a:solidFill>
                <a:latin typeface="Segoe UI" panose="020B0502040204020203" pitchFamily="34" charset="0"/>
              </a:rPr>
              <a:t>.</a:t>
            </a:r>
            <a:endParaRPr lang="en-US" sz="2000" dirty="0"/>
          </a:p>
        </p:txBody>
      </p:sp>
      <p:sp>
        <p:nvSpPr>
          <p:cNvPr id="6" name="Rectangle 5"/>
          <p:cNvSpPr/>
          <p:nvPr/>
        </p:nvSpPr>
        <p:spPr>
          <a:xfrm>
            <a:off x="1103290" y="2909277"/>
            <a:ext cx="5336147" cy="1477328"/>
          </a:xfrm>
          <a:prstGeom prst="rect">
            <a:avLst/>
          </a:prstGeom>
        </p:spPr>
        <p:txBody>
          <a:bodyPr wrap="square">
            <a:spAutoFit/>
          </a:bodyPr>
          <a:lstStyle/>
          <a:p>
            <a:r>
              <a:rPr lang="en-US" b="1" dirty="0">
                <a:solidFill>
                  <a:srgbClr val="000000"/>
                </a:solidFill>
                <a:latin typeface="Segoe UI Light" panose="020B0502040204020203" pitchFamily="34" charset="0"/>
                <a:cs typeface="Segoe UI Light" panose="020B0502040204020203" pitchFamily="34" charset="0"/>
              </a:rPr>
              <a:t>Memory</a:t>
            </a:r>
          </a:p>
          <a:p>
            <a:r>
              <a:rPr lang="en-US" dirty="0">
                <a:solidFill>
                  <a:srgbClr val="000000"/>
                </a:solidFill>
                <a:latin typeface="Segoe UI Light" panose="020B0502040204020203" pitchFamily="34" charset="0"/>
                <a:cs typeface="Segoe UI Light" panose="020B0502040204020203" pitchFamily="34" charset="0"/>
              </a:rPr>
              <a:t>Headless</a:t>
            </a:r>
          </a:p>
          <a:p>
            <a:r>
              <a:rPr lang="en-US" dirty="0">
                <a:solidFill>
                  <a:srgbClr val="000000"/>
                </a:solidFill>
                <a:latin typeface="Segoe UI Light" panose="020B0502040204020203" pitchFamily="34" charset="0"/>
                <a:cs typeface="Segoe UI Light" panose="020B0502040204020203" pitchFamily="34" charset="0"/>
              </a:rPr>
              <a:t>256 MB RAM (128 MB free to OS) / 2 GB Storage</a:t>
            </a:r>
          </a:p>
          <a:p>
            <a:r>
              <a:rPr lang="en-US" dirty="0">
                <a:solidFill>
                  <a:srgbClr val="000000"/>
                </a:solidFill>
                <a:latin typeface="Segoe UI Light" panose="020B0502040204020203" pitchFamily="34" charset="0"/>
                <a:cs typeface="Segoe UI Light" panose="020B0502040204020203" pitchFamily="34" charset="0"/>
              </a:rPr>
              <a:t>Headed</a:t>
            </a:r>
          </a:p>
          <a:p>
            <a:r>
              <a:rPr lang="en-US" dirty="0">
                <a:solidFill>
                  <a:srgbClr val="000000"/>
                </a:solidFill>
                <a:latin typeface="Segoe UI Light" panose="020B0502040204020203" pitchFamily="34" charset="0"/>
                <a:cs typeface="Segoe UI Light" panose="020B0502040204020203" pitchFamily="34" charset="0"/>
              </a:rPr>
              <a:t>512 MB RAM (256 MB free to OS) / 2 GB Storage</a:t>
            </a:r>
            <a:endParaRPr lang="en-US" b="0" i="0" dirty="0">
              <a:solidFill>
                <a:srgbClr val="000000"/>
              </a:solidFill>
              <a:effectLst/>
              <a:latin typeface="Segoe UI Light" panose="020B0502040204020203" pitchFamily="34" charset="0"/>
              <a:cs typeface="Segoe UI Light" panose="020B0502040204020203" pitchFamily="34" charset="0"/>
            </a:endParaRPr>
          </a:p>
        </p:txBody>
      </p:sp>
      <p:sp>
        <p:nvSpPr>
          <p:cNvPr id="7" name="Rectangle 6"/>
          <p:cNvSpPr/>
          <p:nvPr/>
        </p:nvSpPr>
        <p:spPr>
          <a:xfrm>
            <a:off x="1103290" y="4944139"/>
            <a:ext cx="6096000" cy="923330"/>
          </a:xfrm>
          <a:prstGeom prst="rect">
            <a:avLst/>
          </a:prstGeom>
        </p:spPr>
        <p:txBody>
          <a:bodyPr>
            <a:spAutoFit/>
          </a:bodyPr>
          <a:lstStyle/>
          <a:p>
            <a:r>
              <a:rPr lang="en-US" b="1" dirty="0">
                <a:solidFill>
                  <a:srgbClr val="000000"/>
                </a:solidFill>
                <a:latin typeface="Segoe UI Light" panose="020B0502040204020203" pitchFamily="34" charset="0"/>
                <a:cs typeface="Segoe UI Light" panose="020B0502040204020203" pitchFamily="34" charset="0"/>
              </a:rPr>
              <a:t>Processor</a:t>
            </a:r>
          </a:p>
          <a:p>
            <a:r>
              <a:rPr lang="en-US" dirty="0">
                <a:solidFill>
                  <a:srgbClr val="000000"/>
                </a:solidFill>
                <a:latin typeface="Segoe UI Light" panose="020B0502040204020203" pitchFamily="34" charset="0"/>
                <a:cs typeface="Segoe UI Light" panose="020B0502040204020203" pitchFamily="34" charset="0"/>
              </a:rPr>
              <a:t>400 MHz or faster</a:t>
            </a:r>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a:solidFill>
                  <a:srgbClr val="000000"/>
                </a:solidFill>
                <a:latin typeface="Segoe UI Light" panose="020B0502040204020203" pitchFamily="34" charset="0"/>
                <a:cs typeface="Segoe UI Light" panose="020B0502040204020203" pitchFamily="34" charset="0"/>
              </a:rPr>
              <a:t>(x86 requires PAE, NX and SSE2 support)</a:t>
            </a:r>
            <a:endParaRPr lang="en-US" dirty="0">
              <a:latin typeface="Segoe UI Light" panose="020B0502040204020203" pitchFamily="34" charset="0"/>
              <a:cs typeface="Segoe UI Light" panose="020B0502040204020203" pitchFamily="34" charset="0"/>
            </a:endParaRPr>
          </a:p>
        </p:txBody>
      </p:sp>
      <p:sp>
        <p:nvSpPr>
          <p:cNvPr id="17" name="Rectangle 16"/>
          <p:cNvSpPr/>
          <p:nvPr/>
        </p:nvSpPr>
        <p:spPr>
          <a:xfrm>
            <a:off x="6428703" y="3475064"/>
            <a:ext cx="5336147" cy="646331"/>
          </a:xfrm>
          <a:prstGeom prst="rect">
            <a:avLst/>
          </a:prstGeom>
        </p:spPr>
        <p:txBody>
          <a:bodyPr wrap="square">
            <a:spAutoFit/>
          </a:bodyPr>
          <a:lstStyle/>
          <a:p>
            <a:r>
              <a:rPr lang="en-US" b="1" dirty="0" smtClean="0">
                <a:solidFill>
                  <a:srgbClr val="000000"/>
                </a:solidFill>
                <a:latin typeface="Segoe UI Light" panose="020B0502040204020203" pitchFamily="34" charset="0"/>
                <a:cs typeface="Segoe UI Light" panose="020B0502040204020203" pitchFamily="34" charset="0"/>
              </a:rPr>
              <a:t>DragonBoard 410c Memory</a:t>
            </a:r>
            <a:endParaRPr lang="en-US" b="1" dirty="0">
              <a:solidFill>
                <a:srgbClr val="000000"/>
              </a:solidFill>
              <a:latin typeface="Segoe UI Light" panose="020B0502040204020203" pitchFamily="34" charset="0"/>
              <a:cs typeface="Segoe UI Light" panose="020B0502040204020203" pitchFamily="34" charset="0"/>
            </a:endParaRPr>
          </a:p>
          <a:p>
            <a:pPr fontAlgn="base"/>
            <a:r>
              <a:rPr lang="en-US" b="1" dirty="0">
                <a:latin typeface="Segoe UI Light" panose="020B0502040204020203" pitchFamily="34" charset="0"/>
                <a:cs typeface="Segoe UI Light" panose="020B0502040204020203" pitchFamily="34" charset="0"/>
              </a:rPr>
              <a:t>Memory/storages:</a:t>
            </a:r>
            <a:r>
              <a:rPr lang="en-US" dirty="0">
                <a:latin typeface="Segoe UI Light" panose="020B0502040204020203" pitchFamily="34" charset="0"/>
                <a:cs typeface="Segoe UI Light" panose="020B0502040204020203" pitchFamily="34" charset="0"/>
              </a:rPr>
              <a:t> 1GB </a:t>
            </a:r>
            <a:r>
              <a:rPr lang="en-US" dirty="0" smtClean="0">
                <a:latin typeface="Segoe UI Light" panose="020B0502040204020203" pitchFamily="34" charset="0"/>
                <a:cs typeface="Segoe UI Light" panose="020B0502040204020203" pitchFamily="34" charset="0"/>
              </a:rPr>
              <a:t>RAM  </a:t>
            </a:r>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8GB eMMC Storage</a:t>
            </a:r>
            <a:endParaRPr lang="en-US" dirty="0">
              <a:latin typeface="Segoe UI Light" panose="020B0502040204020203" pitchFamily="34" charset="0"/>
              <a:cs typeface="Segoe UI Light" panose="020B0502040204020203" pitchFamily="34" charset="0"/>
            </a:endParaRPr>
          </a:p>
        </p:txBody>
      </p:sp>
      <p:sp>
        <p:nvSpPr>
          <p:cNvPr id="18" name="Rectangle 17"/>
          <p:cNvSpPr/>
          <p:nvPr/>
        </p:nvSpPr>
        <p:spPr>
          <a:xfrm>
            <a:off x="6428703" y="5060049"/>
            <a:ext cx="6096000" cy="923330"/>
          </a:xfrm>
          <a:prstGeom prst="rect">
            <a:avLst/>
          </a:prstGeom>
        </p:spPr>
        <p:txBody>
          <a:bodyPr>
            <a:spAutoFit/>
          </a:bodyPr>
          <a:lstStyle/>
          <a:p>
            <a:r>
              <a:rPr lang="en-US" b="1" dirty="0">
                <a:solidFill>
                  <a:srgbClr val="000000"/>
                </a:solidFill>
                <a:latin typeface="Segoe UI Light" panose="020B0502040204020203" pitchFamily="34" charset="0"/>
                <a:cs typeface="Segoe UI Light" panose="020B0502040204020203" pitchFamily="34" charset="0"/>
              </a:rPr>
              <a:t>DragonBoard </a:t>
            </a:r>
            <a:r>
              <a:rPr lang="en-US" b="1" dirty="0" smtClean="0">
                <a:solidFill>
                  <a:srgbClr val="000000"/>
                </a:solidFill>
                <a:latin typeface="Segoe UI Light" panose="020B0502040204020203" pitchFamily="34" charset="0"/>
                <a:cs typeface="Segoe UI Light" panose="020B0502040204020203" pitchFamily="34" charset="0"/>
              </a:rPr>
              <a:t>410c Processor</a:t>
            </a:r>
            <a:endParaRPr lang="en-US" b="1" dirty="0">
              <a:solidFill>
                <a:srgbClr val="000000"/>
              </a:solidFill>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Quad-core ARM® Cortex® A53 at up to 1.2 GHz per core with both 32-bit and 64-bit support</a:t>
            </a:r>
          </a:p>
        </p:txBody>
      </p:sp>
    </p:spTree>
    <p:extLst>
      <p:ext uri="{BB962C8B-B14F-4D97-AF65-F5344CB8AC3E}">
        <p14:creationId xmlns:p14="http://schemas.microsoft.com/office/powerpoint/2010/main" val="2161858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982" y="2112391"/>
            <a:ext cx="3541354"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1. Get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the tools</a:t>
            </a:r>
          </a:p>
        </p:txBody>
      </p:sp>
      <p:sp>
        <p:nvSpPr>
          <p:cNvPr id="5" name="Rectangle 4"/>
          <p:cNvSpPr/>
          <p:nvPr/>
        </p:nvSpPr>
        <p:spPr>
          <a:xfrm>
            <a:off x="959982" y="3248008"/>
            <a:ext cx="4915128"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2. Set </a:t>
            </a:r>
            <a:r>
              <a:rPr lang="en-US" sz="4200" b="1" dirty="0">
                <a:solidFill>
                  <a:schemeClr val="tx1">
                    <a:lumMod val="65000"/>
                    <a:lumOff val="35000"/>
                  </a:schemeClr>
                </a:solidFill>
                <a:latin typeface="Segoe UI Light" panose="020B0502040204020203" pitchFamily="34" charset="0"/>
                <a:cs typeface="Segoe UI Light" panose="020B0502040204020203" pitchFamily="34" charset="0"/>
              </a:rPr>
              <a:t>up your device</a:t>
            </a:r>
          </a:p>
        </p:txBody>
      </p:sp>
      <p:sp>
        <p:nvSpPr>
          <p:cNvPr id="6" name="Rectangle 5"/>
          <p:cNvSpPr/>
          <p:nvPr/>
        </p:nvSpPr>
        <p:spPr>
          <a:xfrm>
            <a:off x="562377" y="591286"/>
            <a:ext cx="3884397" cy="738664"/>
          </a:xfrm>
          <a:prstGeom prst="rect">
            <a:avLst/>
          </a:prstGeom>
        </p:spPr>
        <p:txBody>
          <a:bodyPr wrap="none">
            <a:spAutoFit/>
          </a:bodyPr>
          <a:lstStyle/>
          <a:p>
            <a:r>
              <a:rPr lang="en-US" sz="4200" b="1" dirty="0" smtClean="0">
                <a:solidFill>
                  <a:schemeClr val="tx1">
                    <a:lumMod val="65000"/>
                    <a:lumOff val="35000"/>
                  </a:schemeClr>
                </a:solidFill>
                <a:latin typeface="Segoe UI Light" panose="020B0502040204020203" pitchFamily="34" charset="0"/>
                <a:cs typeface="Segoe UI Light" panose="020B0502040204020203" pitchFamily="34" charset="0"/>
              </a:rPr>
              <a:t>Installation steps</a:t>
            </a:r>
            <a:endParaRPr lang="en-US" sz="4200" b="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8719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919</TotalTime>
  <Words>1532</Words>
  <Application>Microsoft Office PowerPoint</Application>
  <PresentationFormat>Widescreen</PresentationFormat>
  <Paragraphs>238</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Consolas</vt:lpstr>
      <vt:lpstr>Rockwell</vt:lpstr>
      <vt:lpstr>Segoe UI</vt:lpstr>
      <vt:lpstr>Segoe UI Light</vt:lpstr>
      <vt:lpstr>segoe-ui_normal</vt:lpstr>
      <vt:lpstr>Wingdings</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cp:lastModifiedBy>
  <cp:revision>357</cp:revision>
  <dcterms:created xsi:type="dcterms:W3CDTF">2017-10-12T08:35:21Z</dcterms:created>
  <dcterms:modified xsi:type="dcterms:W3CDTF">2018-02-14T13:25:07Z</dcterms:modified>
</cp:coreProperties>
</file>