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3" r:id="rId1"/>
  </p:sldMasterIdLst>
  <p:sldIdLst>
    <p:sldId id="256" r:id="rId2"/>
    <p:sldId id="257" r:id="rId3"/>
    <p:sldId id="258" r:id="rId4"/>
    <p:sldId id="281" r:id="rId5"/>
    <p:sldId id="259" r:id="rId6"/>
    <p:sldId id="260" r:id="rId7"/>
    <p:sldId id="264" r:id="rId8"/>
    <p:sldId id="261" r:id="rId9"/>
    <p:sldId id="262" r:id="rId10"/>
    <p:sldId id="263"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9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D37BF72-66CC-468E-A666-D3BB5D741F91}" type="datetimeFigureOut">
              <a:rPr lang="en-IN" smtClean="0"/>
              <a:t>29-03-2018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4DCB47-C148-473F-9AA7-229CBE9EACF1}" type="slidenum">
              <a:rPr lang="en-IN" smtClean="0"/>
              <a:t>‹#›</a:t>
            </a:fld>
            <a:endParaRPr lang="en-IN"/>
          </a:p>
        </p:txBody>
      </p:sp>
    </p:spTree>
    <p:extLst>
      <p:ext uri="{BB962C8B-B14F-4D97-AF65-F5344CB8AC3E}">
        <p14:creationId xmlns:p14="http://schemas.microsoft.com/office/powerpoint/2010/main" val="2814966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37BF72-66CC-468E-A666-D3BB5D741F91}" type="datetimeFigureOut">
              <a:rPr lang="en-IN" smtClean="0"/>
              <a:t>29-03-2018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4DCB47-C148-473F-9AA7-229CBE9EACF1}" type="slidenum">
              <a:rPr lang="en-IN" smtClean="0"/>
              <a:t>‹#›</a:t>
            </a:fld>
            <a:endParaRPr lang="en-IN"/>
          </a:p>
        </p:txBody>
      </p:sp>
    </p:spTree>
    <p:extLst>
      <p:ext uri="{BB962C8B-B14F-4D97-AF65-F5344CB8AC3E}">
        <p14:creationId xmlns:p14="http://schemas.microsoft.com/office/powerpoint/2010/main" val="331779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37BF72-66CC-468E-A666-D3BB5D741F91}" type="datetimeFigureOut">
              <a:rPr lang="en-IN" smtClean="0"/>
              <a:t>29-03-2018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4DCB47-C148-473F-9AA7-229CBE9EACF1}" type="slidenum">
              <a:rPr lang="en-IN" smtClean="0"/>
              <a:t>‹#›</a:t>
            </a:fld>
            <a:endParaRPr lang="en-IN"/>
          </a:p>
        </p:txBody>
      </p:sp>
    </p:spTree>
    <p:extLst>
      <p:ext uri="{BB962C8B-B14F-4D97-AF65-F5344CB8AC3E}">
        <p14:creationId xmlns:p14="http://schemas.microsoft.com/office/powerpoint/2010/main" val="1216766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37BF72-66CC-468E-A666-D3BB5D741F91}" type="datetimeFigureOut">
              <a:rPr lang="en-IN" smtClean="0"/>
              <a:t>29-03-2018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4DCB47-C148-473F-9AA7-229CBE9EACF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24997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37BF72-66CC-468E-A666-D3BB5D741F91}" type="datetimeFigureOut">
              <a:rPr lang="en-IN" smtClean="0"/>
              <a:t>29-03-2018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4DCB47-C148-473F-9AA7-229CBE9EACF1}" type="slidenum">
              <a:rPr lang="en-IN" smtClean="0"/>
              <a:t>‹#›</a:t>
            </a:fld>
            <a:endParaRPr lang="en-IN"/>
          </a:p>
        </p:txBody>
      </p:sp>
    </p:spTree>
    <p:extLst>
      <p:ext uri="{BB962C8B-B14F-4D97-AF65-F5344CB8AC3E}">
        <p14:creationId xmlns:p14="http://schemas.microsoft.com/office/powerpoint/2010/main" val="2763714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D37BF72-66CC-468E-A666-D3BB5D741F91}" type="datetimeFigureOut">
              <a:rPr lang="en-IN" smtClean="0"/>
              <a:t>29-03-2018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4DCB47-C148-473F-9AA7-229CBE9EACF1}" type="slidenum">
              <a:rPr lang="en-IN" smtClean="0"/>
              <a:t>‹#›</a:t>
            </a:fld>
            <a:endParaRPr lang="en-IN"/>
          </a:p>
        </p:txBody>
      </p:sp>
    </p:spTree>
    <p:extLst>
      <p:ext uri="{BB962C8B-B14F-4D97-AF65-F5344CB8AC3E}">
        <p14:creationId xmlns:p14="http://schemas.microsoft.com/office/powerpoint/2010/main" val="672042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D37BF72-66CC-468E-A666-D3BB5D741F91}" type="datetimeFigureOut">
              <a:rPr lang="en-IN" smtClean="0"/>
              <a:t>29-03-2018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4DCB47-C148-473F-9AA7-229CBE9EACF1}" type="slidenum">
              <a:rPr lang="en-IN" smtClean="0"/>
              <a:t>‹#›</a:t>
            </a:fld>
            <a:endParaRPr lang="en-IN"/>
          </a:p>
        </p:txBody>
      </p:sp>
    </p:spTree>
    <p:extLst>
      <p:ext uri="{BB962C8B-B14F-4D97-AF65-F5344CB8AC3E}">
        <p14:creationId xmlns:p14="http://schemas.microsoft.com/office/powerpoint/2010/main" val="4082697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37BF72-66CC-468E-A666-D3BB5D741F91}" type="datetimeFigureOut">
              <a:rPr lang="en-IN" smtClean="0"/>
              <a:t>29-03-2018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4DCB47-C148-473F-9AA7-229CBE9EACF1}" type="slidenum">
              <a:rPr lang="en-IN" smtClean="0"/>
              <a:t>‹#›</a:t>
            </a:fld>
            <a:endParaRPr lang="en-IN"/>
          </a:p>
        </p:txBody>
      </p:sp>
    </p:spTree>
    <p:extLst>
      <p:ext uri="{BB962C8B-B14F-4D97-AF65-F5344CB8AC3E}">
        <p14:creationId xmlns:p14="http://schemas.microsoft.com/office/powerpoint/2010/main" val="4166294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37BF72-66CC-468E-A666-D3BB5D741F91}" type="datetimeFigureOut">
              <a:rPr lang="en-IN" smtClean="0"/>
              <a:t>29-03-2018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4DCB47-C148-473F-9AA7-229CBE9EACF1}" type="slidenum">
              <a:rPr lang="en-IN" smtClean="0"/>
              <a:t>‹#›</a:t>
            </a:fld>
            <a:endParaRPr lang="en-IN"/>
          </a:p>
        </p:txBody>
      </p:sp>
    </p:spTree>
    <p:extLst>
      <p:ext uri="{BB962C8B-B14F-4D97-AF65-F5344CB8AC3E}">
        <p14:creationId xmlns:p14="http://schemas.microsoft.com/office/powerpoint/2010/main" val="404984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D37BF72-66CC-468E-A666-D3BB5D741F91}" type="datetimeFigureOut">
              <a:rPr lang="en-IN" smtClean="0"/>
              <a:t>29-03-2018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4DCB47-C148-473F-9AA7-229CBE9EACF1}" type="slidenum">
              <a:rPr lang="en-IN" smtClean="0"/>
              <a:t>‹#›</a:t>
            </a:fld>
            <a:endParaRPr lang="en-IN"/>
          </a:p>
        </p:txBody>
      </p:sp>
    </p:spTree>
    <p:extLst>
      <p:ext uri="{BB962C8B-B14F-4D97-AF65-F5344CB8AC3E}">
        <p14:creationId xmlns:p14="http://schemas.microsoft.com/office/powerpoint/2010/main" val="1489005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37BF72-66CC-468E-A666-D3BB5D741F91}" type="datetimeFigureOut">
              <a:rPr lang="en-IN" smtClean="0"/>
              <a:t>29-03-2018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4DCB47-C148-473F-9AA7-229CBE9EACF1}" type="slidenum">
              <a:rPr lang="en-IN" smtClean="0"/>
              <a:t>‹#›</a:t>
            </a:fld>
            <a:endParaRPr lang="en-IN"/>
          </a:p>
        </p:txBody>
      </p:sp>
    </p:spTree>
    <p:extLst>
      <p:ext uri="{BB962C8B-B14F-4D97-AF65-F5344CB8AC3E}">
        <p14:creationId xmlns:p14="http://schemas.microsoft.com/office/powerpoint/2010/main" val="2738414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D37BF72-66CC-468E-A666-D3BB5D741F91}" type="datetimeFigureOut">
              <a:rPr lang="en-IN" smtClean="0"/>
              <a:t>29-03-2018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4DCB47-C148-473F-9AA7-229CBE9EACF1}" type="slidenum">
              <a:rPr lang="en-IN" smtClean="0"/>
              <a:t>‹#›</a:t>
            </a:fld>
            <a:endParaRPr lang="en-IN"/>
          </a:p>
        </p:txBody>
      </p:sp>
    </p:spTree>
    <p:extLst>
      <p:ext uri="{BB962C8B-B14F-4D97-AF65-F5344CB8AC3E}">
        <p14:creationId xmlns:p14="http://schemas.microsoft.com/office/powerpoint/2010/main" val="4252051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37BF72-66CC-468E-A666-D3BB5D741F91}" type="datetimeFigureOut">
              <a:rPr lang="en-IN" smtClean="0"/>
              <a:t>29-03-2018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4DCB47-C148-473F-9AA7-229CBE9EACF1}" type="slidenum">
              <a:rPr lang="en-IN" smtClean="0"/>
              <a:t>‹#›</a:t>
            </a:fld>
            <a:endParaRPr lang="en-IN"/>
          </a:p>
        </p:txBody>
      </p:sp>
    </p:spTree>
    <p:extLst>
      <p:ext uri="{BB962C8B-B14F-4D97-AF65-F5344CB8AC3E}">
        <p14:creationId xmlns:p14="http://schemas.microsoft.com/office/powerpoint/2010/main" val="1884481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D37BF72-66CC-468E-A666-D3BB5D741F91}" type="datetimeFigureOut">
              <a:rPr lang="en-IN" smtClean="0"/>
              <a:t>29-03-2018</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B4DCB47-C148-473F-9AA7-229CBE9EACF1}" type="slidenum">
              <a:rPr lang="en-IN" smtClean="0"/>
              <a:t>‹#›</a:t>
            </a:fld>
            <a:endParaRPr lang="en-IN"/>
          </a:p>
        </p:txBody>
      </p:sp>
    </p:spTree>
    <p:extLst>
      <p:ext uri="{BB962C8B-B14F-4D97-AF65-F5344CB8AC3E}">
        <p14:creationId xmlns:p14="http://schemas.microsoft.com/office/powerpoint/2010/main" val="3566106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D37BF72-66CC-468E-A666-D3BB5D741F91}" type="datetimeFigureOut">
              <a:rPr lang="en-IN" smtClean="0"/>
              <a:t>29-03-2018</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B4DCB47-C148-473F-9AA7-229CBE9EACF1}" type="slidenum">
              <a:rPr lang="en-IN" smtClean="0"/>
              <a:t>‹#›</a:t>
            </a:fld>
            <a:endParaRPr lang="en-IN"/>
          </a:p>
        </p:txBody>
      </p:sp>
    </p:spTree>
    <p:extLst>
      <p:ext uri="{BB962C8B-B14F-4D97-AF65-F5344CB8AC3E}">
        <p14:creationId xmlns:p14="http://schemas.microsoft.com/office/powerpoint/2010/main" val="315170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D37BF72-66CC-468E-A666-D3BB5D741F91}" type="datetimeFigureOut">
              <a:rPr lang="en-IN" smtClean="0"/>
              <a:t>29-03-2018</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B4DCB47-C148-473F-9AA7-229CBE9EACF1}" type="slidenum">
              <a:rPr lang="en-IN" smtClean="0"/>
              <a:t>‹#›</a:t>
            </a:fld>
            <a:endParaRPr lang="en-IN"/>
          </a:p>
        </p:txBody>
      </p:sp>
    </p:spTree>
    <p:extLst>
      <p:ext uri="{BB962C8B-B14F-4D97-AF65-F5344CB8AC3E}">
        <p14:creationId xmlns:p14="http://schemas.microsoft.com/office/powerpoint/2010/main" val="1596381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37BF72-66CC-468E-A666-D3BB5D741F91}" type="datetimeFigureOut">
              <a:rPr lang="en-IN" smtClean="0"/>
              <a:t>29-03-2018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4DCB47-C148-473F-9AA7-229CBE9EACF1}" type="slidenum">
              <a:rPr lang="en-IN" smtClean="0"/>
              <a:t>‹#›</a:t>
            </a:fld>
            <a:endParaRPr lang="en-IN"/>
          </a:p>
        </p:txBody>
      </p:sp>
    </p:spTree>
    <p:extLst>
      <p:ext uri="{BB962C8B-B14F-4D97-AF65-F5344CB8AC3E}">
        <p14:creationId xmlns:p14="http://schemas.microsoft.com/office/powerpoint/2010/main" val="650225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D37BF72-66CC-468E-A666-D3BB5D741F91}" type="datetimeFigureOut">
              <a:rPr lang="en-IN" smtClean="0"/>
              <a:t>29-03-2018</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B4DCB47-C148-473F-9AA7-229CBE9EACF1}" type="slidenum">
              <a:rPr lang="en-IN" smtClean="0"/>
              <a:t>‹#›</a:t>
            </a:fld>
            <a:endParaRPr lang="en-IN"/>
          </a:p>
        </p:txBody>
      </p:sp>
    </p:spTree>
    <p:extLst>
      <p:ext uri="{BB962C8B-B14F-4D97-AF65-F5344CB8AC3E}">
        <p14:creationId xmlns:p14="http://schemas.microsoft.com/office/powerpoint/2010/main" val="921866139"/>
      </p:ext>
    </p:extLst>
  </p:cSld>
  <p:clrMap bg1="dk1" tx1="lt1" bg2="dk2" tx2="lt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 id="2147483905" r:id="rId12"/>
    <p:sldLayoutId id="2147483906" r:id="rId13"/>
    <p:sldLayoutId id="2147483907" r:id="rId14"/>
    <p:sldLayoutId id="2147483908" r:id="rId15"/>
    <p:sldLayoutId id="2147483909" r:id="rId16"/>
    <p:sldLayoutId id="214748391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 building blocks of Angular 2</a:t>
            </a:r>
            <a:endParaRPr lang="en-IN" dirty="0"/>
          </a:p>
        </p:txBody>
      </p:sp>
      <p:sp>
        <p:nvSpPr>
          <p:cNvPr id="3" name="Subtitle 2"/>
          <p:cNvSpPr>
            <a:spLocks noGrp="1"/>
          </p:cNvSpPr>
          <p:nvPr>
            <p:ph type="body" idx="1"/>
          </p:nvPr>
        </p:nvSpPr>
        <p:spPr/>
        <p:txBody>
          <a:bodyPr/>
          <a:lstStyle/>
          <a:p>
            <a:r>
              <a:rPr lang="en-IN" dirty="0" smtClean="0"/>
              <a:t>Satya Prakash Mishra</a:t>
            </a:r>
            <a:endParaRPr lang="en-IN" dirty="0"/>
          </a:p>
        </p:txBody>
      </p:sp>
      <p:pic>
        <p:nvPicPr>
          <p:cNvPr id="4098" name="Picture 2" descr="Ho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5455" y="1013402"/>
            <a:ext cx="4888634" cy="1729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8909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9936"/>
            <a:ext cx="10515600" cy="5647027"/>
          </a:xfrm>
        </p:spPr>
        <p:txBody>
          <a:bodyPr>
            <a:normAutofit/>
          </a:bodyPr>
          <a:lstStyle/>
          <a:p>
            <a:pPr marL="0" indent="0">
              <a:buNone/>
            </a:pPr>
            <a:r>
              <a:rPr lang="en-IN" b="1" dirty="0" smtClean="0"/>
              <a:t>import { Component } from '@angular/core';</a:t>
            </a:r>
          </a:p>
          <a:p>
            <a:pPr marL="0" indent="0">
              <a:buNone/>
            </a:pPr>
            <a:endParaRPr lang="en-IN" b="1" dirty="0" smtClean="0"/>
          </a:p>
          <a:p>
            <a:pPr marL="0" indent="0">
              <a:buNone/>
            </a:pPr>
            <a:r>
              <a:rPr lang="en-IN" b="1" dirty="0" smtClean="0"/>
              <a:t>@Component({</a:t>
            </a:r>
          </a:p>
          <a:p>
            <a:pPr marL="0" indent="0">
              <a:buNone/>
            </a:pPr>
            <a:r>
              <a:rPr lang="en-IN" b="1" dirty="0" smtClean="0"/>
              <a:t>  selector: '</a:t>
            </a:r>
            <a:r>
              <a:rPr lang="en-IN" b="1" dirty="0" err="1" smtClean="0"/>
              <a:t>rio</a:t>
            </a:r>
            <a:r>
              <a:rPr lang="en-IN" b="1" dirty="0" smtClean="0"/>
              <a:t>-hello',</a:t>
            </a:r>
          </a:p>
          <a:p>
            <a:pPr marL="0" indent="0">
              <a:buNone/>
            </a:pPr>
            <a:r>
              <a:rPr lang="en-IN" b="1" dirty="0" smtClean="0"/>
              <a:t>  template: '&lt;p&gt;Hello, {{name}}!&lt;/p&gt;',</a:t>
            </a:r>
          </a:p>
          <a:p>
            <a:pPr marL="0" indent="0">
              <a:buNone/>
            </a:pPr>
            <a:r>
              <a:rPr lang="en-IN" b="1" dirty="0" smtClean="0"/>
              <a:t>})</a:t>
            </a:r>
          </a:p>
          <a:p>
            <a:pPr marL="0" indent="0">
              <a:buNone/>
            </a:pPr>
            <a:r>
              <a:rPr lang="en-IN" b="1" dirty="0" smtClean="0"/>
              <a:t>export class </a:t>
            </a:r>
            <a:r>
              <a:rPr lang="en-IN" b="1" dirty="0" err="1" smtClean="0"/>
              <a:t>HelloComponent</a:t>
            </a:r>
            <a:r>
              <a:rPr lang="en-IN" b="1" dirty="0" smtClean="0"/>
              <a:t> {</a:t>
            </a:r>
          </a:p>
          <a:p>
            <a:pPr marL="0" indent="0">
              <a:buNone/>
            </a:pPr>
            <a:r>
              <a:rPr lang="en-IN" b="1" dirty="0" smtClean="0"/>
              <a:t>  name: string;</a:t>
            </a:r>
          </a:p>
          <a:p>
            <a:pPr marL="0" indent="0">
              <a:buNone/>
            </a:pPr>
            <a:endParaRPr lang="en-IN" b="1" dirty="0" smtClean="0"/>
          </a:p>
          <a:p>
            <a:pPr marL="0" indent="0">
              <a:buNone/>
            </a:pPr>
            <a:r>
              <a:rPr lang="en-IN" b="1" dirty="0" smtClean="0"/>
              <a:t>  constructor() {</a:t>
            </a:r>
          </a:p>
          <a:p>
            <a:pPr marL="0" indent="0">
              <a:buNone/>
            </a:pPr>
            <a:r>
              <a:rPr lang="en-IN" b="1" dirty="0" smtClean="0"/>
              <a:t>    this.name = 'World';</a:t>
            </a:r>
          </a:p>
          <a:p>
            <a:pPr marL="0" indent="0">
              <a:buNone/>
            </a:pPr>
            <a:r>
              <a:rPr lang="en-IN" b="1" dirty="0" smtClean="0"/>
              <a:t>  }</a:t>
            </a:r>
          </a:p>
          <a:p>
            <a:pPr marL="0" indent="0">
              <a:buNone/>
            </a:pPr>
            <a:r>
              <a:rPr lang="en-IN" b="1" dirty="0" smtClean="0"/>
              <a:t>}</a:t>
            </a:r>
            <a:endParaRPr lang="en-IN" dirty="0"/>
          </a:p>
        </p:txBody>
      </p:sp>
    </p:spTree>
    <p:extLst>
      <p:ext uri="{BB962C8B-B14F-4D97-AF65-F5344CB8AC3E}">
        <p14:creationId xmlns:p14="http://schemas.microsoft.com/office/powerpoint/2010/main" val="38234151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Template</a:t>
            </a:r>
            <a:endParaRPr lang="en-IN" dirty="0"/>
          </a:p>
        </p:txBody>
      </p:sp>
      <p:sp>
        <p:nvSpPr>
          <p:cNvPr id="3" name="Content Placeholder 2"/>
          <p:cNvSpPr>
            <a:spLocks noGrp="1"/>
          </p:cNvSpPr>
          <p:nvPr>
            <p:ph idx="1"/>
          </p:nvPr>
        </p:nvSpPr>
        <p:spPr/>
        <p:txBody>
          <a:bodyPr>
            <a:normAutofit/>
          </a:bodyPr>
          <a:lstStyle/>
          <a:p>
            <a:endParaRPr lang="en-IN" b="1" dirty="0"/>
          </a:p>
          <a:p>
            <a:r>
              <a:rPr lang="en-IN" dirty="0" smtClean="0"/>
              <a:t>A </a:t>
            </a:r>
            <a:r>
              <a:rPr lang="en-IN" dirty="0"/>
              <a:t>template is HTML that tells Angular how to render </a:t>
            </a:r>
            <a:r>
              <a:rPr lang="en-IN" dirty="0" smtClean="0"/>
              <a:t>a component</a:t>
            </a:r>
            <a:endParaRPr lang="en-IN" dirty="0"/>
          </a:p>
          <a:p>
            <a:r>
              <a:rPr lang="en-IN" dirty="0" smtClean="0"/>
              <a:t>Templates </a:t>
            </a:r>
            <a:r>
              <a:rPr lang="en-IN" dirty="0"/>
              <a:t>include data bindings as well as </a:t>
            </a:r>
            <a:r>
              <a:rPr lang="en-IN" dirty="0" smtClean="0"/>
              <a:t>other components </a:t>
            </a:r>
            <a:r>
              <a:rPr lang="en-IN" dirty="0"/>
              <a:t>and directives</a:t>
            </a:r>
          </a:p>
          <a:p>
            <a:r>
              <a:rPr lang="en-IN" dirty="0" smtClean="0"/>
              <a:t>Angular </a:t>
            </a:r>
            <a:r>
              <a:rPr lang="en-IN" dirty="0"/>
              <a:t>2 leverages native DOM events and </a:t>
            </a:r>
            <a:r>
              <a:rPr lang="en-IN" dirty="0" smtClean="0"/>
              <a:t>properties which </a:t>
            </a:r>
            <a:r>
              <a:rPr lang="en-IN" dirty="0"/>
              <a:t>dramatically reduces the need for a ton of </a:t>
            </a:r>
            <a:r>
              <a:rPr lang="en-IN" dirty="0" smtClean="0"/>
              <a:t>built-in directives</a:t>
            </a:r>
            <a:endParaRPr lang="en-IN" dirty="0"/>
          </a:p>
        </p:txBody>
      </p:sp>
    </p:spTree>
    <p:extLst>
      <p:ext uri="{BB962C8B-B14F-4D97-AF65-F5344CB8AC3E}">
        <p14:creationId xmlns:p14="http://schemas.microsoft.com/office/powerpoint/2010/main" val="23295975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710794" y="1169411"/>
            <a:ext cx="5565931" cy="4195762"/>
          </a:xfrm>
          <a:prstGeom prst="rect">
            <a:avLst/>
          </a:prstGeom>
        </p:spPr>
      </p:pic>
    </p:spTree>
    <p:extLst>
      <p:ext uri="{BB962C8B-B14F-4D97-AF65-F5344CB8AC3E}">
        <p14:creationId xmlns:p14="http://schemas.microsoft.com/office/powerpoint/2010/main" val="122563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IN" dirty="0"/>
              <a:t>@Component({</a:t>
            </a:r>
          </a:p>
          <a:p>
            <a:pPr marL="457200" lvl="1" indent="0">
              <a:buNone/>
            </a:pPr>
            <a:r>
              <a:rPr lang="en-IN" dirty="0"/>
              <a:t>selector: 'experiment',</a:t>
            </a:r>
          </a:p>
          <a:p>
            <a:pPr marL="457200" lvl="1" indent="0">
              <a:buNone/>
            </a:pPr>
            <a:r>
              <a:rPr lang="en-IN" dirty="0" err="1"/>
              <a:t>templateUrl</a:t>
            </a:r>
            <a:r>
              <a:rPr lang="en-IN" dirty="0"/>
              <a:t>: './experiment.detail.component.html',</a:t>
            </a:r>
          </a:p>
          <a:p>
            <a:pPr marL="457200" lvl="1" indent="0">
              <a:buNone/>
            </a:pPr>
            <a:r>
              <a:rPr lang="en-IN" dirty="0"/>
              <a:t>styles: [`</a:t>
            </a:r>
          </a:p>
          <a:p>
            <a:pPr marL="914400" lvl="2" indent="0">
              <a:buNone/>
            </a:pPr>
            <a:r>
              <a:rPr lang="en-IN" dirty="0"/>
              <a:t>.experiment {</a:t>
            </a:r>
          </a:p>
          <a:p>
            <a:pPr marL="1371600" lvl="3" indent="0">
              <a:buNone/>
            </a:pPr>
            <a:r>
              <a:rPr lang="en-IN" dirty="0"/>
              <a:t>cursor: pointer;</a:t>
            </a:r>
          </a:p>
          <a:p>
            <a:pPr marL="1371600" lvl="3" indent="0">
              <a:buNone/>
            </a:pPr>
            <a:r>
              <a:rPr lang="en-IN" dirty="0"/>
              <a:t>outline: 1px </a:t>
            </a:r>
            <a:r>
              <a:rPr lang="en-IN" dirty="0" err="1"/>
              <a:t>lightgray</a:t>
            </a:r>
            <a:r>
              <a:rPr lang="en-IN" dirty="0"/>
              <a:t> solid;</a:t>
            </a:r>
          </a:p>
          <a:p>
            <a:pPr marL="1371600" lvl="3" indent="0">
              <a:buNone/>
            </a:pPr>
            <a:r>
              <a:rPr lang="en-IN" dirty="0"/>
              <a:t>padding: 5px;</a:t>
            </a:r>
          </a:p>
          <a:p>
            <a:pPr marL="1371600" lvl="3" indent="0">
              <a:buNone/>
            </a:pPr>
            <a:r>
              <a:rPr lang="en-IN" dirty="0"/>
              <a:t>margin: 5px;</a:t>
            </a:r>
          </a:p>
          <a:p>
            <a:pPr marL="457200" lvl="1" indent="0">
              <a:buNone/>
            </a:pPr>
            <a:r>
              <a:rPr lang="en-IN" dirty="0" smtClean="0"/>
              <a:t>	}</a:t>
            </a:r>
            <a:endParaRPr lang="en-IN" dirty="0"/>
          </a:p>
          <a:p>
            <a:pPr marL="457200" lvl="1" indent="0">
              <a:buNone/>
            </a:pPr>
            <a:r>
              <a:rPr lang="en-IN" dirty="0"/>
              <a:t>`]</a:t>
            </a:r>
          </a:p>
          <a:p>
            <a:pPr marL="0" indent="0">
              <a:buNone/>
            </a:pPr>
            <a:r>
              <a:rPr lang="en-IN" dirty="0"/>
              <a:t>})</a:t>
            </a:r>
          </a:p>
        </p:txBody>
      </p:sp>
    </p:spTree>
    <p:extLst>
      <p:ext uri="{BB962C8B-B14F-4D97-AF65-F5344CB8AC3E}">
        <p14:creationId xmlns:p14="http://schemas.microsoft.com/office/powerpoint/2010/main" val="28030428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2509"/>
            <a:ext cx="10515600" cy="5844454"/>
          </a:xfrm>
        </p:spPr>
        <p:txBody>
          <a:bodyPr>
            <a:normAutofit lnSpcReduction="10000"/>
          </a:bodyPr>
          <a:lstStyle/>
          <a:p>
            <a:pPr marL="0" indent="0">
              <a:buNone/>
            </a:pPr>
            <a:r>
              <a:rPr lang="en-IN" dirty="0" smtClean="0"/>
              <a:t>@Component({</a:t>
            </a:r>
          </a:p>
          <a:p>
            <a:pPr marL="457200" lvl="1" indent="0">
              <a:buNone/>
            </a:pPr>
            <a:r>
              <a:rPr lang="en-IN" dirty="0" smtClean="0"/>
              <a:t>selector: 'experiment',</a:t>
            </a:r>
          </a:p>
          <a:p>
            <a:pPr marL="457200" lvl="1" indent="0">
              <a:buNone/>
            </a:pPr>
            <a:r>
              <a:rPr lang="en-IN" dirty="0" smtClean="0"/>
              <a:t>template: `&lt;div class="experiment" (click)="</a:t>
            </a:r>
            <a:r>
              <a:rPr lang="en-IN" dirty="0" err="1" smtClean="0"/>
              <a:t>doExperiment</a:t>
            </a:r>
            <a:r>
              <a:rPr lang="en-IN" dirty="0" smtClean="0"/>
              <a:t>()"&gt;</a:t>
            </a:r>
          </a:p>
          <a:p>
            <a:pPr marL="914400" lvl="2" indent="0">
              <a:buNone/>
            </a:pPr>
            <a:r>
              <a:rPr lang="en-IN" dirty="0" smtClean="0"/>
              <a:t>&lt;h3&gt;{{ experiment.name }}&lt;/h3&gt;</a:t>
            </a:r>
          </a:p>
          <a:p>
            <a:pPr marL="914400" lvl="2" indent="0">
              <a:buNone/>
            </a:pPr>
            <a:r>
              <a:rPr lang="en-IN" dirty="0" smtClean="0"/>
              <a:t>&lt;p&gt;{{ </a:t>
            </a:r>
            <a:r>
              <a:rPr lang="en-IN" dirty="0" err="1" smtClean="0"/>
              <a:t>experiment.description</a:t>
            </a:r>
            <a:r>
              <a:rPr lang="en-IN" dirty="0" smtClean="0"/>
              <a:t> }}&lt;/p&gt;</a:t>
            </a:r>
          </a:p>
          <a:p>
            <a:pPr marL="914400" lvl="2" indent="0">
              <a:buNone/>
            </a:pPr>
            <a:r>
              <a:rPr lang="en-IN" dirty="0" smtClean="0"/>
              <a:t>&lt;p&gt;&lt;strong&gt;{{</a:t>
            </a:r>
            <a:r>
              <a:rPr lang="en-IN" dirty="0" err="1" smtClean="0"/>
              <a:t>experiment.completed</a:t>
            </a:r>
            <a:r>
              <a:rPr lang="en-IN" dirty="0" smtClean="0"/>
              <a:t>}}&lt;/strong&gt;&lt;/p&gt;</a:t>
            </a:r>
          </a:p>
          <a:p>
            <a:pPr marL="914400" lvl="2" indent="0">
              <a:buNone/>
            </a:pPr>
            <a:r>
              <a:rPr lang="en-IN" dirty="0" smtClean="0"/>
              <a:t>&lt;/div&gt;`,</a:t>
            </a:r>
          </a:p>
          <a:p>
            <a:pPr marL="457200" lvl="1" indent="0">
              <a:buNone/>
            </a:pPr>
            <a:r>
              <a:rPr lang="en-IN" dirty="0" smtClean="0"/>
              <a:t>styles: [`</a:t>
            </a:r>
          </a:p>
          <a:p>
            <a:pPr marL="914400" lvl="2" indent="0">
              <a:buNone/>
            </a:pPr>
            <a:r>
              <a:rPr lang="en-IN" dirty="0" smtClean="0"/>
              <a:t>.experiment {</a:t>
            </a:r>
          </a:p>
          <a:p>
            <a:pPr marL="1371600" lvl="3" indent="0">
              <a:buNone/>
            </a:pPr>
            <a:r>
              <a:rPr lang="en-IN" dirty="0" smtClean="0"/>
              <a:t>cursor: pointer;</a:t>
            </a:r>
          </a:p>
          <a:p>
            <a:pPr marL="1371600" lvl="3" indent="0">
              <a:buNone/>
            </a:pPr>
            <a:r>
              <a:rPr lang="en-IN" dirty="0" smtClean="0"/>
              <a:t>outline: 1px </a:t>
            </a:r>
            <a:r>
              <a:rPr lang="en-IN" dirty="0" err="1" smtClean="0"/>
              <a:t>lightgray</a:t>
            </a:r>
            <a:r>
              <a:rPr lang="en-IN" dirty="0" smtClean="0"/>
              <a:t> solid;</a:t>
            </a:r>
          </a:p>
          <a:p>
            <a:pPr marL="1371600" lvl="3" indent="0">
              <a:buNone/>
            </a:pPr>
            <a:r>
              <a:rPr lang="en-IN" dirty="0" smtClean="0"/>
              <a:t>padding: 5px;</a:t>
            </a:r>
          </a:p>
          <a:p>
            <a:pPr marL="1371600" lvl="3" indent="0">
              <a:buNone/>
            </a:pPr>
            <a:r>
              <a:rPr lang="en-IN" dirty="0" smtClean="0"/>
              <a:t>margin: 5px;</a:t>
            </a:r>
          </a:p>
          <a:p>
            <a:pPr marL="914400" lvl="2" indent="0">
              <a:buNone/>
            </a:pPr>
            <a:r>
              <a:rPr lang="en-IN" dirty="0" smtClean="0"/>
              <a:t>}</a:t>
            </a:r>
          </a:p>
          <a:p>
            <a:pPr marL="457200" lvl="1" indent="0">
              <a:buNone/>
            </a:pPr>
            <a:r>
              <a:rPr lang="en-IN" dirty="0" smtClean="0"/>
              <a:t>`]</a:t>
            </a:r>
          </a:p>
          <a:p>
            <a:pPr marL="0" indent="0">
              <a:buNone/>
            </a:pPr>
            <a:r>
              <a:rPr lang="en-IN" dirty="0" smtClean="0"/>
              <a:t>})</a:t>
            </a:r>
            <a:endParaRPr lang="en-IN" dirty="0"/>
          </a:p>
        </p:txBody>
      </p:sp>
    </p:spTree>
    <p:extLst>
      <p:ext uri="{BB962C8B-B14F-4D97-AF65-F5344CB8AC3E}">
        <p14:creationId xmlns:p14="http://schemas.microsoft.com/office/powerpoint/2010/main" val="41204601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Data Binding</a:t>
            </a:r>
            <a:br>
              <a:rPr lang="en-IN" b="1" dirty="0" smtClean="0"/>
            </a:br>
            <a:endParaRPr lang="en-IN" dirty="0"/>
          </a:p>
        </p:txBody>
      </p:sp>
      <p:sp>
        <p:nvSpPr>
          <p:cNvPr id="3" name="Content Placeholder 2"/>
          <p:cNvSpPr>
            <a:spLocks noGrp="1"/>
          </p:cNvSpPr>
          <p:nvPr>
            <p:ph idx="1"/>
          </p:nvPr>
        </p:nvSpPr>
        <p:spPr/>
        <p:txBody>
          <a:bodyPr/>
          <a:lstStyle/>
          <a:p>
            <a:r>
              <a:rPr lang="en-IN" dirty="0" smtClean="0"/>
              <a:t>Enables </a:t>
            </a:r>
            <a:r>
              <a:rPr lang="en-IN" dirty="0"/>
              <a:t>data to flow from the component to </a:t>
            </a:r>
            <a:r>
              <a:rPr lang="en-IN" dirty="0" smtClean="0"/>
              <a:t>template and </a:t>
            </a:r>
            <a:r>
              <a:rPr lang="en-IN" dirty="0"/>
              <a:t>vice-versa</a:t>
            </a:r>
          </a:p>
          <a:p>
            <a:r>
              <a:rPr lang="en-IN" dirty="0" smtClean="0"/>
              <a:t>Includes </a:t>
            </a:r>
            <a:r>
              <a:rPr lang="en-IN" dirty="0"/>
              <a:t>interpolation, property binding, event </a:t>
            </a:r>
            <a:r>
              <a:rPr lang="en-IN" dirty="0" smtClean="0"/>
              <a:t>binding, and </a:t>
            </a:r>
            <a:r>
              <a:rPr lang="en-IN" dirty="0"/>
              <a:t>two-way binding (property binding and </a:t>
            </a:r>
            <a:r>
              <a:rPr lang="en-IN" dirty="0" smtClean="0"/>
              <a:t>event binding </a:t>
            </a:r>
            <a:r>
              <a:rPr lang="en-IN" dirty="0"/>
              <a:t>combined)</a:t>
            </a:r>
          </a:p>
          <a:p>
            <a:r>
              <a:rPr lang="en-IN" dirty="0" smtClean="0"/>
              <a:t>The </a:t>
            </a:r>
            <a:r>
              <a:rPr lang="en-IN" dirty="0"/>
              <a:t>binding syntax has expanded but the result is </a:t>
            </a:r>
            <a:r>
              <a:rPr lang="en-IN" dirty="0" smtClean="0"/>
              <a:t>a much </a:t>
            </a:r>
            <a:r>
              <a:rPr lang="en-IN" dirty="0"/>
              <a:t>smaller framework footprint</a:t>
            </a:r>
          </a:p>
        </p:txBody>
      </p:sp>
    </p:spTree>
    <p:extLst>
      <p:ext uri="{BB962C8B-B14F-4D97-AF65-F5344CB8AC3E}">
        <p14:creationId xmlns:p14="http://schemas.microsoft.com/office/powerpoint/2010/main" val="13747296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088515" y="1075892"/>
            <a:ext cx="4748145" cy="4195762"/>
          </a:xfrm>
          <a:prstGeom prst="rect">
            <a:avLst/>
          </a:prstGeom>
        </p:spPr>
      </p:pic>
    </p:spTree>
    <p:extLst>
      <p:ext uri="{BB962C8B-B14F-4D97-AF65-F5344CB8AC3E}">
        <p14:creationId xmlns:p14="http://schemas.microsoft.com/office/powerpoint/2010/main" val="17716326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0154" y="446809"/>
            <a:ext cx="11100956" cy="5719763"/>
          </a:xfrm>
        </p:spPr>
        <p:txBody>
          <a:bodyPr>
            <a:normAutofit lnSpcReduction="10000"/>
          </a:bodyPr>
          <a:lstStyle/>
          <a:p>
            <a:pPr marL="0" indent="0">
              <a:buNone/>
            </a:pPr>
            <a:r>
              <a:rPr lang="en-IN" dirty="0"/>
              <a:t>&lt;</a:t>
            </a:r>
            <a:r>
              <a:rPr lang="en-IN" b="1" dirty="0"/>
              <a:t>h1</a:t>
            </a:r>
            <a:r>
              <a:rPr lang="en-IN" dirty="0"/>
              <a:t>&gt;{{title}}&lt;/</a:t>
            </a:r>
            <a:r>
              <a:rPr lang="en-IN" b="1" dirty="0"/>
              <a:t>h1</a:t>
            </a:r>
            <a:r>
              <a:rPr lang="en-IN" dirty="0"/>
              <a:t>&gt;</a:t>
            </a:r>
          </a:p>
          <a:p>
            <a:pPr marL="0" indent="0">
              <a:buNone/>
            </a:pPr>
            <a:r>
              <a:rPr lang="en-IN" dirty="0"/>
              <a:t>&lt;</a:t>
            </a:r>
            <a:r>
              <a:rPr lang="en-IN" b="1" dirty="0"/>
              <a:t>p</a:t>
            </a:r>
            <a:r>
              <a:rPr lang="en-IN" dirty="0"/>
              <a:t>&gt;{{body}}&lt;/</a:t>
            </a:r>
            <a:r>
              <a:rPr lang="en-IN" b="1" dirty="0"/>
              <a:t>p</a:t>
            </a:r>
            <a:r>
              <a:rPr lang="en-IN" dirty="0"/>
              <a:t>&gt;</a:t>
            </a:r>
          </a:p>
          <a:p>
            <a:pPr marL="0" indent="0">
              <a:buNone/>
            </a:pPr>
            <a:r>
              <a:rPr lang="en-IN" dirty="0"/>
              <a:t>&lt;</a:t>
            </a:r>
            <a:r>
              <a:rPr lang="en-IN" b="1" dirty="0"/>
              <a:t>hr</a:t>
            </a:r>
            <a:r>
              <a:rPr lang="en-IN" dirty="0"/>
              <a:t>/&gt;</a:t>
            </a:r>
          </a:p>
          <a:p>
            <a:pPr marL="0" indent="0">
              <a:buNone/>
            </a:pPr>
            <a:r>
              <a:rPr lang="en-IN" dirty="0"/>
              <a:t>&lt;</a:t>
            </a:r>
            <a:r>
              <a:rPr lang="en-IN" b="1" dirty="0"/>
              <a:t>experiment </a:t>
            </a:r>
            <a:r>
              <a:rPr lang="en-IN" dirty="0"/>
              <a:t>*</a:t>
            </a:r>
            <a:r>
              <a:rPr lang="en-IN" dirty="0" err="1"/>
              <a:t>ngFor</a:t>
            </a:r>
            <a:r>
              <a:rPr lang="en-IN" dirty="0"/>
              <a:t>="#experiment of experiments"</a:t>
            </a:r>
          </a:p>
          <a:p>
            <a:pPr marL="0" indent="0">
              <a:buNone/>
            </a:pPr>
            <a:r>
              <a:rPr lang="en-IN" dirty="0"/>
              <a:t>[experiment]="experiment"&gt;&lt;/</a:t>
            </a:r>
            <a:r>
              <a:rPr lang="en-IN" b="1" dirty="0"/>
              <a:t>experiment</a:t>
            </a:r>
            <a:r>
              <a:rPr lang="en-IN" dirty="0"/>
              <a:t>&gt;</a:t>
            </a:r>
          </a:p>
          <a:p>
            <a:pPr marL="0" indent="0">
              <a:buNone/>
            </a:pPr>
            <a:r>
              <a:rPr lang="en-IN" dirty="0"/>
              <a:t>&lt;</a:t>
            </a:r>
            <a:r>
              <a:rPr lang="en-IN" b="1" dirty="0"/>
              <a:t>hr</a:t>
            </a:r>
            <a:r>
              <a:rPr lang="en-IN" dirty="0"/>
              <a:t>/&gt;</a:t>
            </a:r>
          </a:p>
          <a:p>
            <a:pPr marL="0" indent="0">
              <a:buNone/>
            </a:pPr>
            <a:r>
              <a:rPr lang="en-IN" dirty="0"/>
              <a:t>&lt;</a:t>
            </a:r>
            <a:r>
              <a:rPr lang="en-IN" b="1" dirty="0"/>
              <a:t>div</a:t>
            </a:r>
            <a:r>
              <a:rPr lang="en-IN" dirty="0"/>
              <a:t>&gt;</a:t>
            </a:r>
          </a:p>
          <a:p>
            <a:pPr marL="457200" lvl="1" indent="0">
              <a:buNone/>
            </a:pPr>
            <a:r>
              <a:rPr lang="pt-BR" dirty="0"/>
              <a:t>&lt;</a:t>
            </a:r>
            <a:r>
              <a:rPr lang="pt-BR" b="1" dirty="0"/>
              <a:t>h2 </a:t>
            </a:r>
            <a:r>
              <a:rPr lang="pt-BR" dirty="0"/>
              <a:t>class="text-error"&gt;Experiments: {{message}}&lt;/</a:t>
            </a:r>
            <a:r>
              <a:rPr lang="pt-BR" b="1" dirty="0"/>
              <a:t>h2</a:t>
            </a:r>
            <a:r>
              <a:rPr lang="pt-BR" dirty="0"/>
              <a:t>&gt;</a:t>
            </a:r>
          </a:p>
          <a:p>
            <a:pPr marL="457200" lvl="1" indent="0">
              <a:buNone/>
            </a:pPr>
            <a:r>
              <a:rPr lang="en-IN" dirty="0"/>
              <a:t>&lt;</a:t>
            </a:r>
            <a:r>
              <a:rPr lang="en-IN" b="1" dirty="0"/>
              <a:t>form </a:t>
            </a:r>
            <a:r>
              <a:rPr lang="en-IN" dirty="0"/>
              <a:t>class="form-inline"&gt;</a:t>
            </a:r>
          </a:p>
          <a:p>
            <a:pPr marL="914400" lvl="2" indent="0">
              <a:buNone/>
            </a:pPr>
            <a:r>
              <a:rPr lang="en-IN" dirty="0"/>
              <a:t>&lt;</a:t>
            </a:r>
            <a:r>
              <a:rPr lang="en-IN" b="1" dirty="0"/>
              <a:t>input </a:t>
            </a:r>
            <a:r>
              <a:rPr lang="en-IN" dirty="0"/>
              <a:t>type="</a:t>
            </a:r>
            <a:r>
              <a:rPr lang="en-IN" dirty="0" smtClean="0"/>
              <a:t>text“ [(</a:t>
            </a:r>
            <a:r>
              <a:rPr lang="en-IN" dirty="0" err="1"/>
              <a:t>ngModel</a:t>
            </a:r>
            <a:r>
              <a:rPr lang="en-IN" dirty="0"/>
              <a:t>)]="message" placeholder="Message"&gt;</a:t>
            </a:r>
          </a:p>
          <a:p>
            <a:pPr marL="914400" lvl="2" indent="0">
              <a:buNone/>
            </a:pPr>
            <a:r>
              <a:rPr lang="en-IN" dirty="0"/>
              <a:t>&lt;</a:t>
            </a:r>
            <a:r>
              <a:rPr lang="en-IN" b="1" dirty="0"/>
              <a:t>button </a:t>
            </a:r>
            <a:r>
              <a:rPr lang="en-IN" dirty="0"/>
              <a:t>type="submit" class="</a:t>
            </a:r>
            <a:r>
              <a:rPr lang="en-IN" dirty="0" err="1" smtClean="0"/>
              <a:t>btn</a:t>
            </a:r>
            <a:r>
              <a:rPr lang="en-IN" dirty="0" smtClean="0"/>
              <a:t>“ (</a:t>
            </a:r>
            <a:r>
              <a:rPr lang="en-IN" dirty="0"/>
              <a:t>click)="</a:t>
            </a:r>
            <a:r>
              <a:rPr lang="en-IN" dirty="0" err="1"/>
              <a:t>updateMessage</a:t>
            </a:r>
            <a:r>
              <a:rPr lang="en-IN" dirty="0"/>
              <a:t>(message)"&gt;Update </a:t>
            </a:r>
            <a:r>
              <a:rPr lang="en-IN" dirty="0" smtClean="0"/>
              <a:t>Message</a:t>
            </a:r>
            <a:r>
              <a:rPr lang="en-IN" sz="2100" dirty="0"/>
              <a:t>&lt;/</a:t>
            </a:r>
            <a:r>
              <a:rPr lang="en-IN" sz="2100" b="1" dirty="0"/>
              <a:t>button</a:t>
            </a:r>
            <a:r>
              <a:rPr lang="en-IN" sz="2100" dirty="0"/>
              <a:t>&gt;</a:t>
            </a:r>
          </a:p>
          <a:p>
            <a:pPr marL="914400" lvl="2" indent="0">
              <a:buNone/>
            </a:pPr>
            <a:endParaRPr lang="en-IN" dirty="0" smtClean="0"/>
          </a:p>
          <a:p>
            <a:pPr marL="457200" lvl="1" indent="0">
              <a:buNone/>
            </a:pPr>
            <a:r>
              <a:rPr lang="en-IN" dirty="0" smtClean="0"/>
              <a:t>&lt;/</a:t>
            </a:r>
            <a:r>
              <a:rPr lang="en-IN" b="1" dirty="0"/>
              <a:t>form</a:t>
            </a:r>
            <a:r>
              <a:rPr lang="en-IN" dirty="0"/>
              <a:t>&gt;</a:t>
            </a:r>
          </a:p>
          <a:p>
            <a:pPr marL="0" indent="0">
              <a:buNone/>
            </a:pPr>
            <a:r>
              <a:rPr lang="en-IN" dirty="0"/>
              <a:t>&lt;/</a:t>
            </a:r>
            <a:r>
              <a:rPr lang="en-IN" b="1" dirty="0"/>
              <a:t>div</a:t>
            </a:r>
            <a:r>
              <a:rPr lang="en-IN" dirty="0"/>
              <a:t>&gt;</a:t>
            </a:r>
          </a:p>
        </p:txBody>
      </p:sp>
    </p:spTree>
    <p:extLst>
      <p:ext uri="{BB962C8B-B14F-4D97-AF65-F5344CB8AC3E}">
        <p14:creationId xmlns:p14="http://schemas.microsoft.com/office/powerpoint/2010/main" val="1035263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Service</a:t>
            </a:r>
            <a:endParaRPr lang="en-IN" dirty="0"/>
          </a:p>
        </p:txBody>
      </p:sp>
      <p:sp>
        <p:nvSpPr>
          <p:cNvPr id="3" name="Content Placeholder 2"/>
          <p:cNvSpPr>
            <a:spLocks noGrp="1"/>
          </p:cNvSpPr>
          <p:nvPr>
            <p:ph idx="1"/>
          </p:nvPr>
        </p:nvSpPr>
        <p:spPr/>
        <p:txBody>
          <a:bodyPr/>
          <a:lstStyle/>
          <a:p>
            <a:endParaRPr lang="en-IN" b="1" dirty="0"/>
          </a:p>
          <a:p>
            <a:r>
              <a:rPr lang="en-IN" dirty="0" smtClean="0"/>
              <a:t>A </a:t>
            </a:r>
            <a:r>
              <a:rPr lang="en-IN" dirty="0"/>
              <a:t>service is just a </a:t>
            </a:r>
            <a:r>
              <a:rPr lang="en-IN" dirty="0" smtClean="0"/>
              <a:t>class</a:t>
            </a:r>
          </a:p>
          <a:p>
            <a:r>
              <a:rPr lang="en-IN" dirty="0" smtClean="0"/>
              <a:t>Should </a:t>
            </a:r>
            <a:r>
              <a:rPr lang="en-IN" dirty="0"/>
              <a:t>only do one specific thing</a:t>
            </a:r>
          </a:p>
          <a:p>
            <a:r>
              <a:rPr lang="en-IN" dirty="0" smtClean="0"/>
              <a:t>Take </a:t>
            </a:r>
            <a:r>
              <a:rPr lang="en-IN" dirty="0"/>
              <a:t>the burden of business logic out of components</a:t>
            </a:r>
          </a:p>
          <a:p>
            <a:r>
              <a:rPr lang="en-IN" dirty="0" smtClean="0"/>
              <a:t>Decorate </a:t>
            </a:r>
            <a:r>
              <a:rPr lang="en-IN" dirty="0"/>
              <a:t>with </a:t>
            </a:r>
            <a:r>
              <a:rPr lang="en-IN" b="1" dirty="0"/>
              <a:t>@Injectable </a:t>
            </a:r>
            <a:r>
              <a:rPr lang="en-IN" dirty="0"/>
              <a:t>when we need to </a:t>
            </a:r>
            <a:r>
              <a:rPr lang="en-IN" dirty="0" smtClean="0"/>
              <a:t>inject dependencies </a:t>
            </a:r>
            <a:r>
              <a:rPr lang="en-IN" dirty="0"/>
              <a:t>into our service</a:t>
            </a:r>
          </a:p>
        </p:txBody>
      </p:sp>
    </p:spTree>
    <p:extLst>
      <p:ext uri="{BB962C8B-B14F-4D97-AF65-F5344CB8AC3E}">
        <p14:creationId xmlns:p14="http://schemas.microsoft.com/office/powerpoint/2010/main" val="27096374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94703" y="976746"/>
            <a:ext cx="9031288" cy="5164282"/>
          </a:xfrm>
        </p:spPr>
        <p:txBody>
          <a:bodyPr>
            <a:normAutofit fontScale="85000" lnSpcReduction="20000"/>
          </a:bodyPr>
          <a:lstStyle/>
          <a:p>
            <a:pPr marL="0" indent="0">
              <a:buNone/>
            </a:pPr>
            <a:r>
              <a:rPr lang="en-IN" b="1" dirty="0"/>
              <a:t>import { Http } from '@angular/http';</a:t>
            </a:r>
          </a:p>
          <a:p>
            <a:pPr marL="0" indent="0">
              <a:buNone/>
            </a:pPr>
            <a:r>
              <a:rPr lang="en-IN" b="1" dirty="0"/>
              <a:t>import { Injectable } from '@angular/core';</a:t>
            </a:r>
          </a:p>
          <a:p>
            <a:pPr marL="0" indent="0">
              <a:buNone/>
            </a:pPr>
            <a:r>
              <a:rPr lang="en-IN" b="1" dirty="0" smtClean="0"/>
              <a:t>import </a:t>
            </a:r>
            <a:r>
              <a:rPr lang="en-IN" b="1" dirty="0"/>
              <a:t>'</a:t>
            </a:r>
            <a:r>
              <a:rPr lang="en-IN" b="1" dirty="0" err="1"/>
              <a:t>rxjs</a:t>
            </a:r>
            <a:r>
              <a:rPr lang="en-IN" b="1" dirty="0"/>
              <a:t>/add/operator/map';</a:t>
            </a:r>
          </a:p>
          <a:p>
            <a:pPr marL="0" indent="0">
              <a:buNone/>
            </a:pPr>
            <a:endParaRPr lang="en-IN" b="1" dirty="0"/>
          </a:p>
          <a:p>
            <a:pPr marL="0" indent="0">
              <a:buNone/>
            </a:pPr>
            <a:r>
              <a:rPr lang="en-IN" b="1" dirty="0"/>
              <a:t>@Injectable()</a:t>
            </a:r>
          </a:p>
          <a:p>
            <a:pPr marL="0" indent="0">
              <a:buNone/>
            </a:pPr>
            <a:r>
              <a:rPr lang="en-IN" b="1" dirty="0"/>
              <a:t>export class </a:t>
            </a:r>
            <a:r>
              <a:rPr lang="en-IN" b="1" dirty="0" err="1"/>
              <a:t>SearchService</a:t>
            </a:r>
            <a:r>
              <a:rPr lang="en-IN" b="1" dirty="0"/>
              <a:t> {</a:t>
            </a:r>
          </a:p>
          <a:p>
            <a:pPr marL="0" indent="0">
              <a:buNone/>
            </a:pPr>
            <a:endParaRPr lang="en-IN" b="1" dirty="0"/>
          </a:p>
          <a:p>
            <a:pPr marL="0" indent="0">
              <a:buNone/>
            </a:pPr>
            <a:r>
              <a:rPr lang="en-IN" b="1" dirty="0"/>
              <a:t>  constructor(private http: Http) {}</a:t>
            </a:r>
          </a:p>
          <a:p>
            <a:pPr marL="0" indent="0">
              <a:buNone/>
            </a:pPr>
            <a:endParaRPr lang="en-IN" b="1" dirty="0"/>
          </a:p>
          <a:p>
            <a:pPr marL="0" indent="0">
              <a:buNone/>
            </a:pPr>
            <a:r>
              <a:rPr lang="en-IN" b="1" dirty="0"/>
              <a:t>  search(term: string) {</a:t>
            </a:r>
          </a:p>
          <a:p>
            <a:pPr marL="0" indent="0">
              <a:buNone/>
            </a:pPr>
            <a:r>
              <a:rPr lang="en-IN" b="1" dirty="0"/>
              <a:t>    return </a:t>
            </a:r>
            <a:r>
              <a:rPr lang="en-IN" b="1" dirty="0" err="1"/>
              <a:t>this.http</a:t>
            </a:r>
            <a:endParaRPr lang="en-IN" b="1" dirty="0"/>
          </a:p>
          <a:p>
            <a:pPr marL="0" indent="0">
              <a:buNone/>
            </a:pPr>
            <a:r>
              <a:rPr lang="en-IN" b="1" dirty="0"/>
              <a:t>      .get('https://api.spotify.com/v1/</a:t>
            </a:r>
            <a:r>
              <a:rPr lang="en-IN" b="1" dirty="0" err="1"/>
              <a:t>search?q</a:t>
            </a:r>
            <a:r>
              <a:rPr lang="en-IN" b="1" dirty="0"/>
              <a:t>=' + term + '&amp;type=artist')</a:t>
            </a:r>
          </a:p>
          <a:p>
            <a:pPr marL="0" indent="0">
              <a:buNone/>
            </a:pPr>
            <a:r>
              <a:rPr lang="en-IN" b="1" dirty="0"/>
              <a:t>      .map(response =&gt; </a:t>
            </a:r>
            <a:r>
              <a:rPr lang="en-IN" b="1" dirty="0" err="1"/>
              <a:t>response.json</a:t>
            </a:r>
            <a:r>
              <a:rPr lang="en-IN" b="1" dirty="0"/>
              <a:t>());</a:t>
            </a:r>
          </a:p>
          <a:p>
            <a:pPr marL="0" indent="0">
              <a:buNone/>
            </a:pPr>
            <a:r>
              <a:rPr lang="en-IN" b="1" dirty="0"/>
              <a:t>  }</a:t>
            </a:r>
          </a:p>
          <a:p>
            <a:pPr marL="0" indent="0">
              <a:buNone/>
            </a:pPr>
            <a:r>
              <a:rPr lang="en-IN" b="1" dirty="0"/>
              <a:t>}</a:t>
            </a:r>
            <a:endParaRPr lang="en-IN" dirty="0"/>
          </a:p>
        </p:txBody>
      </p:sp>
    </p:spTree>
    <p:extLst>
      <p:ext uri="{BB962C8B-B14F-4D97-AF65-F5344CB8AC3E}">
        <p14:creationId xmlns:p14="http://schemas.microsoft.com/office/powerpoint/2010/main" val="7046843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lstStyle/>
          <a:p>
            <a:r>
              <a:rPr lang="en-IN" dirty="0" smtClean="0"/>
              <a:t>The Angular 2 Big Picture</a:t>
            </a:r>
          </a:p>
          <a:p>
            <a:r>
              <a:rPr lang="en-IN" dirty="0" smtClean="0"/>
              <a:t>Component Fundamentals</a:t>
            </a:r>
          </a:p>
          <a:p>
            <a:r>
              <a:rPr lang="en-IN" dirty="0" smtClean="0"/>
              <a:t>Templates</a:t>
            </a:r>
          </a:p>
          <a:p>
            <a:r>
              <a:rPr lang="en-IN" dirty="0" smtClean="0"/>
              <a:t>Services</a:t>
            </a:r>
          </a:p>
          <a:p>
            <a:r>
              <a:rPr lang="en-IN" dirty="0" smtClean="0"/>
              <a:t>Routing</a:t>
            </a:r>
            <a:endParaRPr lang="en-IN" dirty="0"/>
          </a:p>
        </p:txBody>
      </p:sp>
    </p:spTree>
    <p:extLst>
      <p:ext uri="{BB962C8B-B14F-4D97-AF65-F5344CB8AC3E}">
        <p14:creationId xmlns:p14="http://schemas.microsoft.com/office/powerpoint/2010/main" val="27580760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Directive</a:t>
            </a:r>
            <a:endParaRPr lang="en-IN" dirty="0"/>
          </a:p>
        </p:txBody>
      </p:sp>
      <p:sp>
        <p:nvSpPr>
          <p:cNvPr id="3" name="Content Placeholder 2"/>
          <p:cNvSpPr>
            <a:spLocks noGrp="1"/>
          </p:cNvSpPr>
          <p:nvPr>
            <p:ph idx="1"/>
          </p:nvPr>
        </p:nvSpPr>
        <p:spPr>
          <a:xfrm>
            <a:off x="838200" y="1392382"/>
            <a:ext cx="10515600" cy="4784581"/>
          </a:xfrm>
        </p:spPr>
        <p:txBody>
          <a:bodyPr>
            <a:normAutofit/>
          </a:bodyPr>
          <a:lstStyle/>
          <a:p>
            <a:endParaRPr lang="en-IN" b="1" dirty="0"/>
          </a:p>
          <a:p>
            <a:r>
              <a:rPr lang="en-IN" dirty="0" smtClean="0"/>
              <a:t>A </a:t>
            </a:r>
            <a:r>
              <a:rPr lang="en-IN" dirty="0"/>
              <a:t>Directive modifies the DOM to change </a:t>
            </a:r>
            <a:r>
              <a:rPr lang="en-IN" dirty="0" smtClean="0"/>
              <a:t>appearance, behaviour </a:t>
            </a:r>
            <a:r>
              <a:rPr lang="en-IN" dirty="0"/>
              <a:t>or layout of DOM elements. Directives are one of the core building blocks Angular uses to build applications. </a:t>
            </a:r>
            <a:endParaRPr lang="en-IN" dirty="0" smtClean="0"/>
          </a:p>
          <a:p>
            <a:r>
              <a:rPr lang="en-IN" dirty="0" smtClean="0"/>
              <a:t>In </a:t>
            </a:r>
            <a:r>
              <a:rPr lang="en-IN" dirty="0"/>
              <a:t>fact, Angular components are in large part directives with templates</a:t>
            </a:r>
            <a:r>
              <a:rPr lang="en-IN" dirty="0" smtClean="0"/>
              <a:t>.</a:t>
            </a:r>
          </a:p>
          <a:p>
            <a:r>
              <a:rPr lang="en-IN" dirty="0" smtClean="0"/>
              <a:t>A directive is a class decorated with </a:t>
            </a:r>
            <a:r>
              <a:rPr lang="en-IN" b="1" dirty="0" smtClean="0"/>
              <a:t>@Directive</a:t>
            </a:r>
          </a:p>
          <a:p>
            <a:r>
              <a:rPr lang="en-IN" dirty="0"/>
              <a:t>There are three main types of directives in Angular:</a:t>
            </a:r>
          </a:p>
          <a:p>
            <a:pPr lvl="1"/>
            <a:r>
              <a:rPr lang="en-IN" dirty="0" smtClean="0"/>
              <a:t>by </a:t>
            </a:r>
            <a:r>
              <a:rPr lang="en-IN" dirty="0"/>
              <a:t>affecting </a:t>
            </a:r>
            <a:r>
              <a:rPr lang="en-IN" dirty="0" smtClean="0"/>
              <a:t>Component - directive with a template.</a:t>
            </a:r>
          </a:p>
          <a:p>
            <a:pPr lvl="1"/>
            <a:r>
              <a:rPr lang="en-IN" i="1" dirty="0" smtClean="0"/>
              <a:t>Attribute directives</a:t>
            </a:r>
            <a:r>
              <a:rPr lang="en-IN" dirty="0" smtClean="0"/>
              <a:t> - directives that change the behaviour of a component or element but don't affect the template. Ex-: </a:t>
            </a:r>
            <a:r>
              <a:rPr lang="en-IN" dirty="0" err="1" smtClean="0"/>
              <a:t>NgStyle</a:t>
            </a:r>
            <a:r>
              <a:rPr lang="en-IN" dirty="0" smtClean="0"/>
              <a:t>, </a:t>
            </a:r>
            <a:r>
              <a:rPr lang="en-IN" dirty="0" err="1" smtClean="0"/>
              <a:t>NgClass</a:t>
            </a:r>
            <a:endParaRPr lang="en-IN" dirty="0" smtClean="0"/>
          </a:p>
          <a:p>
            <a:pPr lvl="1"/>
            <a:r>
              <a:rPr lang="en-IN" i="1" dirty="0" smtClean="0"/>
              <a:t>Structural directives</a:t>
            </a:r>
            <a:r>
              <a:rPr lang="en-IN" dirty="0" smtClean="0"/>
              <a:t> - directives that change the behaviour of a component or element of </a:t>
            </a:r>
            <a:r>
              <a:rPr lang="en-IN" dirty="0"/>
              <a:t>the template is </a:t>
            </a:r>
            <a:r>
              <a:rPr lang="en-IN" dirty="0" smtClean="0"/>
              <a:t>rendered. Ex. *</a:t>
            </a:r>
            <a:r>
              <a:rPr lang="en-IN" dirty="0" err="1" smtClean="0"/>
              <a:t>ngFor</a:t>
            </a:r>
            <a:r>
              <a:rPr lang="en-IN" dirty="0" smtClean="0"/>
              <a:t>, *</a:t>
            </a:r>
            <a:r>
              <a:rPr lang="en-IN" dirty="0" err="1" smtClean="0"/>
              <a:t>ngIf</a:t>
            </a:r>
            <a:endParaRPr lang="en-IN" dirty="0"/>
          </a:p>
          <a:p>
            <a:endParaRPr lang="en-IN" b="1" dirty="0" smtClean="0"/>
          </a:p>
          <a:p>
            <a:endParaRPr lang="en-IN" dirty="0"/>
          </a:p>
        </p:txBody>
      </p:sp>
    </p:spTree>
    <p:extLst>
      <p:ext uri="{BB962C8B-B14F-4D97-AF65-F5344CB8AC3E}">
        <p14:creationId xmlns:p14="http://schemas.microsoft.com/office/powerpoint/2010/main" val="28133759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5245"/>
            <a:ext cx="11069782" cy="5771718"/>
          </a:xfrm>
        </p:spPr>
        <p:txBody>
          <a:bodyPr>
            <a:normAutofit fontScale="92500" lnSpcReduction="20000"/>
          </a:bodyPr>
          <a:lstStyle/>
          <a:p>
            <a:pPr marL="0" indent="0">
              <a:buNone/>
            </a:pPr>
            <a:r>
              <a:rPr lang="en-IN" b="1" dirty="0" err="1" smtClean="0"/>
              <a:t>Highlight.ts</a:t>
            </a:r>
            <a:r>
              <a:rPr lang="en-IN" b="1" dirty="0" smtClean="0"/>
              <a:t>-:</a:t>
            </a:r>
          </a:p>
          <a:p>
            <a:pPr marL="0" indent="0">
              <a:buNone/>
            </a:pPr>
            <a:endParaRPr lang="en-IN" b="1" dirty="0" smtClean="0"/>
          </a:p>
          <a:p>
            <a:pPr marL="0" indent="0">
              <a:buNone/>
            </a:pPr>
            <a:r>
              <a:rPr lang="en-IN" b="1" dirty="0" smtClean="0"/>
              <a:t>import </a:t>
            </a:r>
            <a:r>
              <a:rPr lang="en-IN" b="1" dirty="0"/>
              <a:t>{ Directive, </a:t>
            </a:r>
            <a:r>
              <a:rPr lang="en-IN" b="1" dirty="0" err="1"/>
              <a:t>ElementRef</a:t>
            </a:r>
            <a:r>
              <a:rPr lang="en-IN" b="1" dirty="0"/>
              <a:t> } from '@angular/core';</a:t>
            </a:r>
          </a:p>
          <a:p>
            <a:pPr marL="0" indent="0">
              <a:buNone/>
            </a:pPr>
            <a:endParaRPr lang="en-IN" b="1" dirty="0"/>
          </a:p>
          <a:p>
            <a:pPr marL="0" indent="0">
              <a:buNone/>
            </a:pPr>
            <a:r>
              <a:rPr lang="en-IN" b="1" dirty="0"/>
              <a:t>@Directive({</a:t>
            </a:r>
          </a:p>
          <a:p>
            <a:pPr marL="0" indent="0">
              <a:buNone/>
            </a:pPr>
            <a:r>
              <a:rPr lang="en-IN" b="1" dirty="0"/>
              <a:t>  selector: '[</a:t>
            </a:r>
            <a:r>
              <a:rPr lang="en-IN" b="1" dirty="0" err="1"/>
              <a:t>appHighlight</a:t>
            </a:r>
            <a:r>
              <a:rPr lang="en-IN" b="1" dirty="0"/>
              <a:t>]'</a:t>
            </a:r>
          </a:p>
          <a:p>
            <a:pPr marL="0" indent="0">
              <a:buNone/>
            </a:pPr>
            <a:r>
              <a:rPr lang="en-IN" b="1" dirty="0"/>
              <a:t>})</a:t>
            </a:r>
          </a:p>
          <a:p>
            <a:pPr marL="0" indent="0">
              <a:buNone/>
            </a:pPr>
            <a:r>
              <a:rPr lang="en-IN" b="1" dirty="0"/>
              <a:t>export class </a:t>
            </a:r>
            <a:r>
              <a:rPr lang="en-IN" b="1" dirty="0" err="1"/>
              <a:t>HighlightDirective</a:t>
            </a:r>
            <a:r>
              <a:rPr lang="en-IN" b="1" dirty="0"/>
              <a:t> {</a:t>
            </a:r>
          </a:p>
          <a:p>
            <a:pPr marL="0" indent="0">
              <a:buNone/>
            </a:pPr>
            <a:r>
              <a:rPr lang="en-IN" b="1" dirty="0"/>
              <a:t>    constructor(el: </a:t>
            </a:r>
            <a:r>
              <a:rPr lang="en-IN" b="1" dirty="0" err="1"/>
              <a:t>ElementRef</a:t>
            </a:r>
            <a:r>
              <a:rPr lang="en-IN" b="1" dirty="0"/>
              <a:t>) {</a:t>
            </a:r>
          </a:p>
          <a:p>
            <a:pPr marL="0" indent="0">
              <a:buNone/>
            </a:pPr>
            <a:r>
              <a:rPr lang="en-IN" b="1" dirty="0"/>
              <a:t>       </a:t>
            </a:r>
            <a:r>
              <a:rPr lang="en-IN" b="1" dirty="0" err="1"/>
              <a:t>el.nativeElement.style.backgroundColor</a:t>
            </a:r>
            <a:r>
              <a:rPr lang="en-IN" b="1" dirty="0"/>
              <a:t> = 'yellow';</a:t>
            </a:r>
          </a:p>
          <a:p>
            <a:pPr marL="0" indent="0">
              <a:buNone/>
            </a:pPr>
            <a:r>
              <a:rPr lang="en-IN" b="1" dirty="0"/>
              <a:t>    }</a:t>
            </a:r>
          </a:p>
          <a:p>
            <a:pPr marL="0" indent="0">
              <a:buNone/>
            </a:pPr>
            <a:r>
              <a:rPr lang="en-IN" b="1" dirty="0" smtClean="0"/>
              <a:t>}</a:t>
            </a:r>
          </a:p>
          <a:p>
            <a:pPr marL="0" indent="0">
              <a:buNone/>
            </a:pPr>
            <a:endParaRPr lang="en-IN" b="1" dirty="0" smtClean="0"/>
          </a:p>
          <a:p>
            <a:pPr marL="0" indent="0">
              <a:buNone/>
            </a:pPr>
            <a:r>
              <a:rPr lang="en-IN" b="1" dirty="0" smtClean="0"/>
              <a:t>Html-:</a:t>
            </a:r>
            <a:endParaRPr lang="en-IN" b="1" dirty="0"/>
          </a:p>
          <a:p>
            <a:pPr marL="0" indent="0">
              <a:buNone/>
            </a:pPr>
            <a:r>
              <a:rPr lang="en-IN" dirty="0"/>
              <a:t>&lt;p </a:t>
            </a:r>
            <a:r>
              <a:rPr lang="en-IN" dirty="0" err="1"/>
              <a:t>appHighlight</a:t>
            </a:r>
            <a:r>
              <a:rPr lang="en-IN" dirty="0"/>
              <a:t>&gt;Highlight me!&lt;/p&gt;</a:t>
            </a:r>
          </a:p>
        </p:txBody>
      </p:sp>
    </p:spTree>
    <p:extLst>
      <p:ext uri="{BB962C8B-B14F-4D97-AF65-F5344CB8AC3E}">
        <p14:creationId xmlns:p14="http://schemas.microsoft.com/office/powerpoint/2010/main" val="37240186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Router</a:t>
            </a:r>
            <a:endParaRPr lang="en-IN" dirty="0"/>
          </a:p>
        </p:txBody>
      </p:sp>
      <p:sp>
        <p:nvSpPr>
          <p:cNvPr id="3" name="Content Placeholder 2"/>
          <p:cNvSpPr>
            <a:spLocks noGrp="1"/>
          </p:cNvSpPr>
          <p:nvPr>
            <p:ph idx="1"/>
          </p:nvPr>
        </p:nvSpPr>
        <p:spPr/>
        <p:txBody>
          <a:bodyPr/>
          <a:lstStyle/>
          <a:p>
            <a:endParaRPr lang="en-IN" b="1" dirty="0"/>
          </a:p>
          <a:p>
            <a:r>
              <a:rPr lang="en-IN" dirty="0" smtClean="0"/>
              <a:t>Routing </a:t>
            </a:r>
            <a:r>
              <a:rPr lang="en-IN" dirty="0"/>
              <a:t>allows you to:</a:t>
            </a:r>
          </a:p>
          <a:p>
            <a:pPr lvl="1"/>
            <a:r>
              <a:rPr lang="en-IN" dirty="0"/>
              <a:t>Maintain the state of the application</a:t>
            </a:r>
          </a:p>
          <a:p>
            <a:pPr lvl="1"/>
            <a:r>
              <a:rPr lang="en-IN" dirty="0"/>
              <a:t>Implement modular </a:t>
            </a:r>
            <a:r>
              <a:rPr lang="en-IN" dirty="0" smtClean="0"/>
              <a:t>applications</a:t>
            </a:r>
            <a:endParaRPr lang="en-IN" dirty="0"/>
          </a:p>
        </p:txBody>
      </p:sp>
    </p:spTree>
    <p:extLst>
      <p:ext uri="{BB962C8B-B14F-4D97-AF65-F5344CB8AC3E}">
        <p14:creationId xmlns:p14="http://schemas.microsoft.com/office/powerpoint/2010/main" val="27029208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Configuring </a:t>
            </a:r>
            <a:r>
              <a:rPr lang="en-IN" b="1" dirty="0" smtClean="0"/>
              <a:t>Routes</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Set </a:t>
            </a:r>
            <a:r>
              <a:rPr lang="en-IN" dirty="0"/>
              <a:t>a base </a:t>
            </a:r>
            <a:r>
              <a:rPr lang="en-IN" dirty="0" err="1"/>
              <a:t>href</a:t>
            </a:r>
            <a:r>
              <a:rPr lang="en-IN" dirty="0"/>
              <a:t> in the head tag of your HTML like so:</a:t>
            </a:r>
          </a:p>
          <a:p>
            <a:pPr marL="0" indent="0">
              <a:buNone/>
            </a:pPr>
            <a:r>
              <a:rPr lang="en-IN" b="1" dirty="0" smtClean="0"/>
              <a:t>	&lt;</a:t>
            </a:r>
            <a:r>
              <a:rPr lang="en-IN" b="1" dirty="0"/>
              <a:t>base </a:t>
            </a:r>
            <a:r>
              <a:rPr lang="en-IN" b="1" dirty="0" err="1"/>
              <a:t>href</a:t>
            </a:r>
            <a:r>
              <a:rPr lang="en-IN" b="1" dirty="0"/>
              <a:t>="/"&gt;</a:t>
            </a:r>
          </a:p>
          <a:p>
            <a:r>
              <a:rPr lang="en-IN" dirty="0" smtClean="0"/>
              <a:t>Configuration </a:t>
            </a:r>
            <a:r>
              <a:rPr lang="en-IN" dirty="0"/>
              <a:t>is handled via a decorator </a:t>
            </a:r>
            <a:r>
              <a:rPr lang="en-IN" dirty="0" smtClean="0"/>
              <a:t>function (generally </a:t>
            </a:r>
            <a:r>
              <a:rPr lang="en-IN" dirty="0"/>
              <a:t>placed next to a component) by passing </a:t>
            </a:r>
            <a:r>
              <a:rPr lang="en-IN" dirty="0" smtClean="0"/>
              <a:t>in an </a:t>
            </a:r>
            <a:r>
              <a:rPr lang="en-IN" dirty="0"/>
              <a:t>array of route definition </a:t>
            </a:r>
            <a:r>
              <a:rPr lang="en-IN" dirty="0" smtClean="0"/>
              <a:t>objects</a:t>
            </a:r>
          </a:p>
          <a:p>
            <a:r>
              <a:rPr lang="en-IN" b="1" dirty="0" smtClean="0"/>
              <a:t>Route Definition Object</a:t>
            </a:r>
          </a:p>
          <a:p>
            <a:r>
              <a:rPr lang="en-IN" dirty="0" smtClean="0"/>
              <a:t>The Routes type is an array of routes that defines the routing for the application. This is where we can set up the expected paths, the components we want to use and what we want our application to understand them as.</a:t>
            </a:r>
          </a:p>
          <a:p>
            <a:r>
              <a:rPr lang="en-IN" dirty="0" smtClean="0"/>
              <a:t>Each route can have different attributes; some of the common attributes are:</a:t>
            </a:r>
          </a:p>
          <a:p>
            <a:pPr lvl="1"/>
            <a:r>
              <a:rPr lang="en-IN" dirty="0" smtClean="0"/>
              <a:t>path - URL to be shown in the browser when application is on the specific route</a:t>
            </a:r>
          </a:p>
          <a:p>
            <a:pPr lvl="1"/>
            <a:r>
              <a:rPr lang="en-IN" dirty="0" smtClean="0"/>
              <a:t>component - component to be rendered when the application is on the specific route</a:t>
            </a:r>
          </a:p>
          <a:p>
            <a:pPr lvl="1"/>
            <a:r>
              <a:rPr lang="en-IN" dirty="0" err="1" smtClean="0"/>
              <a:t>redirectTo</a:t>
            </a:r>
            <a:r>
              <a:rPr lang="en-IN" dirty="0" smtClean="0"/>
              <a:t> - redirect route if needed; each route can have either component or redirect attribute defined in the route.</a:t>
            </a:r>
          </a:p>
          <a:p>
            <a:r>
              <a:rPr lang="en-IN" dirty="0" smtClean="0"/>
              <a:t>Use the router-outlet directive to tell Angular where you want </a:t>
            </a:r>
            <a:r>
              <a:rPr lang="en-IN" dirty="0"/>
              <a:t>a route to put its template </a:t>
            </a:r>
            <a:endParaRPr lang="en-IN" dirty="0" smtClean="0"/>
          </a:p>
          <a:p>
            <a:pPr marL="0" indent="0">
              <a:buNone/>
            </a:pPr>
            <a:r>
              <a:rPr lang="en-IN" b="1" dirty="0"/>
              <a:t>	</a:t>
            </a:r>
            <a:r>
              <a:rPr lang="en-IN" b="1" dirty="0" smtClean="0"/>
              <a:t>&lt;</a:t>
            </a:r>
            <a:r>
              <a:rPr lang="en-IN" b="1" dirty="0"/>
              <a:t>router-outlet</a:t>
            </a:r>
            <a:r>
              <a:rPr lang="en-IN" b="1" dirty="0" smtClean="0"/>
              <a:t>&gt;&lt;/router-outlet</a:t>
            </a:r>
            <a:r>
              <a:rPr lang="en-IN" b="1" dirty="0"/>
              <a:t>&gt;</a:t>
            </a:r>
            <a:endParaRPr lang="en-IN" dirty="0"/>
          </a:p>
        </p:txBody>
      </p:sp>
    </p:spTree>
    <p:extLst>
      <p:ext uri="{BB962C8B-B14F-4D97-AF65-F5344CB8AC3E}">
        <p14:creationId xmlns:p14="http://schemas.microsoft.com/office/powerpoint/2010/main" val="38432495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6255"/>
            <a:ext cx="10820400" cy="6010708"/>
          </a:xfrm>
        </p:spPr>
        <p:txBody>
          <a:bodyPr>
            <a:normAutofit/>
          </a:bodyPr>
          <a:lstStyle/>
          <a:p>
            <a:pPr marL="0" indent="0">
              <a:buNone/>
            </a:pPr>
            <a:r>
              <a:rPr lang="en-IN" dirty="0" err="1" smtClean="0"/>
              <a:t>routeConfig.ts</a:t>
            </a:r>
            <a:r>
              <a:rPr lang="en-IN" dirty="0" smtClean="0"/>
              <a:t>-:</a:t>
            </a:r>
          </a:p>
          <a:p>
            <a:pPr marL="0" indent="0">
              <a:buNone/>
            </a:pPr>
            <a:endParaRPr lang="en-IN" dirty="0" smtClean="0"/>
          </a:p>
          <a:p>
            <a:pPr marL="0" indent="0">
              <a:buNone/>
            </a:pPr>
            <a:r>
              <a:rPr lang="en-IN" dirty="0" smtClean="0"/>
              <a:t>import { </a:t>
            </a:r>
            <a:r>
              <a:rPr lang="en-IN" dirty="0" err="1" smtClean="0"/>
              <a:t>RouterModule</a:t>
            </a:r>
            <a:r>
              <a:rPr lang="en-IN" dirty="0" smtClean="0"/>
              <a:t>, Routes } from '@angular/router';</a:t>
            </a:r>
          </a:p>
          <a:p>
            <a:pPr marL="0" indent="0">
              <a:buNone/>
            </a:pPr>
            <a:r>
              <a:rPr lang="en-IN" dirty="0" err="1" smtClean="0"/>
              <a:t>const</a:t>
            </a:r>
            <a:r>
              <a:rPr lang="en-IN" dirty="0" smtClean="0"/>
              <a:t> routes: Routes = [</a:t>
            </a:r>
          </a:p>
          <a:p>
            <a:pPr marL="0" indent="0">
              <a:buNone/>
            </a:pPr>
            <a:r>
              <a:rPr lang="en-IN" dirty="0" smtClean="0"/>
              <a:t>  { path: 'component-one', component: </a:t>
            </a:r>
            <a:r>
              <a:rPr lang="en-IN" dirty="0" err="1" smtClean="0"/>
              <a:t>ComponentOne</a:t>
            </a:r>
            <a:r>
              <a:rPr lang="en-IN" dirty="0" smtClean="0"/>
              <a:t> },</a:t>
            </a:r>
          </a:p>
          <a:p>
            <a:pPr marL="0" indent="0">
              <a:buNone/>
            </a:pPr>
            <a:r>
              <a:rPr lang="en-IN" dirty="0" smtClean="0"/>
              <a:t>  { path: 'component-two', component: </a:t>
            </a:r>
            <a:r>
              <a:rPr lang="en-IN" dirty="0" err="1" smtClean="0"/>
              <a:t>ComponentTwo</a:t>
            </a:r>
            <a:r>
              <a:rPr lang="en-IN" dirty="0" smtClean="0"/>
              <a:t> },</a:t>
            </a:r>
          </a:p>
          <a:p>
            <a:pPr marL="0" indent="0">
              <a:buNone/>
            </a:pPr>
            <a:r>
              <a:rPr lang="en-IN" dirty="0" smtClean="0"/>
              <a:t>  { path: '**', </a:t>
            </a:r>
            <a:r>
              <a:rPr lang="en-IN" dirty="0" err="1" smtClean="0"/>
              <a:t>redirectTo</a:t>
            </a:r>
            <a:r>
              <a:rPr lang="en-IN" dirty="0" smtClean="0"/>
              <a:t>: 'activate.html' }</a:t>
            </a:r>
          </a:p>
          <a:p>
            <a:pPr marL="0" indent="0">
              <a:buNone/>
            </a:pPr>
            <a:r>
              <a:rPr lang="en-IN" dirty="0" smtClean="0"/>
              <a:t>];</a:t>
            </a:r>
          </a:p>
          <a:p>
            <a:pPr marL="0" indent="0">
              <a:buNone/>
            </a:pPr>
            <a:r>
              <a:rPr lang="en-IN" dirty="0" smtClean="0"/>
              <a:t>export </a:t>
            </a:r>
            <a:r>
              <a:rPr lang="en-IN" dirty="0" err="1" smtClean="0"/>
              <a:t>const</a:t>
            </a:r>
            <a:r>
              <a:rPr lang="en-IN" dirty="0" smtClean="0"/>
              <a:t> routing = </a:t>
            </a:r>
            <a:r>
              <a:rPr lang="en-IN" dirty="0" err="1" smtClean="0"/>
              <a:t>RouterModule.forRoot</a:t>
            </a:r>
            <a:r>
              <a:rPr lang="en-IN" dirty="0" smtClean="0"/>
              <a:t>(routes);</a:t>
            </a:r>
          </a:p>
          <a:p>
            <a:pPr marL="0" indent="0">
              <a:buNone/>
            </a:pPr>
            <a:endParaRPr lang="en-IN" dirty="0" smtClean="0"/>
          </a:p>
          <a:p>
            <a:pPr marL="0" indent="0">
              <a:buNone/>
            </a:pPr>
            <a:r>
              <a:rPr lang="en-IN" dirty="0" smtClean="0"/>
              <a:t>In Html-:</a:t>
            </a:r>
            <a:endParaRPr lang="en-IN" dirty="0"/>
          </a:p>
          <a:p>
            <a:pPr marL="0" indent="0">
              <a:buNone/>
            </a:pPr>
            <a:r>
              <a:rPr lang="en-IN" dirty="0"/>
              <a:t>&lt;</a:t>
            </a:r>
            <a:r>
              <a:rPr lang="en-IN" b="1" dirty="0"/>
              <a:t>div </a:t>
            </a:r>
            <a:r>
              <a:rPr lang="en-IN" dirty="0"/>
              <a:t>id="container"&gt;</a:t>
            </a:r>
          </a:p>
          <a:p>
            <a:pPr marL="0" indent="0">
              <a:buNone/>
            </a:pPr>
            <a:r>
              <a:rPr lang="en-IN" dirty="0" smtClean="0"/>
              <a:t>	&lt;</a:t>
            </a:r>
            <a:r>
              <a:rPr lang="en-IN" b="1" dirty="0"/>
              <a:t>router-outlet</a:t>
            </a:r>
            <a:r>
              <a:rPr lang="en-IN" dirty="0"/>
              <a:t>&gt;&lt;/</a:t>
            </a:r>
            <a:r>
              <a:rPr lang="en-IN" b="1" dirty="0"/>
              <a:t>router-outlet</a:t>
            </a:r>
            <a:r>
              <a:rPr lang="en-IN" dirty="0"/>
              <a:t>&gt;</a:t>
            </a:r>
          </a:p>
          <a:p>
            <a:pPr marL="0" indent="0">
              <a:buNone/>
            </a:pPr>
            <a:r>
              <a:rPr lang="en-IN" dirty="0"/>
              <a:t>&lt;/</a:t>
            </a:r>
            <a:r>
              <a:rPr lang="en-IN" b="1" dirty="0"/>
              <a:t>div</a:t>
            </a:r>
            <a:r>
              <a:rPr lang="en-IN" dirty="0"/>
              <a:t>&gt;</a:t>
            </a:r>
          </a:p>
        </p:txBody>
      </p:sp>
    </p:spTree>
    <p:extLst>
      <p:ext uri="{BB962C8B-B14F-4D97-AF65-F5344CB8AC3E}">
        <p14:creationId xmlns:p14="http://schemas.microsoft.com/office/powerpoint/2010/main" val="8406231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691"/>
            <a:ext cx="10515600" cy="6052272"/>
          </a:xfrm>
        </p:spPr>
        <p:txBody>
          <a:bodyPr>
            <a:normAutofit/>
          </a:bodyPr>
          <a:lstStyle/>
          <a:p>
            <a:r>
              <a:rPr lang="en-IN" dirty="0" smtClean="0"/>
              <a:t>Add </a:t>
            </a:r>
            <a:r>
              <a:rPr lang="en-IN" dirty="0"/>
              <a:t>a </a:t>
            </a:r>
            <a:r>
              <a:rPr lang="en-IN" b="1" dirty="0" err="1"/>
              <a:t>routerLink</a:t>
            </a:r>
            <a:r>
              <a:rPr lang="en-IN" b="1" dirty="0"/>
              <a:t> </a:t>
            </a:r>
            <a:r>
              <a:rPr lang="en-IN" dirty="0"/>
              <a:t>attribute directive to an anchor </a:t>
            </a:r>
            <a:r>
              <a:rPr lang="en-IN" dirty="0" smtClean="0"/>
              <a:t>tag Bind </a:t>
            </a:r>
            <a:r>
              <a:rPr lang="en-IN" dirty="0"/>
              <a:t>it to a template expression that returns an array </a:t>
            </a:r>
            <a:r>
              <a:rPr lang="en-IN" dirty="0" smtClean="0"/>
              <a:t>of route </a:t>
            </a:r>
            <a:r>
              <a:rPr lang="en-IN" dirty="0"/>
              <a:t>link parameters </a:t>
            </a:r>
            <a:r>
              <a:rPr lang="en-IN" b="1" dirty="0"/>
              <a:t>&lt;a [</a:t>
            </a:r>
            <a:r>
              <a:rPr lang="en-IN" b="1" dirty="0" err="1"/>
              <a:t>routerLink</a:t>
            </a:r>
            <a:r>
              <a:rPr lang="en-IN" b="1" dirty="0"/>
              <a:t>]="['Users</a:t>
            </a:r>
            <a:r>
              <a:rPr lang="en-IN" b="1" dirty="0" smtClean="0"/>
              <a:t>']"&gt;Users</a:t>
            </a:r>
            <a:r>
              <a:rPr lang="en-IN" b="1" dirty="0"/>
              <a:t>&lt;/a&gt;</a:t>
            </a:r>
          </a:p>
          <a:p>
            <a:r>
              <a:rPr lang="en-IN" dirty="0" smtClean="0"/>
              <a:t>Navigate </a:t>
            </a:r>
            <a:r>
              <a:rPr lang="en-IN" dirty="0"/>
              <a:t>imperatively by importing </a:t>
            </a:r>
            <a:r>
              <a:rPr lang="en-IN" b="1" dirty="0"/>
              <a:t>Router</a:t>
            </a:r>
            <a:r>
              <a:rPr lang="en-IN" dirty="0"/>
              <a:t>, injecting </a:t>
            </a:r>
            <a:r>
              <a:rPr lang="en-IN" dirty="0" smtClean="0"/>
              <a:t>it, and </a:t>
            </a:r>
            <a:r>
              <a:rPr lang="en-IN" dirty="0"/>
              <a:t>then calling </a:t>
            </a:r>
            <a:r>
              <a:rPr lang="en-IN" b="1" dirty="0"/>
              <a:t>.navigate() </a:t>
            </a:r>
            <a:r>
              <a:rPr lang="en-IN" dirty="0"/>
              <a:t>from within a </a:t>
            </a:r>
            <a:r>
              <a:rPr lang="en-IN" dirty="0" smtClean="0"/>
              <a:t>component method</a:t>
            </a:r>
            <a:endParaRPr lang="en-IN" dirty="0"/>
          </a:p>
          <a:p>
            <a:r>
              <a:rPr lang="en-IN" dirty="0" smtClean="0"/>
              <a:t>We </a:t>
            </a:r>
            <a:r>
              <a:rPr lang="en-IN" dirty="0"/>
              <a:t>pass the same array of parameters as we would </a:t>
            </a:r>
            <a:r>
              <a:rPr lang="en-IN" dirty="0" smtClean="0"/>
              <a:t>to the </a:t>
            </a:r>
            <a:r>
              <a:rPr lang="en-IN" b="1" dirty="0" err="1"/>
              <a:t>routerLink</a:t>
            </a:r>
            <a:r>
              <a:rPr lang="en-IN" b="1" dirty="0"/>
              <a:t> </a:t>
            </a:r>
            <a:r>
              <a:rPr lang="en-IN" dirty="0"/>
              <a:t>directive </a:t>
            </a:r>
            <a:r>
              <a:rPr lang="en-IN" b="1" dirty="0"/>
              <a:t>this._</a:t>
            </a:r>
            <a:r>
              <a:rPr lang="en-IN" b="1" dirty="0" err="1"/>
              <a:t>router.navigate</a:t>
            </a:r>
            <a:r>
              <a:rPr lang="en-IN" b="1" dirty="0"/>
              <a:t>( ['Users'] </a:t>
            </a:r>
            <a:r>
              <a:rPr lang="en-IN" b="1" dirty="0" smtClean="0"/>
              <a:t>);</a:t>
            </a:r>
          </a:p>
          <a:p>
            <a:endParaRPr lang="en-IN" b="1" dirty="0" smtClean="0"/>
          </a:p>
          <a:p>
            <a:r>
              <a:rPr lang="en-IN" b="1" dirty="0" smtClean="0"/>
              <a:t>Example-:</a:t>
            </a:r>
          </a:p>
          <a:p>
            <a:pPr marL="0" indent="0">
              <a:buNone/>
            </a:pPr>
            <a:endParaRPr lang="en-IN" b="1" dirty="0"/>
          </a:p>
          <a:p>
            <a:pPr marL="0" indent="0">
              <a:buNone/>
            </a:pPr>
            <a:r>
              <a:rPr lang="en-IN" dirty="0"/>
              <a:t>&lt;</a:t>
            </a:r>
            <a:r>
              <a:rPr lang="en-IN" b="1" dirty="0"/>
              <a:t>div </a:t>
            </a:r>
            <a:r>
              <a:rPr lang="en-IN" dirty="0"/>
              <a:t>id="menu"&gt;</a:t>
            </a:r>
          </a:p>
          <a:p>
            <a:pPr marL="457200" lvl="1" indent="0">
              <a:buNone/>
            </a:pPr>
            <a:r>
              <a:rPr lang="en-IN" dirty="0"/>
              <a:t>&lt;</a:t>
            </a:r>
            <a:r>
              <a:rPr lang="en-IN" b="1" dirty="0"/>
              <a:t>a </a:t>
            </a:r>
            <a:r>
              <a:rPr lang="en-IN" dirty="0"/>
              <a:t>[</a:t>
            </a:r>
            <a:r>
              <a:rPr lang="en-IN" dirty="0" err="1"/>
              <a:t>routerLink</a:t>
            </a:r>
            <a:r>
              <a:rPr lang="en-IN" dirty="0"/>
              <a:t>]="['/Home']" class="</a:t>
            </a:r>
            <a:r>
              <a:rPr lang="en-IN" dirty="0" err="1"/>
              <a:t>btn</a:t>
            </a:r>
            <a:r>
              <a:rPr lang="en-IN" dirty="0"/>
              <a:t>"&gt;Home&lt;/</a:t>
            </a:r>
            <a:r>
              <a:rPr lang="en-IN" b="1" dirty="0"/>
              <a:t>a</a:t>
            </a:r>
            <a:r>
              <a:rPr lang="en-IN" dirty="0"/>
              <a:t>&gt;</a:t>
            </a:r>
          </a:p>
          <a:p>
            <a:pPr marL="457200" lvl="1" indent="0">
              <a:buNone/>
            </a:pPr>
            <a:r>
              <a:rPr lang="en-IN" dirty="0"/>
              <a:t>&lt;</a:t>
            </a:r>
            <a:r>
              <a:rPr lang="en-IN" b="1" dirty="0"/>
              <a:t>a </a:t>
            </a:r>
            <a:r>
              <a:rPr lang="en-IN" dirty="0"/>
              <a:t>[</a:t>
            </a:r>
            <a:r>
              <a:rPr lang="en-IN" dirty="0" err="1"/>
              <a:t>routerLink</a:t>
            </a:r>
            <a:r>
              <a:rPr lang="en-IN" dirty="0"/>
              <a:t>]="['/About']" class="</a:t>
            </a:r>
            <a:r>
              <a:rPr lang="en-IN" dirty="0" err="1"/>
              <a:t>btn</a:t>
            </a:r>
            <a:r>
              <a:rPr lang="en-IN" dirty="0"/>
              <a:t>"&gt;About&lt;/</a:t>
            </a:r>
            <a:r>
              <a:rPr lang="en-IN" b="1" dirty="0"/>
              <a:t>a</a:t>
            </a:r>
            <a:r>
              <a:rPr lang="en-IN" dirty="0"/>
              <a:t>&gt;</a:t>
            </a:r>
          </a:p>
          <a:p>
            <a:pPr marL="457200" lvl="1" indent="0">
              <a:buNone/>
            </a:pPr>
            <a:r>
              <a:rPr lang="en-IN" dirty="0"/>
              <a:t>&lt;</a:t>
            </a:r>
            <a:r>
              <a:rPr lang="en-IN" b="1" dirty="0"/>
              <a:t>a </a:t>
            </a:r>
            <a:r>
              <a:rPr lang="en-IN" dirty="0"/>
              <a:t>[</a:t>
            </a:r>
            <a:r>
              <a:rPr lang="en-IN" dirty="0" err="1"/>
              <a:t>routerLink</a:t>
            </a:r>
            <a:r>
              <a:rPr lang="en-IN" dirty="0"/>
              <a:t>]="['/Experiments']" class="</a:t>
            </a:r>
            <a:r>
              <a:rPr lang="en-IN" dirty="0" err="1"/>
              <a:t>btn</a:t>
            </a:r>
            <a:r>
              <a:rPr lang="en-IN" dirty="0"/>
              <a:t>"&gt;Experiments&lt;/</a:t>
            </a:r>
            <a:r>
              <a:rPr lang="en-IN" b="1" dirty="0"/>
              <a:t>a</a:t>
            </a:r>
            <a:r>
              <a:rPr lang="en-IN" dirty="0"/>
              <a:t>&gt;</a:t>
            </a:r>
          </a:p>
          <a:p>
            <a:pPr marL="0" indent="0">
              <a:buNone/>
            </a:pPr>
            <a:r>
              <a:rPr lang="en-IN" dirty="0"/>
              <a:t>&lt;/</a:t>
            </a:r>
            <a:r>
              <a:rPr lang="en-IN" b="1" dirty="0"/>
              <a:t>div</a:t>
            </a:r>
            <a:r>
              <a:rPr lang="en-IN" dirty="0"/>
              <a:t>&gt;</a:t>
            </a:r>
          </a:p>
        </p:txBody>
      </p:sp>
    </p:spTree>
    <p:extLst>
      <p:ext uri="{BB962C8B-B14F-4D97-AF65-F5344CB8AC3E}">
        <p14:creationId xmlns:p14="http://schemas.microsoft.com/office/powerpoint/2010/main" val="27562587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5430" y="1751582"/>
            <a:ext cx="9404723" cy="3277618"/>
          </a:xfrm>
        </p:spPr>
        <p:txBody>
          <a:bodyPr/>
          <a:lstStyle/>
          <a:p>
            <a:r>
              <a:rPr lang="en-IN" dirty="0" smtClean="0"/>
              <a:t>							</a:t>
            </a:r>
            <a:r>
              <a:rPr lang="en-IN" dirty="0"/>
              <a:t> </a:t>
            </a:r>
            <a:r>
              <a:rPr lang="en-IN" sz="4800" b="1" dirty="0" smtClean="0"/>
              <a:t>Thanks</a:t>
            </a:r>
            <a:br>
              <a:rPr lang="en-IN" sz="4800" b="1" dirty="0" smtClean="0"/>
            </a:br>
            <a:r>
              <a:rPr lang="en-IN" sz="4800" b="1" dirty="0" smtClean="0"/>
              <a:t>            </a:t>
            </a:r>
            <a:r>
              <a:rPr lang="en-IN" sz="4800" dirty="0" smtClean="0"/>
              <a:t>Open </a:t>
            </a:r>
            <a:r>
              <a:rPr lang="en-IN" sz="4800" dirty="0"/>
              <a:t>for Q/A?</a:t>
            </a:r>
            <a:br>
              <a:rPr lang="en-IN" sz="4800" dirty="0"/>
            </a:br>
            <a:endParaRPr lang="en-IN" sz="4800" b="1" dirty="0"/>
          </a:p>
        </p:txBody>
      </p:sp>
    </p:spTree>
    <p:extLst>
      <p:ext uri="{BB962C8B-B14F-4D97-AF65-F5344CB8AC3E}">
        <p14:creationId xmlns:p14="http://schemas.microsoft.com/office/powerpoint/2010/main" val="30564402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2118"/>
            <a:ext cx="10515600" cy="5854845"/>
          </a:xfrm>
        </p:spPr>
        <p:txBody>
          <a:bodyPr>
            <a:normAutofit/>
          </a:bodyPr>
          <a:lstStyle/>
          <a:p>
            <a:pPr marL="3657600" lvl="8" indent="0">
              <a:buNone/>
            </a:pPr>
            <a:r>
              <a:rPr lang="en-IN" sz="4700" b="1" dirty="0" smtClean="0"/>
              <a:t>Why Angular 2</a:t>
            </a:r>
            <a:r>
              <a:rPr lang="en-IN" sz="4700" dirty="0" smtClean="0"/>
              <a:t>?</a:t>
            </a:r>
          </a:p>
          <a:p>
            <a:r>
              <a:rPr lang="en-IN" dirty="0"/>
              <a:t>The new Angular codebase is more modern, more capable and easier for new programmers to learn than Angular 1.x, while also being easier for project veterans to work with.</a:t>
            </a:r>
          </a:p>
          <a:p>
            <a:r>
              <a:rPr lang="en-IN" dirty="0"/>
              <a:t>With Angular 1, programmers had to understand the differences between Controllers, Services, Factories, Providers and other concepts that could be confusing, especially for new programmers.</a:t>
            </a:r>
          </a:p>
          <a:p>
            <a:r>
              <a:rPr lang="en-IN" dirty="0"/>
              <a:t>Angular 2 is a more streamlined framework that allows programmers to focus on simply building JavaScript classes. </a:t>
            </a:r>
            <a:endParaRPr lang="en-IN" dirty="0" smtClean="0"/>
          </a:p>
          <a:p>
            <a:r>
              <a:rPr lang="en-IN" dirty="0" smtClean="0"/>
              <a:t>Views </a:t>
            </a:r>
            <a:r>
              <a:rPr lang="en-IN" dirty="0"/>
              <a:t>and controllers are replaced with components, which can be described as a refined version of directives. Even experienced Angular programmers are not always aware of all the capabilities of Angular 1.x directives. </a:t>
            </a:r>
            <a:endParaRPr lang="en-IN" dirty="0" smtClean="0"/>
          </a:p>
          <a:p>
            <a:r>
              <a:rPr lang="en-IN" dirty="0" smtClean="0"/>
              <a:t>Angular </a:t>
            </a:r>
            <a:r>
              <a:rPr lang="en-IN" dirty="0"/>
              <a:t>2 components are considerably easier to read, and their API features less jargon than Angular 1.x's directives.</a:t>
            </a:r>
          </a:p>
        </p:txBody>
      </p:sp>
    </p:spTree>
    <p:extLst>
      <p:ext uri="{BB962C8B-B14F-4D97-AF65-F5344CB8AC3E}">
        <p14:creationId xmlns:p14="http://schemas.microsoft.com/office/powerpoint/2010/main" val="40482759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494350" y="1169411"/>
            <a:ext cx="6248201" cy="4195762"/>
          </a:xfrm>
          <a:prstGeom prst="rect">
            <a:avLst/>
          </a:prstGeom>
        </p:spPr>
      </p:pic>
    </p:spTree>
    <p:extLst>
      <p:ext uri="{BB962C8B-B14F-4D97-AF65-F5344CB8AC3E}">
        <p14:creationId xmlns:p14="http://schemas.microsoft.com/office/powerpoint/2010/main" val="38638008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792025" y="1221365"/>
            <a:ext cx="5590507" cy="4195762"/>
          </a:xfrm>
          <a:prstGeom prst="rect">
            <a:avLst/>
          </a:prstGeom>
        </p:spPr>
      </p:pic>
    </p:spTree>
    <p:extLst>
      <p:ext uri="{BB962C8B-B14F-4D97-AF65-F5344CB8AC3E}">
        <p14:creationId xmlns:p14="http://schemas.microsoft.com/office/powerpoint/2010/main" val="38366741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Main Building Blocks of Angular 2</a:t>
            </a:r>
            <a:endParaRPr lang="en-IN" dirty="0"/>
          </a:p>
        </p:txBody>
      </p:sp>
      <p:sp>
        <p:nvSpPr>
          <p:cNvPr id="3" name="Content Placeholder 2"/>
          <p:cNvSpPr>
            <a:spLocks noGrp="1"/>
          </p:cNvSpPr>
          <p:nvPr>
            <p:ph idx="1"/>
          </p:nvPr>
        </p:nvSpPr>
        <p:spPr/>
        <p:txBody>
          <a:bodyPr>
            <a:normAutofit/>
          </a:bodyPr>
          <a:lstStyle/>
          <a:p>
            <a:r>
              <a:rPr lang="en-IN" dirty="0" smtClean="0"/>
              <a:t>Metadata/Decorator</a:t>
            </a:r>
          </a:p>
          <a:p>
            <a:r>
              <a:rPr lang="en-IN" dirty="0" smtClean="0"/>
              <a:t>Module</a:t>
            </a:r>
          </a:p>
          <a:p>
            <a:r>
              <a:rPr lang="en-IN" dirty="0" smtClean="0"/>
              <a:t>Component</a:t>
            </a:r>
          </a:p>
          <a:p>
            <a:r>
              <a:rPr lang="en-IN" dirty="0" smtClean="0"/>
              <a:t>Template</a:t>
            </a:r>
          </a:p>
          <a:p>
            <a:r>
              <a:rPr lang="en-IN" dirty="0" smtClean="0"/>
              <a:t>Data Binding</a:t>
            </a:r>
          </a:p>
          <a:p>
            <a:r>
              <a:rPr lang="en-IN" dirty="0" smtClean="0"/>
              <a:t>Service</a:t>
            </a:r>
          </a:p>
          <a:p>
            <a:r>
              <a:rPr lang="en-IN" dirty="0" smtClean="0"/>
              <a:t>Directive</a:t>
            </a:r>
          </a:p>
          <a:p>
            <a:r>
              <a:rPr lang="en-IN" dirty="0" smtClean="0"/>
              <a:t>Dependency Injection</a:t>
            </a:r>
            <a:endParaRPr lang="en-IN" dirty="0"/>
          </a:p>
        </p:txBody>
      </p:sp>
    </p:spTree>
    <p:extLst>
      <p:ext uri="{BB962C8B-B14F-4D97-AF65-F5344CB8AC3E}">
        <p14:creationId xmlns:p14="http://schemas.microsoft.com/office/powerpoint/2010/main" val="20927606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847" y="847573"/>
            <a:ext cx="9404723" cy="981227"/>
          </a:xfrm>
        </p:spPr>
        <p:txBody>
          <a:bodyPr/>
          <a:lstStyle/>
          <a:p>
            <a:r>
              <a:rPr lang="en-IN" b="1" dirty="0" smtClean="0"/>
              <a:t>Decorator/Metadata</a:t>
            </a:r>
            <a:endParaRPr lang="en-IN" b="1" dirty="0"/>
          </a:p>
        </p:txBody>
      </p:sp>
      <p:sp>
        <p:nvSpPr>
          <p:cNvPr id="3" name="Content Placeholder 2"/>
          <p:cNvSpPr>
            <a:spLocks noGrp="1"/>
          </p:cNvSpPr>
          <p:nvPr>
            <p:ph idx="1"/>
          </p:nvPr>
        </p:nvSpPr>
        <p:spPr/>
        <p:txBody>
          <a:bodyPr>
            <a:normAutofit fontScale="92500" lnSpcReduction="10000"/>
          </a:bodyPr>
          <a:lstStyle/>
          <a:p>
            <a:endParaRPr lang="en-IN" b="1" dirty="0"/>
          </a:p>
          <a:p>
            <a:r>
              <a:rPr lang="en-IN" dirty="0" smtClean="0"/>
              <a:t>Metadata gives basic information about a class.</a:t>
            </a:r>
            <a:endParaRPr lang="en-IN" dirty="0"/>
          </a:p>
          <a:p>
            <a:r>
              <a:rPr lang="en-IN" dirty="0" smtClean="0"/>
              <a:t>We </a:t>
            </a:r>
            <a:r>
              <a:rPr lang="en-IN" dirty="0"/>
              <a:t>can attach metadata with </a:t>
            </a:r>
            <a:r>
              <a:rPr lang="en-IN" dirty="0" err="1"/>
              <a:t>TypeScript</a:t>
            </a:r>
            <a:r>
              <a:rPr lang="en-IN" dirty="0"/>
              <a:t> </a:t>
            </a:r>
            <a:r>
              <a:rPr lang="en-IN" dirty="0" smtClean="0"/>
              <a:t>using decorators</a:t>
            </a:r>
            <a:endParaRPr lang="en-IN" dirty="0"/>
          </a:p>
          <a:p>
            <a:r>
              <a:rPr lang="en-IN" dirty="0" smtClean="0"/>
              <a:t>Decorators </a:t>
            </a:r>
            <a:r>
              <a:rPr lang="en-IN" dirty="0"/>
              <a:t>are just functions</a:t>
            </a:r>
          </a:p>
          <a:p>
            <a:r>
              <a:rPr lang="en-IN" dirty="0" smtClean="0"/>
              <a:t>We </a:t>
            </a:r>
            <a:r>
              <a:rPr lang="en-IN" dirty="0"/>
              <a:t>turn our class into something Angular 2 can use </a:t>
            </a:r>
            <a:r>
              <a:rPr lang="en-IN" dirty="0" smtClean="0"/>
              <a:t>by decorating </a:t>
            </a:r>
            <a:r>
              <a:rPr lang="en-IN" dirty="0"/>
              <a:t>it with a Angular specific metadata</a:t>
            </a:r>
          </a:p>
          <a:p>
            <a:r>
              <a:rPr lang="en-IN" dirty="0" smtClean="0"/>
              <a:t>Use </a:t>
            </a:r>
            <a:r>
              <a:rPr lang="en-IN" dirty="0"/>
              <a:t>the </a:t>
            </a:r>
            <a:r>
              <a:rPr lang="en-IN" b="1" dirty="0"/>
              <a:t>@&lt;decorator&gt; </a:t>
            </a:r>
            <a:r>
              <a:rPr lang="en-IN" dirty="0"/>
              <a:t>syntax to decorate your classes</a:t>
            </a:r>
          </a:p>
          <a:p>
            <a:r>
              <a:rPr lang="en-IN" dirty="0" smtClean="0"/>
              <a:t>The </a:t>
            </a:r>
            <a:r>
              <a:rPr lang="en-IN" dirty="0"/>
              <a:t>most common class decorators are </a:t>
            </a:r>
            <a:r>
              <a:rPr lang="en-IN" b="1" dirty="0"/>
              <a:t>@Component</a:t>
            </a:r>
            <a:r>
              <a:rPr lang="en-IN" dirty="0" smtClean="0"/>
              <a:t>, @</a:t>
            </a:r>
            <a:r>
              <a:rPr lang="en-IN" sz="2900" b="1" dirty="0" err="1"/>
              <a:t>NgModule</a:t>
            </a:r>
            <a:r>
              <a:rPr lang="en-IN" dirty="0" smtClean="0"/>
              <a:t>, </a:t>
            </a:r>
            <a:r>
              <a:rPr lang="en-IN" b="1" dirty="0" smtClean="0"/>
              <a:t>@Injectable</a:t>
            </a:r>
            <a:r>
              <a:rPr lang="en-IN" dirty="0"/>
              <a:t>, </a:t>
            </a:r>
            <a:r>
              <a:rPr lang="en-IN" b="1" dirty="0"/>
              <a:t>@</a:t>
            </a:r>
            <a:r>
              <a:rPr lang="en-IN" b="1" dirty="0" smtClean="0"/>
              <a:t>Directive</a:t>
            </a:r>
          </a:p>
          <a:p>
            <a:r>
              <a:rPr lang="en-IN" dirty="0" smtClean="0"/>
              <a:t>Decorator have </a:t>
            </a:r>
            <a:r>
              <a:rPr lang="en-IN" dirty="0" err="1" smtClean="0"/>
              <a:t>config</a:t>
            </a:r>
            <a:r>
              <a:rPr lang="en-IN" dirty="0" smtClean="0"/>
              <a:t> option as well.</a:t>
            </a:r>
            <a:endParaRPr lang="en-IN" b="1" dirty="0"/>
          </a:p>
          <a:p>
            <a:r>
              <a:rPr lang="en-IN" dirty="0" smtClean="0"/>
              <a:t>You </a:t>
            </a:r>
            <a:r>
              <a:rPr lang="en-IN" dirty="0"/>
              <a:t>can also decorate properties and methods </a:t>
            </a:r>
            <a:r>
              <a:rPr lang="en-IN" dirty="0" smtClean="0"/>
              <a:t>within your </a:t>
            </a:r>
            <a:r>
              <a:rPr lang="en-IN" dirty="0"/>
              <a:t>class</a:t>
            </a:r>
          </a:p>
        </p:txBody>
      </p:sp>
    </p:spTree>
    <p:extLst>
      <p:ext uri="{BB962C8B-B14F-4D97-AF65-F5344CB8AC3E}">
        <p14:creationId xmlns:p14="http://schemas.microsoft.com/office/powerpoint/2010/main" val="28695503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Module</a:t>
            </a:r>
            <a:endParaRPr lang="en-IN" dirty="0"/>
          </a:p>
        </p:txBody>
      </p:sp>
      <p:sp>
        <p:nvSpPr>
          <p:cNvPr id="3" name="Content Placeholder 2"/>
          <p:cNvSpPr>
            <a:spLocks noGrp="1"/>
          </p:cNvSpPr>
          <p:nvPr>
            <p:ph idx="1"/>
          </p:nvPr>
        </p:nvSpPr>
        <p:spPr>
          <a:xfrm>
            <a:off x="1103312" y="1641764"/>
            <a:ext cx="9121343" cy="4606635"/>
          </a:xfrm>
        </p:spPr>
        <p:txBody>
          <a:bodyPr>
            <a:normAutofit fontScale="77500" lnSpcReduction="20000"/>
          </a:bodyPr>
          <a:lstStyle/>
          <a:p>
            <a:endParaRPr lang="en-IN" dirty="0"/>
          </a:p>
          <a:p>
            <a:r>
              <a:rPr lang="en-IN" dirty="0"/>
              <a:t>In Angular, a module is a mechanism to group components, directives, pipes and services that are related, in such a way that can be combined with other modules to create an application. </a:t>
            </a:r>
            <a:endParaRPr lang="en-IN" dirty="0" smtClean="0"/>
          </a:p>
          <a:p>
            <a:pPr marL="0" indent="0">
              <a:buNone/>
            </a:pPr>
            <a:endParaRPr lang="en-IN" dirty="0" smtClean="0"/>
          </a:p>
          <a:p>
            <a:pPr marL="0" indent="0">
              <a:buNone/>
            </a:pPr>
            <a:r>
              <a:rPr lang="en-IN" dirty="0" smtClean="0"/>
              <a:t>Example</a:t>
            </a:r>
          </a:p>
          <a:p>
            <a:pPr marL="0" indent="0">
              <a:buNone/>
            </a:pPr>
            <a:endParaRPr lang="en-IN" dirty="0" smtClean="0"/>
          </a:p>
          <a:p>
            <a:pPr marL="0" indent="0">
              <a:buNone/>
            </a:pPr>
            <a:r>
              <a:rPr lang="en-IN" dirty="0" smtClean="0"/>
              <a:t>import { </a:t>
            </a:r>
            <a:r>
              <a:rPr lang="en-IN" dirty="0" err="1" smtClean="0"/>
              <a:t>NgModule</a:t>
            </a:r>
            <a:r>
              <a:rPr lang="en-IN" dirty="0" smtClean="0"/>
              <a:t> } from '@angular/core';</a:t>
            </a:r>
          </a:p>
          <a:p>
            <a:pPr marL="0" indent="0">
              <a:buNone/>
            </a:pPr>
            <a:endParaRPr lang="en-IN" dirty="0" smtClean="0"/>
          </a:p>
          <a:p>
            <a:pPr marL="0" indent="0">
              <a:buNone/>
            </a:pPr>
            <a:r>
              <a:rPr lang="en-IN" dirty="0" smtClean="0"/>
              <a:t>@</a:t>
            </a:r>
            <a:r>
              <a:rPr lang="en-IN" dirty="0" err="1" smtClean="0"/>
              <a:t>NgModule</a:t>
            </a:r>
            <a:r>
              <a:rPr lang="en-IN" dirty="0" smtClean="0"/>
              <a:t>({</a:t>
            </a:r>
          </a:p>
          <a:p>
            <a:pPr marL="0" indent="0">
              <a:buNone/>
            </a:pPr>
            <a:r>
              <a:rPr lang="en-IN" dirty="0" smtClean="0"/>
              <a:t>  imports: [ ... ],</a:t>
            </a:r>
          </a:p>
          <a:p>
            <a:pPr marL="0" indent="0">
              <a:buNone/>
            </a:pPr>
            <a:r>
              <a:rPr lang="en-IN" dirty="0" smtClean="0"/>
              <a:t>  declarations: [ ... ],</a:t>
            </a:r>
          </a:p>
          <a:p>
            <a:pPr marL="0" indent="0">
              <a:buNone/>
            </a:pPr>
            <a:r>
              <a:rPr lang="en-IN" dirty="0" smtClean="0"/>
              <a:t>  bootstrap: [ ... ]</a:t>
            </a:r>
          </a:p>
          <a:p>
            <a:pPr marL="0" indent="0">
              <a:buNone/>
            </a:pPr>
            <a:r>
              <a:rPr lang="en-IN" dirty="0" smtClean="0"/>
              <a:t>})</a:t>
            </a:r>
          </a:p>
          <a:p>
            <a:pPr marL="0" indent="0">
              <a:buNone/>
            </a:pPr>
            <a:r>
              <a:rPr lang="en-IN" dirty="0" smtClean="0"/>
              <a:t>export class </a:t>
            </a:r>
            <a:r>
              <a:rPr lang="en-IN" dirty="0" err="1" smtClean="0"/>
              <a:t>AppModule</a:t>
            </a:r>
            <a:r>
              <a:rPr lang="en-IN" dirty="0" smtClean="0"/>
              <a:t> { }</a:t>
            </a:r>
          </a:p>
        </p:txBody>
      </p:sp>
    </p:spTree>
    <p:extLst>
      <p:ext uri="{BB962C8B-B14F-4D97-AF65-F5344CB8AC3E}">
        <p14:creationId xmlns:p14="http://schemas.microsoft.com/office/powerpoint/2010/main" val="30615842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Component</a:t>
            </a:r>
            <a:endParaRPr lang="en-IN" dirty="0"/>
          </a:p>
        </p:txBody>
      </p:sp>
      <p:sp>
        <p:nvSpPr>
          <p:cNvPr id="3" name="Content Placeholder 2"/>
          <p:cNvSpPr>
            <a:spLocks noGrp="1"/>
          </p:cNvSpPr>
          <p:nvPr>
            <p:ph idx="1"/>
          </p:nvPr>
        </p:nvSpPr>
        <p:spPr/>
        <p:txBody>
          <a:bodyPr>
            <a:normAutofit/>
          </a:bodyPr>
          <a:lstStyle/>
          <a:p>
            <a:endParaRPr lang="en-IN" b="1" dirty="0"/>
          </a:p>
          <a:p>
            <a:r>
              <a:rPr lang="en-IN" dirty="0" smtClean="0"/>
              <a:t>Components </a:t>
            </a:r>
            <a:r>
              <a:rPr lang="en-IN" dirty="0"/>
              <a:t>are just ES6 classes</a:t>
            </a:r>
          </a:p>
          <a:p>
            <a:r>
              <a:rPr lang="en-IN" dirty="0" smtClean="0"/>
              <a:t>We define a component's application logic inside a class. To this we attach </a:t>
            </a:r>
            <a:r>
              <a:rPr lang="en-IN" b="1" dirty="0" smtClean="0"/>
              <a:t>@Component</a:t>
            </a:r>
            <a:r>
              <a:rPr lang="en-IN" dirty="0" smtClean="0"/>
              <a:t>, a </a:t>
            </a:r>
            <a:r>
              <a:rPr lang="en-IN" dirty="0" err="1" smtClean="0"/>
              <a:t>TypeScript</a:t>
            </a:r>
            <a:r>
              <a:rPr lang="en-IN" dirty="0" smtClean="0"/>
              <a:t> decorator, which allows you to modify a class or function definition and adds metadata to properties and function arguments.</a:t>
            </a:r>
          </a:p>
          <a:p>
            <a:pPr lvl="1"/>
            <a:r>
              <a:rPr lang="en-IN" dirty="0"/>
              <a:t>s</a:t>
            </a:r>
            <a:r>
              <a:rPr lang="en-IN" dirty="0" smtClean="0"/>
              <a:t>elector: is the element property that we use to tell Angular to create and insert an instance of this component.</a:t>
            </a:r>
          </a:p>
          <a:p>
            <a:pPr lvl="1"/>
            <a:r>
              <a:rPr lang="en-IN" dirty="0"/>
              <a:t>t</a:t>
            </a:r>
            <a:r>
              <a:rPr lang="en-IN" dirty="0" smtClean="0"/>
              <a:t>emplate: is a form of HTML that tells Angular what needs to be to rendered in the DOM.</a:t>
            </a:r>
            <a:endParaRPr lang="en-IN" dirty="0"/>
          </a:p>
        </p:txBody>
      </p:sp>
    </p:spTree>
    <p:extLst>
      <p:ext uri="{BB962C8B-B14F-4D97-AF65-F5344CB8AC3E}">
        <p14:creationId xmlns:p14="http://schemas.microsoft.com/office/powerpoint/2010/main" val="33602149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2780</TotalTime>
  <Words>1186</Words>
  <Application>Microsoft Office PowerPoint</Application>
  <PresentationFormat>Widescreen</PresentationFormat>
  <Paragraphs>206</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Century Gothic</vt:lpstr>
      <vt:lpstr>Wingdings 3</vt:lpstr>
      <vt:lpstr>Ion</vt:lpstr>
      <vt:lpstr>Basic building blocks of Angular 2</vt:lpstr>
      <vt:lpstr>Agenda</vt:lpstr>
      <vt:lpstr>PowerPoint Presentation</vt:lpstr>
      <vt:lpstr>PowerPoint Presentation</vt:lpstr>
      <vt:lpstr>PowerPoint Presentation</vt:lpstr>
      <vt:lpstr>Main Building Blocks of Angular 2</vt:lpstr>
      <vt:lpstr>Decorator/Metadata</vt:lpstr>
      <vt:lpstr>Module</vt:lpstr>
      <vt:lpstr>Component</vt:lpstr>
      <vt:lpstr>PowerPoint Presentation</vt:lpstr>
      <vt:lpstr>Template</vt:lpstr>
      <vt:lpstr>PowerPoint Presentation</vt:lpstr>
      <vt:lpstr>Example</vt:lpstr>
      <vt:lpstr>PowerPoint Presentation</vt:lpstr>
      <vt:lpstr>Data Binding </vt:lpstr>
      <vt:lpstr>PowerPoint Presentation</vt:lpstr>
      <vt:lpstr>PowerPoint Presentation</vt:lpstr>
      <vt:lpstr>Service</vt:lpstr>
      <vt:lpstr>PowerPoint Presentation</vt:lpstr>
      <vt:lpstr>Directive</vt:lpstr>
      <vt:lpstr>PowerPoint Presentation</vt:lpstr>
      <vt:lpstr>Router</vt:lpstr>
      <vt:lpstr>Configuring Routes</vt:lpstr>
      <vt:lpstr>PowerPoint Presentation</vt:lpstr>
      <vt:lpstr>PowerPoint Presentation</vt:lpstr>
      <vt:lpstr>        Thanks             Open for Q/A? </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Angular 2</dc:title>
  <dc:creator>Satya Prakash Mishra</dc:creator>
  <cp:lastModifiedBy>Rahul Srivastava</cp:lastModifiedBy>
  <cp:revision>19</cp:revision>
  <dcterms:created xsi:type="dcterms:W3CDTF">2018-03-21T12:47:57Z</dcterms:created>
  <dcterms:modified xsi:type="dcterms:W3CDTF">2018-03-29T12:34:30Z</dcterms:modified>
</cp:coreProperties>
</file>