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75" r:id="rId2"/>
    <p:sldId id="336" r:id="rId3"/>
    <p:sldId id="337" r:id="rId4"/>
    <p:sldId id="339" r:id="rId5"/>
    <p:sldId id="338" r:id="rId6"/>
    <p:sldId id="335" r:id="rId7"/>
    <p:sldId id="273" r:id="rId8"/>
    <p:sldId id="319" r:id="rId9"/>
    <p:sldId id="320" r:id="rId10"/>
    <p:sldId id="260" r:id="rId11"/>
    <p:sldId id="261" r:id="rId12"/>
    <p:sldId id="327" r:id="rId13"/>
    <p:sldId id="328" r:id="rId14"/>
    <p:sldId id="330" r:id="rId15"/>
    <p:sldId id="340" r:id="rId16"/>
    <p:sldId id="331" r:id="rId17"/>
    <p:sldId id="323" r:id="rId18"/>
    <p:sldId id="334" r:id="rId19"/>
    <p:sldId id="324" r:id="rId20"/>
    <p:sldId id="325" r:id="rId21"/>
    <p:sldId id="333" r:id="rId22"/>
    <p:sldId id="332"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90" d="100"/>
          <a:sy n="90" d="100"/>
        </p:scale>
        <p:origin x="102"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297434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314436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2455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51967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211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290114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86312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118181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26584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8ACC-DFC4-49DB-BF7E-BFF2723AB9ED}"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232162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D68ACC-DFC4-49DB-BF7E-BFF2723AB9ED}" type="datetimeFigureOut">
              <a:rPr lang="en-IN" smtClean="0"/>
              <a:t>06-03-2018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405104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D68ACC-DFC4-49DB-BF7E-BFF2723AB9ED}" type="datetimeFigureOut">
              <a:rPr lang="en-IN" smtClean="0"/>
              <a:t>06-03-2018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377335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D68ACC-DFC4-49DB-BF7E-BFF2723AB9ED}" type="datetimeFigureOut">
              <a:rPr lang="en-IN" smtClean="0"/>
              <a:t>06-03-2018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174925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8ACC-DFC4-49DB-BF7E-BFF2723AB9ED}" type="datetimeFigureOut">
              <a:rPr lang="en-IN" smtClean="0"/>
              <a:t>06-03-2018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211669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68ACC-DFC4-49DB-BF7E-BFF2723AB9ED}" type="datetimeFigureOut">
              <a:rPr lang="en-IN" smtClean="0"/>
              <a:t>06-03-2018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206435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68ACC-DFC4-49DB-BF7E-BFF2723AB9ED}" type="datetimeFigureOut">
              <a:rPr lang="en-IN" smtClean="0"/>
              <a:t>06-03-2018</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0A4CD3-8D01-44FC-ABE5-11F3D9F150BF}" type="slidenum">
              <a:rPr lang="en-IN" smtClean="0"/>
              <a:t>‹#›</a:t>
            </a:fld>
            <a:endParaRPr lang="en-IN"/>
          </a:p>
        </p:txBody>
      </p:sp>
    </p:spTree>
    <p:extLst>
      <p:ext uri="{BB962C8B-B14F-4D97-AF65-F5344CB8AC3E}">
        <p14:creationId xmlns:p14="http://schemas.microsoft.com/office/powerpoint/2010/main" val="51894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8ACC-DFC4-49DB-BF7E-BFF2723AB9ED}" type="datetimeFigureOut">
              <a:rPr lang="en-IN" smtClean="0"/>
              <a:t>06-03-2018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0A4CD3-8D01-44FC-ABE5-11F3D9F150BF}" type="slidenum">
              <a:rPr lang="en-IN" smtClean="0"/>
              <a:t>‹#›</a:t>
            </a:fld>
            <a:endParaRPr lang="en-IN"/>
          </a:p>
        </p:txBody>
      </p:sp>
    </p:spTree>
    <p:extLst>
      <p:ext uri="{BB962C8B-B14F-4D97-AF65-F5344CB8AC3E}">
        <p14:creationId xmlns:p14="http://schemas.microsoft.com/office/powerpoint/2010/main" val="88688728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2718807" y="474248"/>
            <a:ext cx="3908442" cy="923330"/>
          </a:xfrm>
          <a:prstGeom prst="rect">
            <a:avLst/>
          </a:prstGeom>
        </p:spPr>
        <p:txBody>
          <a:bodyPr wrap="none">
            <a:spAutoFit/>
          </a:bodyPr>
          <a:lstStyle/>
          <a:p>
            <a:r>
              <a:rPr lang="en-IN" sz="5400" b="1" dirty="0" smtClean="0">
                <a:ln w="0"/>
                <a:solidFill>
                  <a:schemeClr val="accent2">
                    <a:lumMod val="50000"/>
                  </a:schemeClr>
                </a:solidFill>
                <a:effectLst>
                  <a:reflection blurRad="6350" stA="53000" endA="300" endPos="35500" dir="5400000" sy="-90000" algn="bl" rotWithShape="0"/>
                </a:effectLst>
              </a:rPr>
              <a:t>       </a:t>
            </a:r>
            <a:r>
              <a:rPr lang="en-IN" sz="5400" b="1" dirty="0" err="1" smtClean="0">
                <a:ln w="0"/>
                <a:solidFill>
                  <a:schemeClr val="accent2">
                    <a:lumMod val="50000"/>
                  </a:schemeClr>
                </a:solidFill>
                <a:effectLst>
                  <a:reflection blurRad="6350" stA="53000" endA="300" endPos="35500" dir="5400000" sy="-90000" algn="bl" rotWithShape="0"/>
                </a:effectLst>
              </a:rPr>
              <a:t>Docker</a:t>
            </a:r>
            <a:endParaRPr lang="en-IN" sz="5400" b="1" dirty="0">
              <a:ln w="0"/>
              <a:solidFill>
                <a:schemeClr val="accent2">
                  <a:lumMod val="50000"/>
                </a:schemeClr>
              </a:solidFill>
              <a:effectLst>
                <a:reflection blurRad="6350" stA="53000" endA="300" endPos="35500" dir="5400000" sy="-90000" algn="bl" rotWithShape="0"/>
              </a:effectLst>
            </a:endParaRPr>
          </a:p>
        </p:txBody>
      </p:sp>
      <p:sp>
        <p:nvSpPr>
          <p:cNvPr id="5" name="TextBox 4"/>
          <p:cNvSpPr txBox="1"/>
          <p:nvPr/>
        </p:nvSpPr>
        <p:spPr>
          <a:xfrm>
            <a:off x="494726" y="2065878"/>
            <a:ext cx="4417516" cy="2985433"/>
          </a:xfrm>
          <a:prstGeom prst="rect">
            <a:avLst/>
          </a:prstGeom>
          <a:noFill/>
        </p:spPr>
        <p:txBody>
          <a:bodyPr wrap="square" rtlCol="0">
            <a:spAutoFit/>
          </a:bodyPr>
          <a:lstStyle/>
          <a:p>
            <a:r>
              <a:rPr lang="en-IN" b="1" u="sng" dirty="0" smtClean="0">
                <a:solidFill>
                  <a:schemeClr val="accent2">
                    <a:lumMod val="50000"/>
                  </a:schemeClr>
                </a:solidFill>
              </a:rPr>
              <a:t>Topics to be covered: </a:t>
            </a:r>
          </a:p>
          <a:p>
            <a:endParaRPr lang="en-IN" b="1" dirty="0">
              <a:solidFill>
                <a:schemeClr val="accent2">
                  <a:lumMod val="50000"/>
                </a:schemeClr>
              </a:solidFill>
            </a:endParaRPr>
          </a:p>
          <a:p>
            <a:pPr marL="285750" indent="-285750">
              <a:buFont typeface="Wingdings" panose="05000000000000000000" pitchFamily="2" charset="2"/>
              <a:buChar char="v"/>
            </a:pPr>
            <a:r>
              <a:rPr lang="en-IN" b="1" dirty="0">
                <a:solidFill>
                  <a:schemeClr val="accent2">
                    <a:lumMod val="50000"/>
                  </a:schemeClr>
                </a:solidFill>
              </a:rPr>
              <a:t>Virtualization vs </a:t>
            </a:r>
            <a:r>
              <a:rPr lang="en-IN" b="1" dirty="0" smtClean="0">
                <a:solidFill>
                  <a:schemeClr val="accent2">
                    <a:lumMod val="50000"/>
                  </a:schemeClr>
                </a:solidFill>
              </a:rPr>
              <a:t>Containerization</a:t>
            </a:r>
          </a:p>
          <a:p>
            <a:pPr marL="285750" indent="-285750">
              <a:buFont typeface="Wingdings" panose="05000000000000000000" pitchFamily="2" charset="2"/>
              <a:buChar char="v"/>
            </a:pPr>
            <a:r>
              <a:rPr lang="en-IN" b="1" dirty="0" smtClean="0">
                <a:solidFill>
                  <a:schemeClr val="accent2">
                    <a:lumMod val="50000"/>
                  </a:schemeClr>
                </a:solidFill>
              </a:rPr>
              <a:t>Introduction to Docker</a:t>
            </a:r>
            <a:endParaRPr lang="en-IN" b="1" dirty="0">
              <a:solidFill>
                <a:schemeClr val="accent2">
                  <a:lumMod val="50000"/>
                </a:schemeClr>
              </a:solidFill>
            </a:endParaRPr>
          </a:p>
          <a:p>
            <a:pPr marL="285750" indent="-285750">
              <a:buFont typeface="Wingdings" panose="05000000000000000000" pitchFamily="2" charset="2"/>
              <a:buChar char="v"/>
            </a:pPr>
            <a:r>
              <a:rPr lang="en-IN" b="1" dirty="0">
                <a:solidFill>
                  <a:schemeClr val="accent2">
                    <a:lumMod val="50000"/>
                  </a:schemeClr>
                </a:solidFill>
              </a:rPr>
              <a:t>Why </a:t>
            </a:r>
            <a:r>
              <a:rPr lang="en-IN" b="1" dirty="0" err="1" smtClean="0">
                <a:solidFill>
                  <a:schemeClr val="accent2">
                    <a:lumMod val="50000"/>
                  </a:schemeClr>
                </a:solidFill>
              </a:rPr>
              <a:t>Docker</a:t>
            </a:r>
            <a:r>
              <a:rPr lang="en-IN" b="1" dirty="0" smtClean="0">
                <a:solidFill>
                  <a:schemeClr val="accent2">
                    <a:lumMod val="50000"/>
                  </a:schemeClr>
                </a:solidFill>
              </a:rPr>
              <a:t>?</a:t>
            </a:r>
            <a:endParaRPr lang="en-IN" b="1" dirty="0">
              <a:solidFill>
                <a:schemeClr val="accent2">
                  <a:lumMod val="50000"/>
                </a:schemeClr>
              </a:solidFill>
            </a:endParaRPr>
          </a:p>
          <a:p>
            <a:pPr marL="285750" indent="-285750">
              <a:buFont typeface="Wingdings" panose="05000000000000000000" pitchFamily="2" charset="2"/>
              <a:buChar char="v"/>
            </a:pPr>
            <a:r>
              <a:rPr lang="en-IN" b="1" dirty="0" smtClean="0">
                <a:solidFill>
                  <a:schemeClr val="accent2">
                    <a:lumMod val="50000"/>
                  </a:schemeClr>
                </a:solidFill>
              </a:rPr>
              <a:t>Docker Architecture</a:t>
            </a:r>
            <a:endParaRPr lang="en-IN" b="1" dirty="0">
              <a:solidFill>
                <a:schemeClr val="accent2">
                  <a:lumMod val="50000"/>
                </a:schemeClr>
              </a:solidFill>
            </a:endParaRPr>
          </a:p>
          <a:p>
            <a:pPr marL="285750" indent="-285750">
              <a:buFont typeface="Wingdings" panose="05000000000000000000" pitchFamily="2" charset="2"/>
              <a:buChar char="v"/>
            </a:pPr>
            <a:r>
              <a:rPr lang="en-IN" b="1" dirty="0" smtClean="0">
                <a:solidFill>
                  <a:schemeClr val="accent2">
                    <a:lumMod val="50000"/>
                  </a:schemeClr>
                </a:solidFill>
              </a:rPr>
              <a:t>Advantages </a:t>
            </a:r>
            <a:r>
              <a:rPr lang="en-IN" b="1" dirty="0">
                <a:solidFill>
                  <a:schemeClr val="accent2">
                    <a:lumMod val="50000"/>
                  </a:schemeClr>
                </a:solidFill>
              </a:rPr>
              <a:t>of </a:t>
            </a:r>
            <a:r>
              <a:rPr lang="en-IN" b="1" dirty="0" err="1" smtClean="0">
                <a:solidFill>
                  <a:schemeClr val="accent2">
                    <a:lumMod val="50000"/>
                  </a:schemeClr>
                </a:solidFill>
              </a:rPr>
              <a:t>Docker</a:t>
            </a:r>
            <a:endParaRPr lang="en-IN" b="1" dirty="0" smtClean="0">
              <a:solidFill>
                <a:schemeClr val="accent2">
                  <a:lumMod val="50000"/>
                </a:schemeClr>
              </a:solidFill>
            </a:endParaRPr>
          </a:p>
          <a:p>
            <a:pPr marL="285750" indent="-285750">
              <a:buFont typeface="Wingdings" panose="05000000000000000000" pitchFamily="2" charset="2"/>
              <a:buChar char="v"/>
            </a:pPr>
            <a:r>
              <a:rPr lang="en-US" b="1" dirty="0" err="1">
                <a:solidFill>
                  <a:schemeClr val="accent2">
                    <a:lumMod val="50000"/>
                  </a:schemeClr>
                </a:solidFill>
              </a:rPr>
              <a:t>Docker</a:t>
            </a:r>
            <a:r>
              <a:rPr lang="en-US" b="1" dirty="0">
                <a:solidFill>
                  <a:schemeClr val="accent2">
                    <a:lumMod val="50000"/>
                  </a:schemeClr>
                </a:solidFill>
              </a:rPr>
              <a:t> Statistics &amp; Facts</a:t>
            </a:r>
            <a:endParaRPr lang="en-IN" b="1" dirty="0">
              <a:solidFill>
                <a:schemeClr val="accent2">
                  <a:lumMod val="50000"/>
                </a:schemeClr>
              </a:solidFill>
            </a:endParaRPr>
          </a:p>
          <a:p>
            <a:pPr marL="285750" indent="-285750">
              <a:buFont typeface="Wingdings" panose="05000000000000000000" pitchFamily="2" charset="2"/>
              <a:buChar char="v"/>
            </a:pPr>
            <a:r>
              <a:rPr lang="en-IN" b="1" dirty="0">
                <a:solidFill>
                  <a:schemeClr val="accent2">
                    <a:lumMod val="50000"/>
                  </a:schemeClr>
                </a:solidFill>
              </a:rPr>
              <a:t>Use </a:t>
            </a:r>
            <a:r>
              <a:rPr lang="en-IN" b="1" dirty="0" smtClean="0">
                <a:solidFill>
                  <a:schemeClr val="accent2">
                    <a:lumMod val="50000"/>
                  </a:schemeClr>
                </a:solidFill>
              </a:rPr>
              <a:t>Cases</a:t>
            </a:r>
            <a:endParaRPr lang="en-IN" b="1" dirty="0">
              <a:solidFill>
                <a:schemeClr val="accent2">
                  <a:lumMod val="50000"/>
                </a:schemeClr>
              </a:solidFill>
            </a:endParaRPr>
          </a:p>
          <a:p>
            <a:pPr marL="285750" indent="-285750">
              <a:buFont typeface="Wingdings" panose="05000000000000000000" pitchFamily="2" charset="2"/>
              <a:buChar char="v"/>
            </a:pPr>
            <a:r>
              <a:rPr lang="en-IN" b="1" dirty="0">
                <a:solidFill>
                  <a:schemeClr val="accent2">
                    <a:lumMod val="50000"/>
                  </a:schemeClr>
                </a:solidFill>
              </a:rPr>
              <a:t>Sample Demo</a:t>
            </a:r>
          </a:p>
          <a:p>
            <a:endParaRPr lang="en-IN" sz="800" b="1" dirty="0" smtClean="0">
              <a:solidFill>
                <a:schemeClr val="accent2">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1847081"/>
            <a:ext cx="3247693" cy="3247693"/>
          </a:xfrm>
          <a:prstGeom prst="rect">
            <a:avLst/>
          </a:prstGeom>
        </p:spPr>
      </p:pic>
    </p:spTree>
    <p:extLst>
      <p:ext uri="{BB962C8B-B14F-4D97-AF65-F5344CB8AC3E}">
        <p14:creationId xmlns:p14="http://schemas.microsoft.com/office/powerpoint/2010/main" val="116982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Docker</a:t>
            </a:r>
            <a:r>
              <a:rPr lang="en-IN" dirty="0" smtClean="0"/>
              <a:t> Architecture</a:t>
            </a:r>
            <a:endParaRPr lang="en-IN" dirty="0"/>
          </a:p>
        </p:txBody>
      </p:sp>
      <p:pic>
        <p:nvPicPr>
          <p:cNvPr id="4" name="Content Placeholder 3"/>
          <p:cNvPicPr>
            <a:picLocks noGrp="1" noChangeAspect="1"/>
          </p:cNvPicPr>
          <p:nvPr>
            <p:ph idx="1"/>
          </p:nvPr>
        </p:nvPicPr>
        <p:blipFill>
          <a:blip r:embed="rId2"/>
          <a:stretch>
            <a:fillRect/>
          </a:stretch>
        </p:blipFill>
        <p:spPr>
          <a:xfrm>
            <a:off x="987719" y="1730282"/>
            <a:ext cx="6739472" cy="3881437"/>
          </a:xfrm>
          <a:prstGeom prst="rect">
            <a:avLst/>
          </a:prstGeom>
        </p:spPr>
      </p:pic>
      <p:pic>
        <p:nvPicPr>
          <p:cNvPr id="3" name="Picture 2"/>
          <p:cNvPicPr>
            <a:picLocks noChangeAspect="1"/>
          </p:cNvPicPr>
          <p:nvPr/>
        </p:nvPicPr>
        <p:blipFill>
          <a:blip r:embed="rId3"/>
          <a:stretch>
            <a:fillRect/>
          </a:stretch>
        </p:blipFill>
        <p:spPr>
          <a:xfrm>
            <a:off x="478465" y="1435395"/>
            <a:ext cx="8795537" cy="4763386"/>
          </a:xfrm>
          <a:prstGeom prst="rect">
            <a:avLst/>
          </a:prstGeom>
        </p:spPr>
      </p:pic>
    </p:spTree>
    <p:extLst>
      <p:ext uri="{BB962C8B-B14F-4D97-AF65-F5344CB8AC3E}">
        <p14:creationId xmlns:p14="http://schemas.microsoft.com/office/powerpoint/2010/main" val="204352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Docker</a:t>
            </a:r>
            <a:r>
              <a:rPr lang="en-IN" dirty="0"/>
              <a:t> Architecture</a:t>
            </a: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en-US" dirty="0"/>
              <a:t>The underlying </a:t>
            </a:r>
            <a:r>
              <a:rPr lang="en-US" dirty="0" smtClean="0"/>
              <a:t>technology of </a:t>
            </a:r>
            <a:r>
              <a:rPr lang="en-US" dirty="0" err="1" smtClean="0"/>
              <a:t>Docker</a:t>
            </a:r>
            <a:r>
              <a:rPr lang="en-US" dirty="0" smtClean="0"/>
              <a:t> </a:t>
            </a:r>
            <a:r>
              <a:rPr lang="en-US" dirty="0"/>
              <a:t>is written in Go and takes advantage of several features of the Linux kernel to deliver its functionality</a:t>
            </a:r>
            <a:r>
              <a:rPr lang="en-US" dirty="0" smtClean="0"/>
              <a:t>.</a:t>
            </a:r>
            <a:endParaRPr lang="en-US" dirty="0"/>
          </a:p>
          <a:p>
            <a:r>
              <a:rPr lang="en-US" dirty="0" err="1"/>
              <a:t>Docker</a:t>
            </a:r>
            <a:r>
              <a:rPr lang="en-US" dirty="0"/>
              <a:t> uses a technology called namespaces to provide the isolated workspace called the container. When you run a container, </a:t>
            </a:r>
            <a:r>
              <a:rPr lang="en-US" dirty="0" err="1"/>
              <a:t>Docker</a:t>
            </a:r>
            <a:r>
              <a:rPr lang="en-US" dirty="0"/>
              <a:t> creates a set of namespaces for that container</a:t>
            </a:r>
            <a:r>
              <a:rPr lang="en-US" dirty="0" smtClean="0"/>
              <a:t>.</a:t>
            </a:r>
            <a:endParaRPr lang="en-US" dirty="0"/>
          </a:p>
        </p:txBody>
      </p:sp>
    </p:spTree>
    <p:extLst>
      <p:ext uri="{BB962C8B-B14F-4D97-AF65-F5344CB8AC3E}">
        <p14:creationId xmlns:p14="http://schemas.microsoft.com/office/powerpoint/2010/main" val="4210122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Docker</a:t>
            </a:r>
            <a:r>
              <a:rPr lang="en-US" b="1" dirty="0" smtClean="0"/>
              <a:t> </a:t>
            </a:r>
            <a:r>
              <a:rPr lang="en-US" b="1" dirty="0"/>
              <a:t>Engine</a:t>
            </a:r>
            <a:br>
              <a:rPr lang="en-US" b="1" dirty="0"/>
            </a:b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en-US" dirty="0" err="1" smtClean="0"/>
              <a:t>Docker</a:t>
            </a:r>
            <a:r>
              <a:rPr lang="en-US" dirty="0" smtClean="0"/>
              <a:t> </a:t>
            </a:r>
            <a:r>
              <a:rPr lang="en-US" dirty="0"/>
              <a:t>engine is the layer on which </a:t>
            </a:r>
            <a:r>
              <a:rPr lang="en-US" dirty="0" err="1"/>
              <a:t>Docker</a:t>
            </a:r>
            <a:r>
              <a:rPr lang="en-US" dirty="0"/>
              <a:t> runs. It’s a lightweight runtime and tooling that manages containers, images, builds, and more. It runs natively on Linux systems and is made up of</a:t>
            </a:r>
            <a:r>
              <a:rPr lang="en-US" dirty="0" smtClean="0"/>
              <a:t>:</a:t>
            </a:r>
            <a:endParaRPr lang="en-US" dirty="0"/>
          </a:p>
          <a:p>
            <a:pPr lvl="1"/>
            <a:r>
              <a:rPr lang="en-US" sz="1800" dirty="0" smtClean="0"/>
              <a:t>A </a:t>
            </a:r>
            <a:r>
              <a:rPr lang="en-US" sz="1800" dirty="0" err="1"/>
              <a:t>Docker</a:t>
            </a:r>
            <a:r>
              <a:rPr lang="en-US" sz="1800" dirty="0"/>
              <a:t> Daemon </a:t>
            </a:r>
            <a:r>
              <a:rPr lang="en-US" sz="1800" dirty="0" smtClean="0"/>
              <a:t>that </a:t>
            </a:r>
            <a:r>
              <a:rPr lang="en-US" sz="1800" dirty="0"/>
              <a:t>runs in the host </a:t>
            </a:r>
            <a:r>
              <a:rPr lang="en-US" sz="1800" dirty="0" smtClean="0"/>
              <a:t>computer.</a:t>
            </a:r>
          </a:p>
          <a:p>
            <a:pPr lvl="1"/>
            <a:r>
              <a:rPr lang="en-US" sz="1800" dirty="0" smtClean="0"/>
              <a:t>A </a:t>
            </a:r>
            <a:r>
              <a:rPr lang="en-US" sz="1800" dirty="0" err="1"/>
              <a:t>Docker</a:t>
            </a:r>
            <a:r>
              <a:rPr lang="en-US" sz="1800" dirty="0"/>
              <a:t> Client </a:t>
            </a:r>
            <a:r>
              <a:rPr lang="en-US" sz="1800" dirty="0" smtClean="0"/>
              <a:t>communicates </a:t>
            </a:r>
            <a:r>
              <a:rPr lang="en-US" sz="1800" dirty="0"/>
              <a:t>with the </a:t>
            </a:r>
            <a:r>
              <a:rPr lang="en-US" sz="1800" dirty="0" err="1"/>
              <a:t>Docker</a:t>
            </a:r>
            <a:r>
              <a:rPr lang="en-US" sz="1800" dirty="0"/>
              <a:t> Daemon to </a:t>
            </a:r>
            <a:r>
              <a:rPr lang="en-US" sz="1800" dirty="0" smtClean="0"/>
              <a:t>execute commands.</a:t>
            </a:r>
          </a:p>
          <a:p>
            <a:pPr lvl="1"/>
            <a:r>
              <a:rPr lang="en-US" sz="1800" dirty="0" smtClean="0"/>
              <a:t>A </a:t>
            </a:r>
            <a:r>
              <a:rPr lang="en-US" sz="1800" dirty="0"/>
              <a:t>REST API for interacting with the </a:t>
            </a:r>
            <a:r>
              <a:rPr lang="en-US" sz="1800" dirty="0" err="1"/>
              <a:t>Docker</a:t>
            </a:r>
            <a:r>
              <a:rPr lang="en-US" sz="1800" dirty="0"/>
              <a:t> Daemon remotely.</a:t>
            </a:r>
          </a:p>
        </p:txBody>
      </p:sp>
    </p:spTree>
    <p:extLst>
      <p:ext uri="{BB962C8B-B14F-4D97-AF65-F5344CB8AC3E}">
        <p14:creationId xmlns:p14="http://schemas.microsoft.com/office/powerpoint/2010/main" val="1836099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Docker</a:t>
            </a:r>
            <a:r>
              <a:rPr lang="en-IN" b="1" dirty="0"/>
              <a:t> Daemon</a:t>
            </a:r>
            <a:br>
              <a:rPr lang="en-IN" b="1" dirty="0"/>
            </a:br>
            <a:r>
              <a:rPr lang="en-US" b="1" dirty="0"/>
              <a:t/>
            </a:r>
            <a:br>
              <a:rPr lang="en-US" b="1" dirty="0"/>
            </a:b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en-US" dirty="0"/>
              <a:t>The </a:t>
            </a:r>
            <a:r>
              <a:rPr lang="en-US" dirty="0" err="1"/>
              <a:t>Docker</a:t>
            </a:r>
            <a:r>
              <a:rPr lang="en-US" dirty="0"/>
              <a:t> daemon is what actually executes commands sent to the </a:t>
            </a:r>
            <a:r>
              <a:rPr lang="en-US" dirty="0" err="1"/>
              <a:t>Docker</a:t>
            </a:r>
            <a:r>
              <a:rPr lang="en-US" dirty="0"/>
              <a:t> Client — like building, running, and distributing your containers. </a:t>
            </a:r>
            <a:endParaRPr lang="en-US" dirty="0" smtClean="0"/>
          </a:p>
          <a:p>
            <a:r>
              <a:rPr lang="en-US" dirty="0" smtClean="0"/>
              <a:t>The </a:t>
            </a:r>
            <a:r>
              <a:rPr lang="en-US" dirty="0" err="1"/>
              <a:t>Docker</a:t>
            </a:r>
            <a:r>
              <a:rPr lang="en-US" dirty="0"/>
              <a:t> Daemon runs on the host machine, but as a user, you never communicate directly with the Daemon. </a:t>
            </a:r>
            <a:endParaRPr lang="en-US" dirty="0" smtClean="0"/>
          </a:p>
          <a:p>
            <a:r>
              <a:rPr lang="en-US" dirty="0" smtClean="0"/>
              <a:t>The </a:t>
            </a:r>
            <a:r>
              <a:rPr lang="en-US" dirty="0" err="1"/>
              <a:t>Docker</a:t>
            </a:r>
            <a:r>
              <a:rPr lang="en-US" dirty="0"/>
              <a:t> Client can </a:t>
            </a:r>
            <a:r>
              <a:rPr lang="en-US" dirty="0" smtClean="0"/>
              <a:t>run </a:t>
            </a:r>
            <a:r>
              <a:rPr lang="en-US" dirty="0"/>
              <a:t>on a different </a:t>
            </a:r>
            <a:r>
              <a:rPr lang="en-US" dirty="0" smtClean="0"/>
              <a:t>machine </a:t>
            </a:r>
            <a:r>
              <a:rPr lang="en-US" dirty="0"/>
              <a:t>and communicate with the </a:t>
            </a:r>
            <a:r>
              <a:rPr lang="en-US" dirty="0" err="1"/>
              <a:t>Docker</a:t>
            </a:r>
            <a:r>
              <a:rPr lang="en-US" dirty="0"/>
              <a:t> Daemon that’s running on the host machine</a:t>
            </a:r>
            <a:r>
              <a:rPr lang="en-US" dirty="0" smtClean="0"/>
              <a:t>.</a:t>
            </a:r>
          </a:p>
          <a:p>
            <a:endParaRPr lang="en-US" dirty="0"/>
          </a:p>
        </p:txBody>
      </p:sp>
    </p:spTree>
    <p:extLst>
      <p:ext uri="{BB962C8B-B14F-4D97-AF65-F5344CB8AC3E}">
        <p14:creationId xmlns:p14="http://schemas.microsoft.com/office/powerpoint/2010/main" val="3317020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Docker</a:t>
            </a:r>
            <a:r>
              <a:rPr lang="en-US" b="1" dirty="0"/>
              <a:t> </a:t>
            </a:r>
            <a:r>
              <a:rPr lang="en-US" b="1" dirty="0" smtClean="0"/>
              <a:t>Image</a:t>
            </a:r>
            <a:r>
              <a:rPr lang="en-IN" b="1" dirty="0"/>
              <a:t/>
            </a:r>
            <a:br>
              <a:rPr lang="en-IN" b="1" dirty="0"/>
            </a:br>
            <a:r>
              <a:rPr lang="en-US" b="1" dirty="0"/>
              <a:t/>
            </a:r>
            <a:br>
              <a:rPr lang="en-US" b="1" dirty="0"/>
            </a:b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en-US" dirty="0" smtClean="0"/>
              <a:t>Images </a:t>
            </a:r>
            <a:r>
              <a:rPr lang="en-US" dirty="0"/>
              <a:t>are read-only templates that you build from a set of instructions written in your </a:t>
            </a:r>
            <a:r>
              <a:rPr lang="en-US" dirty="0" err="1"/>
              <a:t>Dockerfile</a:t>
            </a:r>
            <a:r>
              <a:rPr lang="en-US" dirty="0"/>
              <a:t>. Images define both what you want your packaged application and its dependencies to look like *and* what processes to run when it’s launched.</a:t>
            </a:r>
          </a:p>
          <a:p>
            <a:r>
              <a:rPr lang="en-US" dirty="0"/>
              <a:t>The </a:t>
            </a:r>
            <a:r>
              <a:rPr lang="en-US" dirty="0" err="1"/>
              <a:t>Docker</a:t>
            </a:r>
            <a:r>
              <a:rPr lang="en-US" dirty="0"/>
              <a:t> image is built using a </a:t>
            </a:r>
            <a:r>
              <a:rPr lang="en-US" dirty="0" err="1"/>
              <a:t>Dockerfile</a:t>
            </a:r>
            <a:r>
              <a:rPr lang="en-US" dirty="0"/>
              <a:t>. Each instruction in the </a:t>
            </a:r>
            <a:r>
              <a:rPr lang="en-US" dirty="0" err="1"/>
              <a:t>Dockerfile</a:t>
            </a:r>
            <a:r>
              <a:rPr lang="en-US" dirty="0"/>
              <a:t> adds a new “layer” to the image, with layers representing a portion of the images file system that either adds to or replaces the layer below it. Layers are key to </a:t>
            </a:r>
            <a:r>
              <a:rPr lang="en-US" dirty="0" err="1"/>
              <a:t>Docker’s</a:t>
            </a:r>
            <a:r>
              <a:rPr lang="en-US" dirty="0"/>
              <a:t> lightweight yet powerful structure. </a:t>
            </a:r>
            <a:r>
              <a:rPr lang="en-US" dirty="0" err="1"/>
              <a:t>Docker</a:t>
            </a:r>
            <a:r>
              <a:rPr lang="en-US" dirty="0"/>
              <a:t> uses a Union File System to achieve </a:t>
            </a:r>
            <a:r>
              <a:rPr lang="en-US" dirty="0" smtClean="0"/>
              <a:t>this</a:t>
            </a:r>
            <a:r>
              <a:rPr lang="en-US" dirty="0"/>
              <a:t>.</a:t>
            </a:r>
            <a:endParaRPr lang="en-US" dirty="0" smtClean="0"/>
          </a:p>
          <a:p>
            <a:endParaRPr lang="en-US" dirty="0"/>
          </a:p>
        </p:txBody>
      </p:sp>
    </p:spTree>
    <p:extLst>
      <p:ext uri="{BB962C8B-B14F-4D97-AF65-F5344CB8AC3E}">
        <p14:creationId xmlns:p14="http://schemas.microsoft.com/office/powerpoint/2010/main" val="237028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Dockerfile</a:t>
            </a:r>
            <a:r>
              <a:rPr lang="en-IN" b="1" dirty="0"/>
              <a:t/>
            </a:r>
            <a:br>
              <a:rPr lang="en-IN" b="1" dirty="0"/>
            </a:br>
            <a:r>
              <a:rPr lang="en-US" b="1" dirty="0"/>
              <a:t/>
            </a:r>
            <a:br>
              <a:rPr lang="en-US" b="1" dirty="0"/>
            </a:b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fontScale="85000" lnSpcReduction="10000"/>
          </a:bodyPr>
          <a:lstStyle/>
          <a:p>
            <a:pPr marL="0" indent="0">
              <a:buNone/>
            </a:pPr>
            <a:r>
              <a:rPr lang="en-US" dirty="0"/>
              <a:t>A </a:t>
            </a:r>
            <a:r>
              <a:rPr lang="en-US" dirty="0" err="1"/>
              <a:t>Dockerfile</a:t>
            </a:r>
            <a:r>
              <a:rPr lang="en-US" dirty="0"/>
              <a:t> is where you write the instructions to build a </a:t>
            </a:r>
            <a:r>
              <a:rPr lang="en-US" dirty="0" err="1"/>
              <a:t>Docker</a:t>
            </a:r>
            <a:r>
              <a:rPr lang="en-US" dirty="0"/>
              <a:t> image. These instructions can be</a:t>
            </a:r>
            <a:r>
              <a:rPr lang="en-US" dirty="0" smtClean="0"/>
              <a:t>:</a:t>
            </a:r>
            <a:endParaRPr lang="en-US" dirty="0"/>
          </a:p>
          <a:p>
            <a:r>
              <a:rPr lang="en-US" b="1" i="1" dirty="0" smtClean="0"/>
              <a:t>FROM</a:t>
            </a:r>
            <a:r>
              <a:rPr lang="en-US" dirty="0" smtClean="0"/>
              <a:t> </a:t>
            </a:r>
            <a:r>
              <a:rPr lang="en-US" dirty="0"/>
              <a:t>- Specifies the base image that the </a:t>
            </a:r>
            <a:r>
              <a:rPr lang="en-US" dirty="0" err="1"/>
              <a:t>Dockerfile</a:t>
            </a:r>
            <a:r>
              <a:rPr lang="en-US" dirty="0"/>
              <a:t> will use to build a new image. For this post, we are using </a:t>
            </a:r>
            <a:r>
              <a:rPr lang="en-US" dirty="0" err="1"/>
              <a:t>phusion</a:t>
            </a:r>
            <a:r>
              <a:rPr lang="en-US" dirty="0"/>
              <a:t>/</a:t>
            </a:r>
            <a:r>
              <a:rPr lang="en-US" dirty="0" err="1"/>
              <a:t>baseimage</a:t>
            </a:r>
            <a:r>
              <a:rPr lang="en-US" dirty="0"/>
              <a:t> as our base image because it is a minimal Ubuntu-based image modified for </a:t>
            </a:r>
            <a:r>
              <a:rPr lang="en-US" dirty="0" err="1"/>
              <a:t>Docker</a:t>
            </a:r>
            <a:r>
              <a:rPr lang="en-US" dirty="0"/>
              <a:t> friendliness.</a:t>
            </a:r>
          </a:p>
          <a:p>
            <a:r>
              <a:rPr lang="en-US" b="1" i="1" dirty="0" smtClean="0"/>
              <a:t>MAINTAINER</a:t>
            </a:r>
            <a:r>
              <a:rPr lang="en-US" dirty="0" smtClean="0"/>
              <a:t> </a:t>
            </a:r>
            <a:r>
              <a:rPr lang="en-US" dirty="0"/>
              <a:t>- Specifies the </a:t>
            </a:r>
            <a:r>
              <a:rPr lang="en-US" dirty="0" err="1"/>
              <a:t>Dockerfile</a:t>
            </a:r>
            <a:r>
              <a:rPr lang="en-US" dirty="0"/>
              <a:t> Author Name and his/her email.</a:t>
            </a:r>
          </a:p>
          <a:p>
            <a:r>
              <a:rPr lang="en-US" b="1" i="1" dirty="0" smtClean="0"/>
              <a:t>R</a:t>
            </a:r>
            <a:r>
              <a:rPr lang="en-US" b="1" i="1" dirty="0"/>
              <a:t>UN</a:t>
            </a:r>
            <a:r>
              <a:rPr lang="en-US" dirty="0" smtClean="0"/>
              <a:t> </a:t>
            </a:r>
            <a:r>
              <a:rPr lang="en-US" dirty="0"/>
              <a:t>- Runs any UNIX command to build the image.</a:t>
            </a:r>
          </a:p>
          <a:p>
            <a:r>
              <a:rPr lang="en-US" b="1" i="1" dirty="0" smtClean="0"/>
              <a:t>ENV</a:t>
            </a:r>
            <a:r>
              <a:rPr lang="en-US" dirty="0" smtClean="0"/>
              <a:t> </a:t>
            </a:r>
            <a:r>
              <a:rPr lang="en-US" dirty="0"/>
              <a:t>- Sets the environment variables. For this post, JAVA_HOME is the variable that is set.</a:t>
            </a:r>
          </a:p>
          <a:p>
            <a:r>
              <a:rPr lang="en-US" b="1" i="1" dirty="0" smtClean="0"/>
              <a:t>CMD</a:t>
            </a:r>
            <a:r>
              <a:rPr lang="en-US" dirty="0" smtClean="0"/>
              <a:t> </a:t>
            </a:r>
            <a:r>
              <a:rPr lang="en-US" dirty="0"/>
              <a:t>- Provides the facility to run commands at the start of container. This can be overridden upon executing the </a:t>
            </a:r>
            <a:r>
              <a:rPr lang="en-US" dirty="0" err="1"/>
              <a:t>docker</a:t>
            </a:r>
            <a:r>
              <a:rPr lang="en-US" dirty="0"/>
              <a:t> run command.</a:t>
            </a:r>
          </a:p>
          <a:p>
            <a:r>
              <a:rPr lang="en-US" b="1" i="1" dirty="0" smtClean="0"/>
              <a:t>ADD</a:t>
            </a:r>
            <a:r>
              <a:rPr lang="en-US" dirty="0" smtClean="0"/>
              <a:t> </a:t>
            </a:r>
            <a:r>
              <a:rPr lang="en-US" dirty="0"/>
              <a:t>- This instruction copies the new files, directories into the </a:t>
            </a:r>
            <a:r>
              <a:rPr lang="en-US" dirty="0" err="1"/>
              <a:t>Docker</a:t>
            </a:r>
            <a:r>
              <a:rPr lang="en-US" dirty="0"/>
              <a:t> container file system at specified destination.</a:t>
            </a:r>
          </a:p>
          <a:p>
            <a:r>
              <a:rPr lang="en-US" b="1" i="1" dirty="0" smtClean="0"/>
              <a:t>EXPOSE</a:t>
            </a:r>
            <a:r>
              <a:rPr lang="en-US" dirty="0" smtClean="0"/>
              <a:t> </a:t>
            </a:r>
            <a:r>
              <a:rPr lang="en-US" dirty="0"/>
              <a:t>- This instruction exposes specified port to the host machine.</a:t>
            </a:r>
          </a:p>
          <a:p>
            <a:endParaRPr lang="en-US" dirty="0"/>
          </a:p>
          <a:p>
            <a:endParaRPr lang="en-US" dirty="0" smtClean="0"/>
          </a:p>
          <a:p>
            <a:endParaRPr lang="en-US" dirty="0"/>
          </a:p>
        </p:txBody>
      </p:sp>
    </p:spTree>
    <p:extLst>
      <p:ext uri="{BB962C8B-B14F-4D97-AF65-F5344CB8AC3E}">
        <p14:creationId xmlns:p14="http://schemas.microsoft.com/office/powerpoint/2010/main" val="2792097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Docker</a:t>
            </a:r>
            <a:r>
              <a:rPr lang="en-IN" b="1" dirty="0"/>
              <a:t> </a:t>
            </a:r>
            <a:r>
              <a:rPr lang="en-IN" b="1" dirty="0" smtClean="0"/>
              <a:t>Containers</a:t>
            </a:r>
            <a:r>
              <a:rPr lang="en-IN" b="1" dirty="0"/>
              <a:t/>
            </a:r>
            <a:br>
              <a:rPr lang="en-IN" b="1" dirty="0"/>
            </a:br>
            <a:r>
              <a:rPr lang="en-US" b="1" dirty="0"/>
              <a:t/>
            </a:r>
            <a:br>
              <a:rPr lang="en-US" b="1" dirty="0"/>
            </a:br>
            <a:r>
              <a:rPr lang="en-US" dirty="0"/>
              <a:t/>
            </a:r>
            <a:br>
              <a:rPr lang="en-US" dirty="0"/>
            </a:br>
            <a:endParaRPr lang="en-IN" dirty="0"/>
          </a:p>
        </p:txBody>
      </p:sp>
      <p:sp>
        <p:nvSpPr>
          <p:cNvPr id="3" name="Content Placeholder 2"/>
          <p:cNvSpPr>
            <a:spLocks noGrp="1"/>
          </p:cNvSpPr>
          <p:nvPr>
            <p:ph idx="1"/>
          </p:nvPr>
        </p:nvSpPr>
        <p:spPr>
          <a:xfrm>
            <a:off x="630334" y="1626889"/>
            <a:ext cx="8611770" cy="3997045"/>
          </a:xfrm>
        </p:spPr>
        <p:txBody>
          <a:bodyPr>
            <a:normAutofit/>
          </a:bodyPr>
          <a:lstStyle/>
          <a:p>
            <a:r>
              <a:rPr lang="en-US" dirty="0"/>
              <a:t>A </a:t>
            </a:r>
            <a:r>
              <a:rPr lang="en-US" dirty="0" err="1"/>
              <a:t>Docker</a:t>
            </a:r>
            <a:r>
              <a:rPr lang="en-US" dirty="0"/>
              <a:t> </a:t>
            </a:r>
            <a:r>
              <a:rPr lang="en-US" dirty="0" smtClean="0"/>
              <a:t>container wraps </a:t>
            </a:r>
            <a:r>
              <a:rPr lang="en-US" dirty="0"/>
              <a:t>an application’s software into an invisible box with everything the application needs to run. </a:t>
            </a:r>
            <a:endParaRPr lang="en-US" dirty="0" smtClean="0"/>
          </a:p>
          <a:p>
            <a:r>
              <a:rPr lang="en-US" dirty="0" smtClean="0"/>
              <a:t>That </a:t>
            </a:r>
            <a:r>
              <a:rPr lang="en-US" dirty="0"/>
              <a:t>includes the operating system, application code, runtime, system tools, system libraries, and etc. </a:t>
            </a:r>
            <a:r>
              <a:rPr lang="en-US" dirty="0" err="1" smtClean="0"/>
              <a:t>Docker</a:t>
            </a:r>
            <a:r>
              <a:rPr lang="en-US" dirty="0" smtClean="0"/>
              <a:t> </a:t>
            </a:r>
            <a:r>
              <a:rPr lang="en-US" dirty="0"/>
              <a:t>containers are built off </a:t>
            </a:r>
            <a:r>
              <a:rPr lang="en-US" dirty="0" err="1"/>
              <a:t>Docker</a:t>
            </a:r>
            <a:r>
              <a:rPr lang="en-US" dirty="0"/>
              <a:t> images. Since images are read-only, </a:t>
            </a:r>
            <a:r>
              <a:rPr lang="en-US" dirty="0" err="1"/>
              <a:t>Docker</a:t>
            </a:r>
            <a:r>
              <a:rPr lang="en-US" dirty="0"/>
              <a:t> adds a read-write file system over the read-only file system of the image to create a container</a:t>
            </a:r>
            <a:r>
              <a:rPr lang="en-US" dirty="0" smtClean="0"/>
              <a:t>.</a:t>
            </a:r>
          </a:p>
          <a:p>
            <a:endParaRPr lang="en-US" dirty="0"/>
          </a:p>
          <a:p>
            <a:endParaRPr lang="en-US" dirty="0" smtClean="0"/>
          </a:p>
          <a:p>
            <a:endParaRPr lang="en-US" dirty="0" smtClean="0"/>
          </a:p>
        </p:txBody>
      </p:sp>
      <p:cxnSp>
        <p:nvCxnSpPr>
          <p:cNvPr id="24" name="Elbow Connector 23"/>
          <p:cNvCxnSpPr/>
          <p:nvPr/>
        </p:nvCxnSpPr>
        <p:spPr>
          <a:xfrm rot="16200000" flipH="1">
            <a:off x="4996931" y="4050633"/>
            <a:ext cx="13548" cy="8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22694" y="3924095"/>
            <a:ext cx="2721935" cy="44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Docker</a:t>
            </a:r>
            <a:r>
              <a:rPr lang="en-IN" dirty="0" smtClean="0"/>
              <a:t> Container</a:t>
            </a:r>
            <a:endParaRPr lang="en-IN" dirty="0"/>
          </a:p>
        </p:txBody>
      </p:sp>
      <p:sp>
        <p:nvSpPr>
          <p:cNvPr id="33" name="Rectangle 32"/>
          <p:cNvSpPr/>
          <p:nvPr/>
        </p:nvSpPr>
        <p:spPr>
          <a:xfrm>
            <a:off x="1631127" y="4879656"/>
            <a:ext cx="857898" cy="74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OS</a:t>
            </a:r>
            <a:endParaRPr lang="en-IN" dirty="0"/>
          </a:p>
        </p:txBody>
      </p:sp>
      <p:sp>
        <p:nvSpPr>
          <p:cNvPr id="34" name="Rectangle 33"/>
          <p:cNvSpPr/>
          <p:nvPr/>
        </p:nvSpPr>
        <p:spPr>
          <a:xfrm>
            <a:off x="2788734" y="4879655"/>
            <a:ext cx="857899" cy="74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IN" dirty="0"/>
          </a:p>
        </p:txBody>
      </p:sp>
      <p:sp>
        <p:nvSpPr>
          <p:cNvPr id="35" name="Rectangle 34"/>
          <p:cNvSpPr/>
          <p:nvPr/>
        </p:nvSpPr>
        <p:spPr>
          <a:xfrm>
            <a:off x="3949627" y="4879657"/>
            <a:ext cx="868071" cy="744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Run-time</a:t>
            </a:r>
            <a:endParaRPr lang="en-IN" dirty="0"/>
          </a:p>
        </p:txBody>
      </p:sp>
      <p:sp>
        <p:nvSpPr>
          <p:cNvPr id="36" name="Rectangle 35"/>
          <p:cNvSpPr/>
          <p:nvPr/>
        </p:nvSpPr>
        <p:spPr>
          <a:xfrm>
            <a:off x="5091280" y="4888921"/>
            <a:ext cx="982202" cy="744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 Tools</a:t>
            </a:r>
            <a:endParaRPr lang="en-IN" dirty="0"/>
          </a:p>
        </p:txBody>
      </p:sp>
      <p:sp>
        <p:nvSpPr>
          <p:cNvPr id="37" name="Rectangle 36"/>
          <p:cNvSpPr/>
          <p:nvPr/>
        </p:nvSpPr>
        <p:spPr>
          <a:xfrm>
            <a:off x="6347065" y="4879657"/>
            <a:ext cx="982202" cy="744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 Libs</a:t>
            </a:r>
            <a:endParaRPr lang="en-IN" dirty="0"/>
          </a:p>
        </p:txBody>
      </p:sp>
      <p:cxnSp>
        <p:nvCxnSpPr>
          <p:cNvPr id="38" name="Elbow Connector 37"/>
          <p:cNvCxnSpPr>
            <a:endCxn id="33" idx="0"/>
          </p:cNvCxnSpPr>
          <p:nvPr/>
        </p:nvCxnSpPr>
        <p:spPr>
          <a:xfrm rot="10800000" flipV="1">
            <a:off x="2060076" y="4366378"/>
            <a:ext cx="962618" cy="513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37" idx="0"/>
          </p:cNvCxnSpPr>
          <p:nvPr/>
        </p:nvCxnSpPr>
        <p:spPr>
          <a:xfrm>
            <a:off x="5744629" y="4366378"/>
            <a:ext cx="1093537" cy="513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34" idx="0"/>
          </p:cNvCxnSpPr>
          <p:nvPr/>
        </p:nvCxnSpPr>
        <p:spPr>
          <a:xfrm rot="10800000" flipV="1">
            <a:off x="3217685" y="4366377"/>
            <a:ext cx="533669" cy="513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506998" y="4375642"/>
            <a:ext cx="0" cy="51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2"/>
            <a:endCxn id="35" idx="0"/>
          </p:cNvCxnSpPr>
          <p:nvPr/>
        </p:nvCxnSpPr>
        <p:spPr>
          <a:xfrm>
            <a:off x="4383662" y="4366379"/>
            <a:ext cx="1" cy="51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164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a:t>of </a:t>
            </a:r>
            <a:r>
              <a:rPr lang="en-US" dirty="0" err="1" smtClean="0"/>
              <a:t>Docker</a:t>
            </a: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en-IN" dirty="0"/>
              <a:t>Continuous Deployment and </a:t>
            </a:r>
            <a:r>
              <a:rPr lang="en-IN" dirty="0" smtClean="0"/>
              <a:t>Testing</a:t>
            </a:r>
            <a:r>
              <a:rPr lang="en-US" dirty="0" smtClean="0"/>
              <a:t> </a:t>
            </a:r>
          </a:p>
          <a:p>
            <a:r>
              <a:rPr lang="en-IN" dirty="0"/>
              <a:t>Multi-Cloud </a:t>
            </a:r>
            <a:r>
              <a:rPr lang="en-IN" dirty="0" smtClean="0"/>
              <a:t>Platforms</a:t>
            </a:r>
            <a:endParaRPr lang="en-US" dirty="0" smtClean="0"/>
          </a:p>
          <a:p>
            <a:r>
              <a:rPr lang="en-IN" dirty="0"/>
              <a:t>Environment Standardization and Version </a:t>
            </a:r>
            <a:r>
              <a:rPr lang="en-IN" dirty="0" smtClean="0"/>
              <a:t>Control</a:t>
            </a:r>
            <a:endParaRPr lang="en-US" dirty="0" smtClean="0"/>
          </a:p>
          <a:p>
            <a:r>
              <a:rPr lang="en-IN" dirty="0" smtClean="0"/>
              <a:t>Isolation</a:t>
            </a:r>
          </a:p>
          <a:p>
            <a:r>
              <a:rPr lang="en-IN" dirty="0"/>
              <a:t>Portability across machines</a:t>
            </a:r>
          </a:p>
          <a:p>
            <a:r>
              <a:rPr lang="en-US" dirty="0"/>
              <a:t>Lightweight footprint and minimal overhead – </a:t>
            </a:r>
            <a:r>
              <a:rPr lang="en-US" dirty="0" err="1"/>
              <a:t>Docker</a:t>
            </a:r>
            <a:r>
              <a:rPr lang="en-US" dirty="0"/>
              <a:t> images are typically very small, which facilitates rapid delivery and reduces the time to deploy new application containers.</a:t>
            </a:r>
            <a:endParaRPr lang="en-IN" dirty="0"/>
          </a:p>
          <a:p>
            <a:pPr marL="0" indent="0">
              <a:buNone/>
            </a:pPr>
            <a:endParaRPr lang="en-IN" dirty="0"/>
          </a:p>
        </p:txBody>
      </p:sp>
    </p:spTree>
    <p:extLst>
      <p:ext uri="{BB962C8B-B14F-4D97-AF65-F5344CB8AC3E}">
        <p14:creationId xmlns:p14="http://schemas.microsoft.com/office/powerpoint/2010/main" val="235683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commands</a:t>
            </a: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de-CH" dirty="0"/>
              <a:t>Runnable instance of an image</a:t>
            </a:r>
          </a:p>
          <a:p>
            <a:pPr lvl="1"/>
            <a:r>
              <a:rPr lang="de-CH" b="1" i="1" dirty="0" smtClean="0"/>
              <a:t>docker ps</a:t>
            </a:r>
            <a:r>
              <a:rPr lang="de-CH" b="1" i="1" dirty="0"/>
              <a:t>:</a:t>
            </a:r>
            <a:r>
              <a:rPr lang="de-CH" b="1" dirty="0"/>
              <a:t> </a:t>
            </a:r>
            <a:r>
              <a:rPr lang="de-CH" dirty="0"/>
              <a:t>List all running containers</a:t>
            </a:r>
          </a:p>
          <a:p>
            <a:pPr lvl="1"/>
            <a:r>
              <a:rPr lang="de-CH" b="1" i="1" dirty="0"/>
              <a:t>docker </a:t>
            </a:r>
            <a:r>
              <a:rPr lang="de-CH" b="1" i="1" dirty="0" smtClean="0"/>
              <a:t>ps </a:t>
            </a:r>
            <a:r>
              <a:rPr lang="de-CH" b="1" i="1" dirty="0"/>
              <a:t>–a</a:t>
            </a:r>
            <a:r>
              <a:rPr lang="de-CH" b="1" dirty="0"/>
              <a:t>:</a:t>
            </a:r>
            <a:r>
              <a:rPr lang="de-CH" dirty="0"/>
              <a:t> List all containers (incl. stopped)</a:t>
            </a:r>
          </a:p>
          <a:p>
            <a:pPr lvl="1"/>
            <a:r>
              <a:rPr lang="de-CH" b="1" i="1" dirty="0" smtClean="0"/>
              <a:t>docker start &lt;container id&gt;</a:t>
            </a:r>
            <a:r>
              <a:rPr lang="de-CH" b="1" dirty="0" smtClean="0"/>
              <a:t>:</a:t>
            </a:r>
            <a:r>
              <a:rPr lang="de-CH" dirty="0" smtClean="0"/>
              <a:t> </a:t>
            </a:r>
            <a:r>
              <a:rPr lang="de-CH" dirty="0"/>
              <a:t>Start a stopped container</a:t>
            </a:r>
          </a:p>
          <a:p>
            <a:pPr lvl="1"/>
            <a:r>
              <a:rPr lang="de-CH" b="1" i="1" dirty="0"/>
              <a:t>docker </a:t>
            </a:r>
            <a:r>
              <a:rPr lang="de-CH" b="1" i="1" dirty="0" smtClean="0"/>
              <a:t>stop &lt;</a:t>
            </a:r>
            <a:r>
              <a:rPr lang="de-CH" b="1" i="1" dirty="0"/>
              <a:t> container</a:t>
            </a:r>
            <a:r>
              <a:rPr lang="de-CH" b="1" i="1" dirty="0" smtClean="0"/>
              <a:t> id&gt;</a:t>
            </a:r>
            <a:r>
              <a:rPr lang="de-CH" b="1" dirty="0" smtClean="0"/>
              <a:t>:</a:t>
            </a:r>
            <a:r>
              <a:rPr lang="de-CH" dirty="0" smtClean="0"/>
              <a:t> Stop </a:t>
            </a:r>
            <a:r>
              <a:rPr lang="de-CH" dirty="0"/>
              <a:t>a running container</a:t>
            </a:r>
          </a:p>
          <a:p>
            <a:pPr lvl="1"/>
            <a:r>
              <a:rPr lang="de-CH" b="1" i="1" dirty="0"/>
              <a:t>docker </a:t>
            </a:r>
            <a:r>
              <a:rPr lang="de-CH" b="1" i="1" dirty="0" smtClean="0"/>
              <a:t>pause</a:t>
            </a:r>
            <a:r>
              <a:rPr lang="de-CH" b="1" dirty="0"/>
              <a:t>:</a:t>
            </a:r>
            <a:r>
              <a:rPr lang="de-CH" dirty="0"/>
              <a:t> Pause all processes within a container</a:t>
            </a:r>
          </a:p>
          <a:p>
            <a:pPr lvl="1"/>
            <a:r>
              <a:rPr lang="de-CH" b="1" i="1" dirty="0"/>
              <a:t>docker </a:t>
            </a:r>
            <a:r>
              <a:rPr lang="de-CH" b="1" i="1" dirty="0" smtClean="0"/>
              <a:t>rm &lt;continer id&gt;</a:t>
            </a:r>
            <a:r>
              <a:rPr lang="de-CH" b="1" dirty="0" smtClean="0"/>
              <a:t>:</a:t>
            </a:r>
            <a:r>
              <a:rPr lang="de-CH" dirty="0" smtClean="0"/>
              <a:t> </a:t>
            </a:r>
            <a:r>
              <a:rPr lang="de-CH" dirty="0"/>
              <a:t>Delete a </a:t>
            </a:r>
            <a:r>
              <a:rPr lang="de-CH" dirty="0" smtClean="0"/>
              <a:t>container</a:t>
            </a:r>
          </a:p>
          <a:p>
            <a:pPr lvl="1"/>
            <a:r>
              <a:rPr lang="de-CH" b="1" i="1" dirty="0"/>
              <a:t>docker rmi &lt;image id</a:t>
            </a:r>
            <a:r>
              <a:rPr lang="de-CH" b="1" i="1" dirty="0" smtClean="0"/>
              <a:t>&gt;</a:t>
            </a:r>
            <a:r>
              <a:rPr lang="de-CH" b="1" dirty="0" smtClean="0"/>
              <a:t>: </a:t>
            </a:r>
            <a:r>
              <a:rPr lang="de-CH" dirty="0" smtClean="0"/>
              <a:t>Remove the inactive image</a:t>
            </a:r>
            <a:endParaRPr lang="de-CH" dirty="0"/>
          </a:p>
        </p:txBody>
      </p:sp>
    </p:spTree>
    <p:extLst>
      <p:ext uri="{BB962C8B-B14F-4D97-AF65-F5344CB8AC3E}">
        <p14:creationId xmlns:p14="http://schemas.microsoft.com/office/powerpoint/2010/main" val="3341669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Docker</a:t>
            </a:r>
            <a:r>
              <a:rPr lang="en-US" b="1" dirty="0"/>
              <a:t> Statistics &amp; </a:t>
            </a:r>
            <a:r>
              <a:rPr lang="en-US" b="1" dirty="0" smtClean="0"/>
              <a:t>Facts</a:t>
            </a: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en-US" dirty="0" smtClean="0"/>
              <a:t>2/3 </a:t>
            </a:r>
            <a:r>
              <a:rPr lang="en-US" dirty="0"/>
              <a:t>of companies that try using </a:t>
            </a:r>
            <a:r>
              <a:rPr lang="en-US" dirty="0" err="1"/>
              <a:t>Docker</a:t>
            </a:r>
            <a:r>
              <a:rPr lang="en-US" dirty="0"/>
              <a:t>, adopt it. Most companies who will adopt have already done so within 30 days of initial production usage, and almost all the remaining adopters convert within 60 days.</a:t>
            </a:r>
          </a:p>
          <a:p>
            <a:r>
              <a:rPr lang="en-US" dirty="0"/>
              <a:t>At the beginning of March 2016, 13.6 percent of </a:t>
            </a:r>
            <a:r>
              <a:rPr lang="en-US" dirty="0" err="1"/>
              <a:t>Datadog's</a:t>
            </a:r>
            <a:r>
              <a:rPr lang="en-US" dirty="0"/>
              <a:t> customers had adopted </a:t>
            </a:r>
            <a:r>
              <a:rPr lang="en-US" dirty="0" err="1"/>
              <a:t>Docker</a:t>
            </a:r>
            <a:r>
              <a:rPr lang="en-US" dirty="0"/>
              <a:t>. One year later that number has grown to 18.8 percent. That's almost 40 percent market-share growth in 12 months</a:t>
            </a:r>
            <a:r>
              <a:rPr lang="en-US" dirty="0" smtClean="0"/>
              <a:t>.</a:t>
            </a:r>
            <a:endParaRPr lang="en-US" dirty="0"/>
          </a:p>
          <a:p>
            <a:r>
              <a:rPr lang="en-US" dirty="0"/>
              <a:t>Adopters multiply their containers by five. </a:t>
            </a:r>
            <a:r>
              <a:rPr lang="en-US" dirty="0" err="1"/>
              <a:t>Docker</a:t>
            </a:r>
            <a:r>
              <a:rPr lang="en-US" dirty="0"/>
              <a:t> adopters approximately quintuple the average number of running containers they have in production between their first and tenth month of usage.</a:t>
            </a:r>
          </a:p>
          <a:p>
            <a:r>
              <a:rPr lang="en-US" dirty="0"/>
              <a:t>PHP, Ruby, Java, and Node are the main programming frameworks used in containers.</a:t>
            </a:r>
          </a:p>
        </p:txBody>
      </p:sp>
    </p:spTree>
    <p:extLst>
      <p:ext uri="{BB962C8B-B14F-4D97-AF65-F5344CB8AC3E}">
        <p14:creationId xmlns:p14="http://schemas.microsoft.com/office/powerpoint/2010/main" val="484156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Virtualization vs Containerization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947" y="1554533"/>
            <a:ext cx="6856144" cy="3881437"/>
          </a:xfrm>
        </p:spPr>
      </p:pic>
    </p:spTree>
    <p:extLst>
      <p:ext uri="{BB962C8B-B14F-4D97-AF65-F5344CB8AC3E}">
        <p14:creationId xmlns:p14="http://schemas.microsoft.com/office/powerpoint/2010/main" val="2723172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Technologies Running on </a:t>
            </a:r>
            <a:r>
              <a:rPr lang="en-US" b="1" dirty="0" err="1"/>
              <a:t>Docker</a:t>
            </a:r>
            <a:r>
              <a:rPr lang="en-US" dirty="0"/>
              <a:t/>
            </a:r>
            <a:br>
              <a:rPr lang="en-US"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29" y="609601"/>
            <a:ext cx="8742373" cy="5035890"/>
          </a:xfrm>
        </p:spPr>
      </p:pic>
    </p:spTree>
    <p:extLst>
      <p:ext uri="{BB962C8B-B14F-4D97-AF65-F5344CB8AC3E}">
        <p14:creationId xmlns:p14="http://schemas.microsoft.com/office/powerpoint/2010/main" val="3305137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80707"/>
          </a:xfrm>
        </p:spPr>
        <p:txBody>
          <a:bodyPr>
            <a:normAutofit fontScale="90000"/>
          </a:bodyPr>
          <a:lstStyle/>
          <a:p>
            <a:r>
              <a:rPr lang="en-US" b="1" dirty="0" err="1"/>
              <a:t>Docker</a:t>
            </a:r>
            <a:r>
              <a:rPr lang="en-US" b="1" dirty="0"/>
              <a:t> supported in many Cloud </a:t>
            </a:r>
            <a:r>
              <a:rPr lang="en-US" b="1" dirty="0" smtClean="0"/>
              <a:t>platforms</a:t>
            </a:r>
            <a:r>
              <a:rPr lang="en-US" dirty="0" smtClean="0"/>
              <a:t/>
            </a:r>
            <a:br>
              <a:rPr lang="en-US" dirty="0" smtClean="0"/>
            </a:br>
            <a:endParaRPr lang="en-IN" dirty="0"/>
          </a:p>
        </p:txBody>
      </p:sp>
      <p:sp>
        <p:nvSpPr>
          <p:cNvPr id="3" name="Content Placeholder 2"/>
          <p:cNvSpPr>
            <a:spLocks noGrp="1"/>
          </p:cNvSpPr>
          <p:nvPr>
            <p:ph idx="1"/>
          </p:nvPr>
        </p:nvSpPr>
        <p:spPr>
          <a:xfrm flipV="1">
            <a:off x="1761855" y="2273564"/>
            <a:ext cx="5202471" cy="1210991"/>
          </a:xfrm>
        </p:spPr>
        <p:txBody>
          <a:bodyPr>
            <a:normAutofit/>
          </a:bodyPr>
          <a:lstStyle/>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86" y="1341504"/>
            <a:ext cx="8716896" cy="381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054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Docker</a:t>
            </a:r>
            <a:r>
              <a:rPr lang="en-IN" dirty="0" smtClean="0"/>
              <a:t> use cases</a:t>
            </a:r>
            <a:r>
              <a:rPr lang="en-US" dirty="0"/>
              <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r>
              <a:rPr lang="en-IN" dirty="0"/>
              <a:t>Simplifying </a:t>
            </a:r>
            <a:r>
              <a:rPr lang="en-IN" dirty="0" smtClean="0"/>
              <a:t>Configuration</a:t>
            </a:r>
            <a:r>
              <a:rPr lang="en-US" dirty="0" smtClean="0"/>
              <a:t> </a:t>
            </a:r>
          </a:p>
          <a:p>
            <a:r>
              <a:rPr lang="en-IN" dirty="0"/>
              <a:t>Code Pipeline </a:t>
            </a:r>
            <a:r>
              <a:rPr lang="en-IN" dirty="0" smtClean="0"/>
              <a:t>Management</a:t>
            </a:r>
            <a:endParaRPr lang="en-US" dirty="0" smtClean="0"/>
          </a:p>
          <a:p>
            <a:r>
              <a:rPr lang="en-IN" dirty="0"/>
              <a:t>Developer </a:t>
            </a:r>
            <a:r>
              <a:rPr lang="en-IN" dirty="0" smtClean="0"/>
              <a:t>Productivity</a:t>
            </a:r>
            <a:endParaRPr lang="en-US" dirty="0" smtClean="0"/>
          </a:p>
          <a:p>
            <a:r>
              <a:rPr lang="en-IN" dirty="0"/>
              <a:t>App Isolation</a:t>
            </a:r>
          </a:p>
          <a:p>
            <a:r>
              <a:rPr lang="en-IN" dirty="0"/>
              <a:t>Server </a:t>
            </a:r>
            <a:r>
              <a:rPr lang="en-IN" dirty="0" smtClean="0"/>
              <a:t>Consolidation</a:t>
            </a:r>
            <a:endParaRPr lang="en-IN" b="1" dirty="0"/>
          </a:p>
          <a:p>
            <a:r>
              <a:rPr lang="en-IN" dirty="0"/>
              <a:t>Debugging </a:t>
            </a:r>
            <a:r>
              <a:rPr lang="en-IN" dirty="0" smtClean="0"/>
              <a:t>Capabilities</a:t>
            </a:r>
            <a:endParaRPr lang="en-IN" b="1" dirty="0"/>
          </a:p>
          <a:p>
            <a:pPr marL="0" indent="0">
              <a:buNone/>
            </a:pPr>
            <a:endParaRPr lang="en-IN" dirty="0"/>
          </a:p>
        </p:txBody>
      </p:sp>
    </p:spTree>
    <p:extLst>
      <p:ext uri="{BB962C8B-B14F-4D97-AF65-F5344CB8AC3E}">
        <p14:creationId xmlns:p14="http://schemas.microsoft.com/office/powerpoint/2010/main" val="1098574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2920805" y="2500831"/>
            <a:ext cx="8596668" cy="3880773"/>
          </a:xfrm>
        </p:spPr>
        <p:txBody>
          <a:bodyPr>
            <a:normAutofit/>
          </a:bodyPr>
          <a:lstStyle/>
          <a:p>
            <a:pPr marL="0" indent="0">
              <a:buNone/>
            </a:pPr>
            <a:r>
              <a:rPr lang="en-IN" sz="6000" dirty="0" err="1" smtClean="0">
                <a:solidFill>
                  <a:schemeClr val="accent2">
                    <a:lumMod val="75000"/>
                  </a:schemeClr>
                </a:solidFill>
                <a:latin typeface="Baskerville Old Face" panose="02020602080505020303" pitchFamily="18" charset="0"/>
              </a:rPr>
              <a:t>Thankyou</a:t>
            </a:r>
            <a:endParaRPr lang="en-IN" sz="6000" dirty="0">
              <a:solidFill>
                <a:schemeClr val="accent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407870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vs Virtual System</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endParaRPr lang="en-US" dirty="0"/>
          </a:p>
          <a:p>
            <a:endParaRPr lang="en-IN" dirty="0"/>
          </a:p>
        </p:txBody>
      </p:sp>
      <p:pic>
        <p:nvPicPr>
          <p:cNvPr id="5" name="Picture 4"/>
          <p:cNvPicPr>
            <a:picLocks noChangeAspect="1"/>
          </p:cNvPicPr>
          <p:nvPr/>
        </p:nvPicPr>
        <p:blipFill>
          <a:blip r:embed="rId2"/>
          <a:stretch>
            <a:fillRect/>
          </a:stretch>
        </p:blipFill>
        <p:spPr>
          <a:xfrm>
            <a:off x="2024878" y="1708376"/>
            <a:ext cx="5076825" cy="4486275"/>
          </a:xfrm>
          <a:prstGeom prst="rect">
            <a:avLst/>
          </a:prstGeom>
        </p:spPr>
      </p:pic>
    </p:spTree>
    <p:extLst>
      <p:ext uri="{BB962C8B-B14F-4D97-AF65-F5344CB8AC3E}">
        <p14:creationId xmlns:p14="http://schemas.microsoft.com/office/powerpoint/2010/main" val="1306963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vs Virtual System</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endParaRPr lang="en-US"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375" y="1757082"/>
            <a:ext cx="7575947" cy="3759845"/>
          </a:xfrm>
          <a:prstGeom prst="rect">
            <a:avLst/>
          </a:prstGeom>
        </p:spPr>
      </p:pic>
    </p:spTree>
    <p:extLst>
      <p:ext uri="{BB962C8B-B14F-4D97-AF65-F5344CB8AC3E}">
        <p14:creationId xmlns:p14="http://schemas.microsoft.com/office/powerpoint/2010/main" val="2132069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vs Virtual System</a:t>
            </a:r>
            <a:br>
              <a:rPr lang="en-US" dirty="0"/>
            </a:br>
            <a:endParaRPr lang="en-IN" dirty="0"/>
          </a:p>
        </p:txBody>
      </p:sp>
      <p:sp>
        <p:nvSpPr>
          <p:cNvPr id="3" name="Content Placeholder 2"/>
          <p:cNvSpPr>
            <a:spLocks noGrp="1"/>
          </p:cNvSpPr>
          <p:nvPr>
            <p:ph idx="1"/>
          </p:nvPr>
        </p:nvSpPr>
        <p:spPr>
          <a:xfrm>
            <a:off x="542863" y="1636154"/>
            <a:ext cx="8596668" cy="3880773"/>
          </a:xfrm>
        </p:spPr>
        <p:txBody>
          <a:bodyPr>
            <a:normAutofit/>
          </a:bodyPr>
          <a:lstStyle/>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72877823"/>
              </p:ext>
            </p:extLst>
          </p:nvPr>
        </p:nvGraphicFramePr>
        <p:xfrm>
          <a:off x="542863" y="1818167"/>
          <a:ext cx="8441650" cy="3965944"/>
        </p:xfrm>
        <a:graphic>
          <a:graphicData uri="http://schemas.openxmlformats.org/drawingml/2006/table">
            <a:tbl>
              <a:tblPr firstRow="1" bandRow="1">
                <a:tableStyleId>{5C22544A-7EE6-4342-B048-85BDC9FD1C3A}</a:tableStyleId>
              </a:tblPr>
              <a:tblGrid>
                <a:gridCol w="4220825">
                  <a:extLst>
                    <a:ext uri="{9D8B030D-6E8A-4147-A177-3AD203B41FA5}">
                      <a16:colId xmlns:a16="http://schemas.microsoft.com/office/drawing/2014/main" xmlns="" val="20000"/>
                    </a:ext>
                  </a:extLst>
                </a:gridCol>
                <a:gridCol w="4220825">
                  <a:extLst>
                    <a:ext uri="{9D8B030D-6E8A-4147-A177-3AD203B41FA5}">
                      <a16:colId xmlns:a16="http://schemas.microsoft.com/office/drawing/2014/main" xmlns="" val="20001"/>
                    </a:ext>
                  </a:extLst>
                </a:gridCol>
              </a:tblGrid>
              <a:tr h="640723">
                <a:tc>
                  <a:txBody>
                    <a:bodyPr/>
                    <a:lstStyle/>
                    <a:p>
                      <a:pPr algn="ctr"/>
                      <a:r>
                        <a:rPr lang="en-IN" dirty="0" err="1" smtClean="0"/>
                        <a:t>Docker</a:t>
                      </a:r>
                      <a:endParaRPr lang="en-IN" dirty="0"/>
                    </a:p>
                  </a:txBody>
                  <a:tcPr/>
                </a:tc>
                <a:tc>
                  <a:txBody>
                    <a:bodyPr/>
                    <a:lstStyle/>
                    <a:p>
                      <a:pPr marL="0" algn="ctr" defTabSz="457200" rtl="0" eaLnBrk="1" latinLnBrk="0" hangingPunct="1"/>
                      <a:r>
                        <a:rPr lang="en-IN" sz="1800" b="1" kern="1200" dirty="0" smtClean="0">
                          <a:solidFill>
                            <a:schemeClr val="lt1"/>
                          </a:solidFill>
                          <a:latin typeface="+mn-lt"/>
                          <a:ea typeface="+mn-ea"/>
                          <a:cs typeface="+mn-cs"/>
                        </a:rPr>
                        <a:t>VM</a:t>
                      </a:r>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xmlns="" val="10000"/>
                  </a:ext>
                </a:extLst>
              </a:tr>
              <a:tr h="1108407">
                <a:tc>
                  <a:txBody>
                    <a:bodyPr/>
                    <a:lstStyle/>
                    <a:p>
                      <a:r>
                        <a:rPr lang="en-US" dirty="0" smtClean="0"/>
                        <a:t>Containers on the same OS kernel are lighter and smaller</a:t>
                      </a:r>
                      <a:endParaRPr lang="en-IN" dirty="0"/>
                    </a:p>
                  </a:txBody>
                  <a:tcPr/>
                </a:tc>
                <a:tc>
                  <a:txBody>
                    <a:bodyPr/>
                    <a:lstStyle/>
                    <a:p>
                      <a:r>
                        <a:rPr lang="en-US" dirty="0" smtClean="0"/>
                        <a:t>Running multiple Virtual Machines leads to unstable performance</a:t>
                      </a:r>
                      <a:endParaRPr lang="en-IN" dirty="0"/>
                    </a:p>
                  </a:txBody>
                  <a:tcPr/>
                </a:tc>
                <a:extLst>
                  <a:ext uri="{0D108BD9-81ED-4DB2-BD59-A6C34878D82A}">
                    <a16:rowId xmlns:a16="http://schemas.microsoft.com/office/drawing/2014/main" xmlns="" val="10001"/>
                  </a:ext>
                </a:extLst>
              </a:tr>
              <a:tr h="1108407">
                <a:tc>
                  <a:txBody>
                    <a:bodyPr/>
                    <a:lstStyle/>
                    <a:p>
                      <a:r>
                        <a:rPr lang="en-US" dirty="0" smtClean="0"/>
                        <a:t>Better resource utilization compared to VMs</a:t>
                      </a:r>
                      <a:endParaRPr lang="en-IN" dirty="0"/>
                    </a:p>
                  </a:txBody>
                  <a:tcPr/>
                </a:tc>
                <a:tc>
                  <a:txBody>
                    <a:bodyPr/>
                    <a:lstStyle/>
                    <a:p>
                      <a:r>
                        <a:rPr lang="en-US" dirty="0" smtClean="0"/>
                        <a:t>Hypervisors are not as efficient as the host operating system</a:t>
                      </a:r>
                      <a:endParaRPr lang="en-IN" dirty="0"/>
                    </a:p>
                  </a:txBody>
                  <a:tcPr/>
                </a:tc>
                <a:extLst>
                  <a:ext uri="{0D108BD9-81ED-4DB2-BD59-A6C34878D82A}">
                    <a16:rowId xmlns:a16="http://schemas.microsoft.com/office/drawing/2014/main" xmlns="" val="10002"/>
                  </a:ext>
                </a:extLst>
              </a:tr>
              <a:tr h="1108407">
                <a:tc>
                  <a:txBody>
                    <a:bodyPr/>
                    <a:lstStyle/>
                    <a:p>
                      <a:r>
                        <a:rPr lang="en-US" dirty="0" smtClean="0"/>
                        <a:t>Boot-up process is short and takes few seconds</a:t>
                      </a:r>
                      <a:endParaRPr lang="en-IN" dirty="0"/>
                    </a:p>
                  </a:txBody>
                  <a:tcPr/>
                </a:tc>
                <a:tc>
                  <a:txBody>
                    <a:bodyPr/>
                    <a:lstStyle/>
                    <a:p>
                      <a:r>
                        <a:rPr lang="en-US" dirty="0" smtClean="0"/>
                        <a:t>Boot-up process is long and takes time</a:t>
                      </a:r>
                      <a:endParaRPr lang="en-IN"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0034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32785" y="1714021"/>
            <a:ext cx="8596668" cy="3880773"/>
          </a:xfrm>
        </p:spPr>
        <p:txBody>
          <a:bodyPr>
            <a:normAutofit/>
          </a:bodyPr>
          <a:lstStyle/>
          <a:p>
            <a:r>
              <a:rPr lang="en-US" dirty="0" smtClean="0"/>
              <a:t>Docker is a Containerization platform which packages your application and all its dependencies together in the form of Containers so as to ensure that your application works seamlessly in any environment be it Development or Test or Production.</a:t>
            </a:r>
          </a:p>
          <a:p>
            <a:r>
              <a:rPr lang="en-US" dirty="0" smtClean="0"/>
              <a:t>Docker</a:t>
            </a:r>
            <a:r>
              <a:rPr lang="en-US" dirty="0"/>
              <a:t> is an open-source project that automates the deployment of applications inside software containers, by providing an additional layer of abstraction and automation of operating system–level virtualization on </a:t>
            </a:r>
            <a:r>
              <a:rPr lang="en-US" dirty="0" smtClean="0"/>
              <a:t>Linux.</a:t>
            </a:r>
            <a:endParaRPr lang="en-US" dirty="0"/>
          </a:p>
          <a:p>
            <a:r>
              <a:rPr lang="en-US" dirty="0"/>
              <a:t>Docker is a tool that can package an application and its dependencies in a virtual container that can run on any Linux server. This helps enable flexibility and portability on where the application can run, whether on premises, public cloud, private cloud, bare metal, etc.</a:t>
            </a:r>
            <a:endParaRPr lang="en-US" dirty="0" smtClean="0"/>
          </a:p>
        </p:txBody>
      </p:sp>
      <p:sp>
        <p:nvSpPr>
          <p:cNvPr id="4" name="TextBox 3"/>
          <p:cNvSpPr txBox="1"/>
          <p:nvPr/>
        </p:nvSpPr>
        <p:spPr>
          <a:xfrm>
            <a:off x="432785" y="805420"/>
            <a:ext cx="5499847" cy="646331"/>
          </a:xfrm>
          <a:prstGeom prst="rect">
            <a:avLst/>
          </a:prstGeom>
          <a:noFill/>
        </p:spPr>
        <p:txBody>
          <a:bodyPr wrap="square" rtlCol="0">
            <a:spAutoFit/>
          </a:bodyPr>
          <a:lstStyle/>
          <a:p>
            <a:pPr defTabSz="457200">
              <a:spcBef>
                <a:spcPct val="0"/>
              </a:spcBef>
            </a:pPr>
            <a:r>
              <a:rPr lang="en-IN" sz="3600" dirty="0" smtClean="0">
                <a:solidFill>
                  <a:schemeClr val="accent1"/>
                </a:solidFill>
                <a:latin typeface="+mj-lt"/>
                <a:ea typeface="+mj-ea"/>
                <a:cs typeface="+mj-cs"/>
              </a:rPr>
              <a:t>Introduction to </a:t>
            </a:r>
            <a:r>
              <a:rPr lang="en-IN" sz="3600" dirty="0" err="1" smtClean="0">
                <a:solidFill>
                  <a:schemeClr val="accent1"/>
                </a:solidFill>
                <a:latin typeface="+mj-lt"/>
                <a:ea typeface="+mj-ea"/>
                <a:cs typeface="+mj-cs"/>
              </a:rPr>
              <a:t>Docker</a:t>
            </a:r>
            <a:endParaRPr lang="en-IN" sz="3600" dirty="0">
              <a:solidFill>
                <a:schemeClr val="accent1"/>
              </a:solidFill>
              <a:latin typeface="+mj-lt"/>
              <a:ea typeface="+mj-ea"/>
              <a:cs typeface="+mj-cs"/>
            </a:endParaRPr>
          </a:p>
        </p:txBody>
      </p:sp>
    </p:spTree>
    <p:extLst>
      <p:ext uri="{BB962C8B-B14F-4D97-AF65-F5344CB8AC3E}">
        <p14:creationId xmlns:p14="http://schemas.microsoft.com/office/powerpoint/2010/main" val="807597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r>
              <a:rPr lang="en-IN" dirty="0" err="1" smtClean="0"/>
              <a:t>Docker</a:t>
            </a:r>
            <a:r>
              <a:rPr lang="en-IN" dirty="0" smtClean="0"/>
              <a:t>?</a:t>
            </a:r>
            <a:endParaRPr lang="en-IN" dirty="0"/>
          </a:p>
        </p:txBody>
      </p:sp>
      <p:sp>
        <p:nvSpPr>
          <p:cNvPr id="3" name="Content Placeholder 2"/>
          <p:cNvSpPr>
            <a:spLocks noGrp="1"/>
          </p:cNvSpPr>
          <p:nvPr>
            <p:ph idx="1"/>
          </p:nvPr>
        </p:nvSpPr>
        <p:spPr>
          <a:xfrm>
            <a:off x="677334" y="1469473"/>
            <a:ext cx="8596668" cy="3880773"/>
          </a:xfrm>
        </p:spPr>
        <p:txBody>
          <a:bodyPr>
            <a:normAutofit/>
          </a:bodyPr>
          <a:lstStyle/>
          <a:p>
            <a:r>
              <a:rPr lang="en-US" dirty="0" smtClean="0"/>
              <a:t>Low Cost:</a:t>
            </a:r>
            <a:endParaRPr lang="en-US" dirty="0"/>
          </a:p>
          <a:p>
            <a:pPr lvl="1"/>
            <a:r>
              <a:rPr lang="en-US" dirty="0" smtClean="0"/>
              <a:t>Provide </a:t>
            </a:r>
            <a:r>
              <a:rPr lang="en-US" dirty="0"/>
              <a:t>a simple model for implementing complex enterprise integration solutions.</a:t>
            </a:r>
          </a:p>
          <a:p>
            <a:pPr lvl="1"/>
            <a:r>
              <a:rPr lang="en-US" dirty="0" smtClean="0"/>
              <a:t>Facilitate </a:t>
            </a:r>
            <a:r>
              <a:rPr lang="en-US" dirty="0"/>
              <a:t>asynchronous, message-driven behavior within a Spring-based application.</a:t>
            </a:r>
          </a:p>
          <a:p>
            <a:pPr lvl="1"/>
            <a:r>
              <a:rPr lang="en-US" dirty="0" smtClean="0"/>
              <a:t>Promote </a:t>
            </a:r>
            <a:r>
              <a:rPr lang="en-US" dirty="0"/>
              <a:t>intuitive, incremental adoption for existing Spring users</a:t>
            </a:r>
            <a:r>
              <a:rPr lang="en-US" dirty="0" smtClean="0"/>
              <a:t>.</a:t>
            </a:r>
          </a:p>
          <a:p>
            <a:pPr marL="457200" lvl="1" indent="0">
              <a:buNone/>
            </a:pPr>
            <a:endParaRPr lang="en-US" dirty="0"/>
          </a:p>
          <a:p>
            <a:r>
              <a:rPr lang="en-US" dirty="0" smtClean="0"/>
              <a:t>Resource Utilization:</a:t>
            </a:r>
            <a:endParaRPr lang="en-US" dirty="0"/>
          </a:p>
          <a:p>
            <a:pPr lvl="1"/>
            <a:r>
              <a:rPr lang="en-US" dirty="0" smtClean="0"/>
              <a:t>Components </a:t>
            </a:r>
            <a:r>
              <a:rPr lang="en-US" dirty="0"/>
              <a:t>should be </a:t>
            </a:r>
            <a:r>
              <a:rPr lang="en-US" dirty="0" smtClean="0"/>
              <a:t>loosely coupled for </a:t>
            </a:r>
            <a:r>
              <a:rPr lang="en-US" dirty="0"/>
              <a:t>modularity and testability.</a:t>
            </a:r>
          </a:p>
          <a:p>
            <a:pPr lvl="1"/>
            <a:r>
              <a:rPr lang="en-US" dirty="0" smtClean="0"/>
              <a:t>The </a:t>
            </a:r>
            <a:r>
              <a:rPr lang="en-US" dirty="0"/>
              <a:t>framework should enforce </a:t>
            </a:r>
            <a:r>
              <a:rPr lang="en-US" dirty="0" smtClean="0"/>
              <a:t>separation </a:t>
            </a:r>
            <a:r>
              <a:rPr lang="en-US" dirty="0"/>
              <a:t>of </a:t>
            </a:r>
            <a:r>
              <a:rPr lang="en-US" dirty="0" smtClean="0"/>
              <a:t>concerns between </a:t>
            </a:r>
            <a:r>
              <a:rPr lang="en-US" dirty="0"/>
              <a:t>business logic and integration logic.</a:t>
            </a:r>
          </a:p>
          <a:p>
            <a:pPr marL="0" indent="0">
              <a:buNone/>
            </a:pPr>
            <a:endParaRPr lang="en-IN" dirty="0"/>
          </a:p>
        </p:txBody>
      </p:sp>
    </p:spTree>
    <p:extLst>
      <p:ext uri="{BB962C8B-B14F-4D97-AF65-F5344CB8AC3E}">
        <p14:creationId xmlns:p14="http://schemas.microsoft.com/office/powerpoint/2010/main" val="410966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r>
              <a:rPr lang="en-IN" dirty="0" err="1" smtClean="0"/>
              <a:t>Docker</a:t>
            </a:r>
            <a:r>
              <a:rPr lang="en-IN" dirty="0" smtClean="0"/>
              <a:t>?</a:t>
            </a:r>
            <a:endParaRPr lang="en-IN" dirty="0"/>
          </a:p>
        </p:txBody>
      </p:sp>
      <p:sp>
        <p:nvSpPr>
          <p:cNvPr id="3" name="Content Placeholder 2"/>
          <p:cNvSpPr>
            <a:spLocks noGrp="1"/>
          </p:cNvSpPr>
          <p:nvPr>
            <p:ph idx="1"/>
          </p:nvPr>
        </p:nvSpPr>
        <p:spPr>
          <a:xfrm>
            <a:off x="677334" y="1469473"/>
            <a:ext cx="8596668" cy="3880773"/>
          </a:xfrm>
        </p:spPr>
        <p:txBody>
          <a:bodyPr>
            <a:normAutofit lnSpcReduction="10000"/>
          </a:bodyPr>
          <a:lstStyle/>
          <a:p>
            <a:r>
              <a:rPr lang="en-US" dirty="0"/>
              <a:t>Deploy everything:</a:t>
            </a:r>
          </a:p>
          <a:p>
            <a:pPr lvl="1"/>
            <a:r>
              <a:rPr lang="en-US" dirty="0" err="1"/>
              <a:t>W</a:t>
            </a:r>
            <a:r>
              <a:rPr lang="en-US" dirty="0" err="1" smtClean="0"/>
              <a:t>ebapps</a:t>
            </a:r>
            <a:endParaRPr lang="en-US" dirty="0"/>
          </a:p>
          <a:p>
            <a:pPr lvl="1"/>
            <a:r>
              <a:rPr lang="en-US" dirty="0" err="1"/>
              <a:t>B</a:t>
            </a:r>
            <a:r>
              <a:rPr lang="en-US" dirty="0" err="1" smtClean="0"/>
              <a:t>ackends</a:t>
            </a:r>
            <a:endParaRPr lang="en-US" dirty="0"/>
          </a:p>
          <a:p>
            <a:pPr lvl="1"/>
            <a:r>
              <a:rPr lang="en-US" dirty="0" smtClean="0"/>
              <a:t>SQL</a:t>
            </a:r>
            <a:r>
              <a:rPr lang="en-US" dirty="0"/>
              <a:t>, </a:t>
            </a:r>
            <a:r>
              <a:rPr lang="en-US" dirty="0" err="1"/>
              <a:t>NoSQL</a:t>
            </a:r>
            <a:endParaRPr lang="en-US" dirty="0"/>
          </a:p>
          <a:p>
            <a:pPr lvl="1"/>
            <a:r>
              <a:rPr lang="en-US" dirty="0" smtClean="0"/>
              <a:t>Big </a:t>
            </a:r>
            <a:r>
              <a:rPr lang="en-US" dirty="0"/>
              <a:t>D</a:t>
            </a:r>
            <a:r>
              <a:rPr lang="en-US" dirty="0" smtClean="0"/>
              <a:t>ata</a:t>
            </a:r>
            <a:endParaRPr lang="en-US" dirty="0"/>
          </a:p>
          <a:p>
            <a:pPr lvl="1"/>
            <a:r>
              <a:rPr lang="en-US" dirty="0" smtClean="0"/>
              <a:t>Message queues and more…</a:t>
            </a:r>
          </a:p>
          <a:p>
            <a:pPr marL="457200" lvl="1" indent="0">
              <a:buNone/>
            </a:pPr>
            <a:endParaRPr lang="en-US" dirty="0"/>
          </a:p>
          <a:p>
            <a:r>
              <a:rPr lang="en-US" dirty="0" smtClean="0"/>
              <a:t>Deploy </a:t>
            </a:r>
            <a:r>
              <a:rPr lang="en-US" dirty="0"/>
              <a:t>almost everywhere:</a:t>
            </a:r>
          </a:p>
          <a:p>
            <a:pPr lvl="1"/>
            <a:r>
              <a:rPr lang="en-US" dirty="0" smtClean="0"/>
              <a:t>Linux </a:t>
            </a:r>
            <a:r>
              <a:rPr lang="en-US" dirty="0"/>
              <a:t>servers</a:t>
            </a:r>
          </a:p>
          <a:p>
            <a:pPr lvl="1"/>
            <a:r>
              <a:rPr lang="en-US" dirty="0" smtClean="0"/>
              <a:t>VMs </a:t>
            </a:r>
            <a:r>
              <a:rPr lang="en-US" dirty="0"/>
              <a:t>or bare metal</a:t>
            </a:r>
          </a:p>
          <a:p>
            <a:pPr lvl="1"/>
            <a:r>
              <a:rPr lang="en-US" dirty="0" smtClean="0"/>
              <a:t>Kernel </a:t>
            </a:r>
            <a:r>
              <a:rPr lang="en-US" dirty="0"/>
              <a:t>3.8 (or RHEL 2.6.32).</a:t>
            </a:r>
          </a:p>
          <a:p>
            <a:pPr marL="0" indent="0">
              <a:buNone/>
            </a:pPr>
            <a:endParaRPr lang="en-IN" dirty="0"/>
          </a:p>
        </p:txBody>
      </p:sp>
    </p:spTree>
    <p:extLst>
      <p:ext uri="{BB962C8B-B14F-4D97-AF65-F5344CB8AC3E}">
        <p14:creationId xmlns:p14="http://schemas.microsoft.com/office/powerpoint/2010/main" val="775335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r>
              <a:rPr lang="en-IN" dirty="0" err="1" smtClean="0"/>
              <a:t>Docker</a:t>
            </a:r>
            <a:r>
              <a:rPr lang="en-IN" dirty="0" smtClean="0"/>
              <a:t>?</a:t>
            </a:r>
            <a:endParaRPr lang="en-IN" dirty="0"/>
          </a:p>
        </p:txBody>
      </p:sp>
      <p:sp>
        <p:nvSpPr>
          <p:cNvPr id="3" name="Content Placeholder 2"/>
          <p:cNvSpPr>
            <a:spLocks noGrp="1"/>
          </p:cNvSpPr>
          <p:nvPr>
            <p:ph idx="1"/>
          </p:nvPr>
        </p:nvSpPr>
        <p:spPr>
          <a:xfrm>
            <a:off x="677334" y="1469473"/>
            <a:ext cx="8596668" cy="3880773"/>
          </a:xfrm>
        </p:spPr>
        <p:txBody>
          <a:bodyPr>
            <a:normAutofit/>
          </a:bodyPr>
          <a:lstStyle/>
          <a:p>
            <a:r>
              <a:rPr lang="en-US" dirty="0"/>
              <a:t>Deploy reliably &amp; consistently:</a:t>
            </a:r>
          </a:p>
          <a:p>
            <a:pPr lvl="1"/>
            <a:r>
              <a:rPr lang="en-US" dirty="0" smtClean="0"/>
              <a:t>If </a:t>
            </a:r>
            <a:r>
              <a:rPr lang="en-US" dirty="0"/>
              <a:t>it works locally, it will work on the server</a:t>
            </a:r>
          </a:p>
          <a:p>
            <a:pPr lvl="1"/>
            <a:r>
              <a:rPr lang="en-US" dirty="0" smtClean="0"/>
              <a:t>With </a:t>
            </a:r>
            <a:r>
              <a:rPr lang="en-US" dirty="0"/>
              <a:t>exactly the same behavior</a:t>
            </a:r>
          </a:p>
          <a:p>
            <a:pPr lvl="1"/>
            <a:r>
              <a:rPr lang="en-US" dirty="0" smtClean="0"/>
              <a:t>Regardless </a:t>
            </a:r>
            <a:r>
              <a:rPr lang="en-US" dirty="0"/>
              <a:t>of versions</a:t>
            </a:r>
          </a:p>
          <a:p>
            <a:pPr lvl="1"/>
            <a:r>
              <a:rPr lang="en-US" dirty="0" smtClean="0"/>
              <a:t>Regardless </a:t>
            </a:r>
            <a:r>
              <a:rPr lang="en-US" dirty="0"/>
              <a:t>of </a:t>
            </a:r>
            <a:r>
              <a:rPr lang="en-US" dirty="0" smtClean="0"/>
              <a:t>dependencies</a:t>
            </a:r>
            <a:endParaRPr lang="en-US" dirty="0"/>
          </a:p>
        </p:txBody>
      </p:sp>
    </p:spTree>
    <p:extLst>
      <p:ext uri="{BB962C8B-B14F-4D97-AF65-F5344CB8AC3E}">
        <p14:creationId xmlns:p14="http://schemas.microsoft.com/office/powerpoint/2010/main" val="1119817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6677</TotalTime>
  <Words>1021</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Baskerville Old Face</vt:lpstr>
      <vt:lpstr>Trebuchet MS</vt:lpstr>
      <vt:lpstr>Wingdings</vt:lpstr>
      <vt:lpstr>Wingdings 3</vt:lpstr>
      <vt:lpstr>Facet</vt:lpstr>
      <vt:lpstr>PowerPoint Presentation</vt:lpstr>
      <vt:lpstr>Virtualization vs Containerization</vt:lpstr>
      <vt:lpstr>Docker vs Virtual System </vt:lpstr>
      <vt:lpstr>Docker vs Virtual System </vt:lpstr>
      <vt:lpstr>Docker vs Virtual System </vt:lpstr>
      <vt:lpstr> </vt:lpstr>
      <vt:lpstr>Why Docker?</vt:lpstr>
      <vt:lpstr>Why Docker?</vt:lpstr>
      <vt:lpstr>Why Docker?</vt:lpstr>
      <vt:lpstr>Docker Architecture</vt:lpstr>
      <vt:lpstr>Docker Architecture </vt:lpstr>
      <vt:lpstr>Docker Engine  </vt:lpstr>
      <vt:lpstr>Docker Daemon   </vt:lpstr>
      <vt:lpstr>Docker Image   </vt:lpstr>
      <vt:lpstr>Dockerfile   </vt:lpstr>
      <vt:lpstr>Docker Containers   </vt:lpstr>
      <vt:lpstr>Advantages of Docker </vt:lpstr>
      <vt:lpstr>Docker commands </vt:lpstr>
      <vt:lpstr>Docker Statistics &amp; Facts </vt:lpstr>
      <vt:lpstr>Top Technologies Running on Docker </vt:lpstr>
      <vt:lpstr>Docker supported in many Cloud platforms </vt:lpstr>
      <vt:lpstr>Docker use cases </vt:lpstr>
      <vt:lpstr>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Layered Architecture</dc:title>
  <dc:creator>Amritpreet Singh</dc:creator>
  <cp:lastModifiedBy>Rahul Srivastava</cp:lastModifiedBy>
  <cp:revision>163</cp:revision>
  <dcterms:created xsi:type="dcterms:W3CDTF">2017-12-01T04:19:45Z</dcterms:created>
  <dcterms:modified xsi:type="dcterms:W3CDTF">2018-03-06T12:21:18Z</dcterms:modified>
</cp:coreProperties>
</file>