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
      <p:font typeface="Helvetica Neue"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C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 y="1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6b5b7da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56b5b7da06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b5b7da0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56b5b7da06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6b5b7da0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56b5b7da0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6b5b7da0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56b5b7da06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6b5b7da0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56b5b7da0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4169130"/>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0" name="Google Shape;30;p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1"/>
        <p:cNvGrpSpPr/>
        <p:nvPr/>
      </p:nvGrpSpPr>
      <p:grpSpPr>
        <a:xfrm>
          <a:off x="0" y="0"/>
          <a:ext cx="0" cy="0"/>
          <a:chOff x="0" y="0"/>
          <a:chExt cx="0" cy="0"/>
        </a:xfrm>
      </p:grpSpPr>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8"/>
          <p:cNvGrpSpPr/>
          <p:nvPr/>
        </p:nvGrpSpPr>
        <p:grpSpPr>
          <a:xfrm>
            <a:off x="830392" y="1191256"/>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1" name="Google Shape;61;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8" name="Google Shape;68;p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771127" y="1552354"/>
            <a:ext cx="6129672" cy="19272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dirty="0">
                <a:solidFill>
                  <a:srgbClr val="FFFFFF"/>
                </a:solidFill>
              </a:rPr>
              <a:t>AgriVision</a:t>
            </a:r>
            <a:endParaRPr dirty="0">
              <a:solidFill>
                <a:srgbClr val="FFFFFF"/>
              </a:solidFill>
            </a:endParaRPr>
          </a:p>
        </p:txBody>
      </p:sp>
      <p:sp>
        <p:nvSpPr>
          <p:cNvPr id="87" name="Google Shape;87;p13"/>
          <p:cNvSpPr txBox="1">
            <a:spLocks noGrp="1"/>
          </p:cNvSpPr>
          <p:nvPr>
            <p:ph type="subTitle" idx="1"/>
          </p:nvPr>
        </p:nvSpPr>
        <p:spPr>
          <a:xfrm>
            <a:off x="2834874" y="2211572"/>
            <a:ext cx="1907247" cy="43466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dirty="0">
                <a:solidFill>
                  <a:srgbClr val="FFFFFF"/>
                </a:solidFill>
              </a:rPr>
              <a:t>Kn</a:t>
            </a:r>
            <a:r>
              <a:rPr lang="en-IN" dirty="0">
                <a:solidFill>
                  <a:srgbClr val="FFFFFF"/>
                </a:solidFill>
              </a:rPr>
              <a:t>o</a:t>
            </a:r>
            <a:r>
              <a:rPr lang="en" dirty="0">
                <a:solidFill>
                  <a:srgbClr val="FFFFFF"/>
                </a:solidFill>
              </a:rPr>
              <a:t>w your farm.</a:t>
            </a:r>
            <a:endParaRPr dirty="0">
              <a:solidFill>
                <a:srgbClr val="FFFFFF"/>
              </a:solidFill>
            </a:endParaRPr>
          </a:p>
        </p:txBody>
      </p:sp>
      <p:sp>
        <p:nvSpPr>
          <p:cNvPr id="88" name="Google Shape;88;p13"/>
          <p:cNvSpPr/>
          <p:nvPr/>
        </p:nvSpPr>
        <p:spPr>
          <a:xfrm>
            <a:off x="0" y="-21265"/>
            <a:ext cx="9144000" cy="541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3"/>
          <p:cNvPicPr preferRelativeResize="0"/>
          <p:nvPr/>
        </p:nvPicPr>
        <p:blipFill>
          <a:blip r:embed="rId3">
            <a:alphaModFix/>
          </a:blip>
          <a:stretch>
            <a:fillRect/>
          </a:stretch>
        </p:blipFill>
        <p:spPr>
          <a:xfrm>
            <a:off x="8129450" y="154025"/>
            <a:ext cx="771349" cy="682125"/>
          </a:xfrm>
          <a:prstGeom prst="rect">
            <a:avLst/>
          </a:prstGeom>
          <a:noFill/>
          <a:ln>
            <a:noFill/>
          </a:ln>
        </p:spPr>
      </p:pic>
      <p:pic>
        <p:nvPicPr>
          <p:cNvPr id="3" name="Picture 2">
            <a:extLst>
              <a:ext uri="{FF2B5EF4-FFF2-40B4-BE49-F238E27FC236}">
                <a16:creationId xmlns:a16="http://schemas.microsoft.com/office/drawing/2014/main" id="{9B54A68D-06F0-4EB5-A082-3CB436598E1F}"/>
              </a:ext>
            </a:extLst>
          </p:cNvPr>
          <p:cNvPicPr>
            <a:picLocks noChangeAspect="1"/>
          </p:cNvPicPr>
          <p:nvPr/>
        </p:nvPicPr>
        <p:blipFill>
          <a:blip r:embed="rId4"/>
          <a:stretch>
            <a:fillRect/>
          </a:stretch>
        </p:blipFill>
        <p:spPr>
          <a:xfrm>
            <a:off x="729627" y="1349276"/>
            <a:ext cx="2171184" cy="1727077"/>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56706" y="1455098"/>
            <a:ext cx="9144000" cy="2261100"/>
          </a:xfrm>
          <a:prstGeom prst="rect">
            <a:avLst/>
          </a:prstGeom>
          <a:noFill/>
          <a:ln>
            <a:noFill/>
          </a:ln>
        </p:spPr>
        <p:txBody>
          <a:bodyPr spcFirstLastPara="1" wrap="square" lIns="91425" tIns="91425" rIns="91425" bIns="91425" anchor="ctr" anchorCtr="0">
            <a:noAutofit/>
          </a:bodyPr>
          <a:lstStyle/>
          <a:p>
            <a:pPr marL="0" indent="0" algn="ctr">
              <a:lnSpc>
                <a:spcPct val="100000"/>
              </a:lnSpc>
              <a:buClr>
                <a:schemeClr val="lt1"/>
              </a:buClr>
              <a:buSzPts val="3600"/>
              <a:buNone/>
            </a:pPr>
            <a:r>
              <a:rPr lang="en" sz="2800" b="1" dirty="0">
                <a:solidFill>
                  <a:schemeClr val="bg1"/>
                </a:solidFill>
                <a:latin typeface="Raleway"/>
                <a:sym typeface="Helvetica Neue"/>
              </a:rPr>
              <a:t>THANK YOU</a:t>
            </a:r>
            <a:endParaRPr sz="2800" b="1" dirty="0">
              <a:solidFill>
                <a:schemeClr val="bg1"/>
              </a:solidFill>
              <a:latin typeface="Raleway"/>
              <a:sym typeface="Helvetica Neue"/>
            </a:endParaRPr>
          </a:p>
        </p:txBody>
      </p:sp>
      <p:sp>
        <p:nvSpPr>
          <p:cNvPr id="157" name="Google Shape;157;p22"/>
          <p:cNvSpPr/>
          <p:nvPr/>
        </p:nvSpPr>
        <p:spPr>
          <a:xfrm>
            <a:off x="15400" y="0"/>
            <a:ext cx="9144000" cy="532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22"/>
          <p:cNvPicPr preferRelativeResize="0"/>
          <p:nvPr/>
        </p:nvPicPr>
        <p:blipFill>
          <a:blip r:embed="rId3">
            <a:alphaModFix/>
          </a:blip>
          <a:stretch>
            <a:fillRect/>
          </a:stretch>
        </p:blipFill>
        <p:spPr>
          <a:xfrm>
            <a:off x="8129450" y="154025"/>
            <a:ext cx="771349" cy="68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l="7783"/>
          <a:stretch/>
        </p:blipFill>
        <p:spPr>
          <a:xfrm>
            <a:off x="0" y="0"/>
            <a:ext cx="9144000" cy="5143500"/>
          </a:xfrm>
          <a:prstGeom prst="rect">
            <a:avLst/>
          </a:prstGeom>
          <a:noFill/>
          <a:ln>
            <a:noFill/>
          </a:ln>
        </p:spPr>
      </p:pic>
      <p:sp>
        <p:nvSpPr>
          <p:cNvPr id="95" name="Google Shape;95;p14"/>
          <p:cNvSpPr txBox="1">
            <a:spLocks noGrp="1"/>
          </p:cNvSpPr>
          <p:nvPr>
            <p:ph type="title"/>
          </p:nvPr>
        </p:nvSpPr>
        <p:spPr>
          <a:xfrm>
            <a:off x="203325" y="141675"/>
            <a:ext cx="6357000" cy="654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800" dirty="0">
                <a:solidFill>
                  <a:schemeClr val="bg1"/>
                </a:solidFill>
              </a:rPr>
              <a:t>Problem Statement</a:t>
            </a:r>
            <a:endParaRPr sz="2800" dirty="0">
              <a:solidFill>
                <a:schemeClr val="bg1"/>
              </a:solidFill>
            </a:endParaRPr>
          </a:p>
        </p:txBody>
      </p:sp>
      <p:pic>
        <p:nvPicPr>
          <p:cNvPr id="96" name="Google Shape;96;p14"/>
          <p:cNvPicPr preferRelativeResize="0"/>
          <p:nvPr/>
        </p:nvPicPr>
        <p:blipFill>
          <a:blip r:embed="rId4">
            <a:alphaModFix/>
          </a:blip>
          <a:stretch>
            <a:fillRect/>
          </a:stretch>
        </p:blipFill>
        <p:spPr>
          <a:xfrm>
            <a:off x="8129450" y="154025"/>
            <a:ext cx="771349" cy="682125"/>
          </a:xfrm>
          <a:prstGeom prst="rect">
            <a:avLst/>
          </a:prstGeom>
          <a:noFill/>
          <a:ln>
            <a:noFill/>
          </a:ln>
        </p:spPr>
      </p:pic>
      <p:sp>
        <p:nvSpPr>
          <p:cNvPr id="3" name="TextBox 2">
            <a:extLst>
              <a:ext uri="{FF2B5EF4-FFF2-40B4-BE49-F238E27FC236}">
                <a16:creationId xmlns:a16="http://schemas.microsoft.com/office/drawing/2014/main" id="{0E5F055C-3AF2-4B87-AA8E-70A5E5ED114D}"/>
              </a:ext>
            </a:extLst>
          </p:cNvPr>
          <p:cNvSpPr txBox="1"/>
          <p:nvPr/>
        </p:nvSpPr>
        <p:spPr>
          <a:xfrm>
            <a:off x="313877" y="836008"/>
            <a:ext cx="8080745" cy="2585323"/>
          </a:xfrm>
          <a:prstGeom prst="rect">
            <a:avLst/>
          </a:prstGeom>
          <a:noFill/>
        </p:spPr>
        <p:txBody>
          <a:bodyPr wrap="square" rtlCol="0">
            <a:spAutoFit/>
          </a:bodyPr>
          <a:lstStyle/>
          <a:p>
            <a:r>
              <a:rPr lang="en-IN" sz="1800" dirty="0">
                <a:solidFill>
                  <a:schemeClr val="bg1"/>
                </a:solidFill>
                <a:latin typeface="Lato"/>
                <a:sym typeface="Lato"/>
              </a:rPr>
              <a:t>CROP HEALTH MONITORING USING  DRONES, ARTIFICIAL INTELLIGENCE AND IMAGE PROCESSING</a:t>
            </a:r>
          </a:p>
          <a:p>
            <a:endParaRPr lang="en-IN" sz="1800" dirty="0">
              <a:solidFill>
                <a:schemeClr val="bg1"/>
              </a:solidFill>
              <a:latin typeface="Lato"/>
              <a:sym typeface="Lato"/>
            </a:endParaRPr>
          </a:p>
          <a:p>
            <a:pPr marL="285750" indent="-285750">
              <a:buFont typeface="Wingdings" panose="05000000000000000000" pitchFamily="2" charset="2"/>
              <a:buChar char="Ø"/>
            </a:pPr>
            <a:r>
              <a:rPr lang="en-IN" sz="1800" b="1" dirty="0">
                <a:solidFill>
                  <a:schemeClr val="bg1"/>
                </a:solidFill>
                <a:latin typeface="Lato"/>
                <a:sym typeface="Lato"/>
              </a:rPr>
              <a:t>How did we reach this statement?</a:t>
            </a:r>
          </a:p>
          <a:p>
            <a:pPr marL="285750" indent="-285750">
              <a:buFont typeface="Wingdings" panose="05000000000000000000" pitchFamily="2" charset="2"/>
              <a:buChar char="Ø"/>
            </a:pPr>
            <a:endParaRPr lang="en-IN" sz="1800" b="1" dirty="0">
              <a:solidFill>
                <a:schemeClr val="bg1"/>
              </a:solidFill>
              <a:latin typeface="Lato"/>
              <a:sym typeface="Lato"/>
            </a:endParaRPr>
          </a:p>
          <a:p>
            <a:r>
              <a:rPr lang="en-IN" sz="1800" b="1" dirty="0">
                <a:solidFill>
                  <a:schemeClr val="bg1"/>
                </a:solidFill>
                <a:latin typeface="Lato"/>
                <a:sym typeface="Lato"/>
              </a:rPr>
              <a:t>      </a:t>
            </a:r>
            <a:endParaRPr lang="en-IN" sz="1800" b="1" dirty="0">
              <a:solidFill>
                <a:schemeClr val="bg2"/>
              </a:solidFill>
              <a:latin typeface="Lato"/>
              <a:sym typeface="Lato"/>
            </a:endParaRPr>
          </a:p>
          <a:p>
            <a:r>
              <a:rPr lang="en-IN" sz="1800" b="1" dirty="0">
                <a:solidFill>
                  <a:schemeClr val="bg2"/>
                </a:solidFill>
                <a:latin typeface="Lato"/>
                <a:sym typeface="Lato"/>
              </a:rPr>
              <a:t>     </a:t>
            </a:r>
          </a:p>
          <a:p>
            <a:pPr marL="285750" indent="-285750">
              <a:buFont typeface="Wingdings" panose="05000000000000000000" pitchFamily="2" charset="2"/>
              <a:buChar char="Ø"/>
            </a:pPr>
            <a:endParaRPr lang="en-IN" sz="1800" b="1" dirty="0">
              <a:solidFill>
                <a:schemeClr val="bg2"/>
              </a:solidFill>
              <a:latin typeface="Lato"/>
              <a:sym typeface="Lato"/>
            </a:endParaRPr>
          </a:p>
          <a:p>
            <a:r>
              <a:rPr lang="en-IN" sz="1800" b="1" dirty="0">
                <a:solidFill>
                  <a:schemeClr val="bg2"/>
                </a:solidFill>
                <a:latin typeface="Lato"/>
                <a:sym typeface="Lato"/>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325" y="1189912"/>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solidFill>
                  <a:srgbClr val="FFFFFF"/>
                </a:solidFill>
              </a:rPr>
              <a:t>Our Solution</a:t>
            </a:r>
            <a:endParaRPr dirty="0">
              <a:solidFill>
                <a:srgbClr val="FFFFFF"/>
              </a:solidFill>
            </a:endParaRPr>
          </a:p>
        </p:txBody>
      </p:sp>
      <p:sp>
        <p:nvSpPr>
          <p:cNvPr id="102" name="Google Shape;102;p15"/>
          <p:cNvSpPr txBox="1">
            <a:spLocks noGrp="1"/>
          </p:cNvSpPr>
          <p:nvPr>
            <p:ph type="body" idx="1"/>
          </p:nvPr>
        </p:nvSpPr>
        <p:spPr>
          <a:xfrm>
            <a:off x="729325" y="2078875"/>
            <a:ext cx="8010638" cy="2261100"/>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IN" sz="1600" dirty="0">
                <a:solidFill>
                  <a:srgbClr val="FFFFFF"/>
                </a:solidFill>
              </a:rPr>
              <a:t>In order to increase yield, the area under cultivation is studied and suitable hybrid seeds are recommended.</a:t>
            </a:r>
          </a:p>
          <a:p>
            <a:pPr marL="285750" indent="-285750">
              <a:spcAft>
                <a:spcPts val="1600"/>
              </a:spcAft>
            </a:pPr>
            <a:r>
              <a:rPr lang="en-IN" sz="1600" dirty="0">
                <a:solidFill>
                  <a:srgbClr val="FFFFFF"/>
                </a:solidFill>
              </a:rPr>
              <a:t>The farmlands under observation are constantly monitored by a drone which alerts the farmers when an infected plant is detected. </a:t>
            </a:r>
            <a:endParaRPr sz="1600" dirty="0">
              <a:solidFill>
                <a:srgbClr val="FFFFFF"/>
              </a:solidFill>
            </a:endParaRPr>
          </a:p>
        </p:txBody>
      </p:sp>
      <p:sp>
        <p:nvSpPr>
          <p:cNvPr id="6" name="Google Shape;111;p16">
            <a:extLst>
              <a:ext uri="{FF2B5EF4-FFF2-40B4-BE49-F238E27FC236}">
                <a16:creationId xmlns:a16="http://schemas.microsoft.com/office/drawing/2014/main" id="{B3DB0034-D4F0-4959-9AAC-01E979C1B81F}"/>
              </a:ext>
            </a:extLst>
          </p:cNvPr>
          <p:cNvSpPr/>
          <p:nvPr/>
        </p:nvSpPr>
        <p:spPr>
          <a:xfrm>
            <a:off x="0" y="-47942"/>
            <a:ext cx="9144000" cy="535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104;p15">
            <a:extLst>
              <a:ext uri="{FF2B5EF4-FFF2-40B4-BE49-F238E27FC236}">
                <a16:creationId xmlns:a16="http://schemas.microsoft.com/office/drawing/2014/main" id="{3765E139-9C75-4461-9528-2FCA31CCDCA9}"/>
              </a:ext>
            </a:extLst>
          </p:cNvPr>
          <p:cNvPicPr preferRelativeResize="0"/>
          <p:nvPr/>
        </p:nvPicPr>
        <p:blipFill>
          <a:blip r:embed="rId3">
            <a:alphaModFix/>
          </a:blip>
          <a:stretch>
            <a:fillRect/>
          </a:stretch>
        </p:blipFill>
        <p:spPr>
          <a:xfrm>
            <a:off x="8166175" y="146195"/>
            <a:ext cx="771349" cy="68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9450" y="1318650"/>
            <a:ext cx="82128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solidFill>
                  <a:srgbClr val="FFFFFF"/>
                </a:solidFill>
              </a:rPr>
              <a:t>The present scenario/the solution now being used</a:t>
            </a:r>
            <a:endParaRPr dirty="0">
              <a:solidFill>
                <a:srgbClr val="FFFFFF"/>
              </a:solidFill>
            </a:endParaRPr>
          </a:p>
        </p:txBody>
      </p:sp>
      <p:sp>
        <p:nvSpPr>
          <p:cNvPr id="110" name="Google Shape;110;p16"/>
          <p:cNvSpPr txBox="1">
            <a:spLocks noGrp="1"/>
          </p:cNvSpPr>
          <p:nvPr>
            <p:ph type="body" idx="1"/>
          </p:nvPr>
        </p:nvSpPr>
        <p:spPr>
          <a:xfrm>
            <a:off x="729325" y="2511265"/>
            <a:ext cx="8171474" cy="2261100"/>
          </a:xfrm>
          <a:prstGeom prst="rect">
            <a:avLst/>
          </a:prstGeom>
          <a:noFill/>
          <a:ln>
            <a:noFill/>
          </a:ln>
        </p:spPr>
        <p:txBody>
          <a:bodyPr spcFirstLastPara="1" wrap="square" lIns="91425" tIns="91425" rIns="91425" bIns="91425" anchor="t" anchorCtr="0">
            <a:noAutofit/>
          </a:bodyPr>
          <a:lstStyle/>
          <a:p>
            <a:pPr marL="0" lvl="0" indent="0" algn="just">
              <a:spcAft>
                <a:spcPts val="1600"/>
              </a:spcAft>
              <a:buNone/>
            </a:pPr>
            <a:r>
              <a:rPr lang="en-US" sz="1800" dirty="0">
                <a:solidFill>
                  <a:srgbClr val="FFFFFF"/>
                </a:solidFill>
              </a:rPr>
              <a:t>We have inferred from our research that the existing solutions to the issue of timely diagnosis of plant diseases are scarce in number. Those solutions which have the potential to be a game changer, are unfortunately designed in such a way that the average, illiterate farmer is unable to properly access it. </a:t>
            </a:r>
          </a:p>
          <a:p>
            <a:pPr marL="0" lvl="0" indent="0" algn="l" rtl="0">
              <a:lnSpc>
                <a:spcPct val="115000"/>
              </a:lnSpc>
              <a:spcBef>
                <a:spcPts val="1600"/>
              </a:spcBef>
              <a:spcAft>
                <a:spcPts val="1600"/>
              </a:spcAft>
              <a:buSzPts val="1300"/>
              <a:buNone/>
            </a:pPr>
            <a:endParaRPr sz="2000" dirty="0">
              <a:solidFill>
                <a:srgbClr val="FFFFFF"/>
              </a:solidFill>
            </a:endParaRPr>
          </a:p>
        </p:txBody>
      </p:sp>
      <p:sp>
        <p:nvSpPr>
          <p:cNvPr id="111" name="Google Shape;111;p16"/>
          <p:cNvSpPr/>
          <p:nvPr/>
        </p:nvSpPr>
        <p:spPr>
          <a:xfrm>
            <a:off x="0" y="-47942"/>
            <a:ext cx="9144000" cy="535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6"/>
          <p:cNvPicPr preferRelativeResize="0"/>
          <p:nvPr/>
        </p:nvPicPr>
        <p:blipFill>
          <a:blip r:embed="rId3">
            <a:alphaModFix/>
          </a:blip>
          <a:stretch>
            <a:fillRect/>
          </a:stretch>
        </p:blipFill>
        <p:spPr>
          <a:xfrm>
            <a:off x="8129450" y="154025"/>
            <a:ext cx="771349" cy="68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descr="Closeup from the side of a hand pushing a knob on an audio mixer"/>
          <p:cNvPicPr preferRelativeResize="0"/>
          <p:nvPr/>
        </p:nvPicPr>
        <p:blipFill rotWithShape="1">
          <a:blip r:embed="rId3">
            <a:alphaModFix/>
          </a:blip>
          <a:srcRect l="7506" r="42247" b="15419"/>
          <a:stretch/>
        </p:blipFill>
        <p:spPr>
          <a:xfrm>
            <a:off x="-9150" y="0"/>
            <a:ext cx="4594498" cy="5143501"/>
          </a:xfrm>
          <a:prstGeom prst="rect">
            <a:avLst/>
          </a:prstGeom>
          <a:noFill/>
          <a:ln>
            <a:noFill/>
          </a:ln>
        </p:spPr>
      </p:pic>
      <p:sp>
        <p:nvSpPr>
          <p:cNvPr id="118" name="Google Shape;118;p17"/>
          <p:cNvSpPr txBox="1">
            <a:spLocks noGrp="1"/>
          </p:cNvSpPr>
          <p:nvPr>
            <p:ph type="title"/>
          </p:nvPr>
        </p:nvSpPr>
        <p:spPr>
          <a:xfrm>
            <a:off x="265500" y="1830600"/>
            <a:ext cx="4045200" cy="148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600"/>
              <a:buNone/>
            </a:pPr>
            <a:r>
              <a:rPr lang="en" dirty="0">
                <a:solidFill>
                  <a:schemeClr val="lt1"/>
                </a:solidFill>
              </a:rPr>
              <a:t>Our Idea</a:t>
            </a:r>
            <a:endParaRPr dirty="0">
              <a:solidFill>
                <a:schemeClr val="lt1"/>
              </a:solidFill>
            </a:endParaRPr>
          </a:p>
        </p:txBody>
      </p:sp>
      <p:sp>
        <p:nvSpPr>
          <p:cNvPr id="119" name="Google Shape;119;p17"/>
          <p:cNvSpPr txBox="1">
            <a:spLocks noGrp="1"/>
          </p:cNvSpPr>
          <p:nvPr>
            <p:ph type="body" idx="2"/>
          </p:nvPr>
        </p:nvSpPr>
        <p:spPr>
          <a:xfrm>
            <a:off x="5140724" y="757201"/>
            <a:ext cx="3374400" cy="37722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300"/>
              <a:buNone/>
            </a:pPr>
            <a:r>
              <a:rPr lang="en-IN" sz="1600" dirty="0"/>
              <a:t>The above problem can be solved by ensuring that the developed software application is made accessible mainly to regional agriculture officers who have sufficient education and thus can help those farmers who are unfamiliar with modern technology.</a:t>
            </a:r>
          </a:p>
          <a:p>
            <a:pPr marL="0" lvl="0" indent="0" algn="ctr" rtl="0">
              <a:lnSpc>
                <a:spcPct val="115000"/>
              </a:lnSpc>
              <a:spcBef>
                <a:spcPts val="0"/>
              </a:spcBef>
              <a:spcAft>
                <a:spcPts val="0"/>
              </a:spcAft>
              <a:buSzPts val="1300"/>
              <a:buNone/>
            </a:pPr>
            <a:endParaRPr lang="en-IN" sz="1600" dirty="0"/>
          </a:p>
          <a:p>
            <a:pPr marL="0" lvl="0" indent="0" algn="ctr" rtl="0">
              <a:lnSpc>
                <a:spcPct val="115000"/>
              </a:lnSpc>
              <a:spcBef>
                <a:spcPts val="0"/>
              </a:spcBef>
              <a:spcAft>
                <a:spcPts val="0"/>
              </a:spcAft>
              <a:buSzPts val="1300"/>
              <a:buNone/>
            </a:pPr>
            <a:r>
              <a:rPr lang="en-IN" sz="1600" dirty="0"/>
              <a:t>Thus, we ensure that all farmers benefit from this solution irrespective of their education level.</a:t>
            </a:r>
          </a:p>
        </p:txBody>
      </p:sp>
      <p:pic>
        <p:nvPicPr>
          <p:cNvPr id="120" name="Google Shape;120;p17"/>
          <p:cNvPicPr preferRelativeResize="0"/>
          <p:nvPr/>
        </p:nvPicPr>
        <p:blipFill>
          <a:blip r:embed="rId4">
            <a:alphaModFix/>
          </a:blip>
          <a:stretch>
            <a:fillRect/>
          </a:stretch>
        </p:blipFill>
        <p:spPr>
          <a:xfrm>
            <a:off x="8129450" y="154025"/>
            <a:ext cx="771349" cy="68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29450" y="1318650"/>
            <a:ext cx="82128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solidFill>
                  <a:srgbClr val="FFFFFF"/>
                </a:solidFill>
              </a:rPr>
              <a:t>Implementation</a:t>
            </a:r>
            <a:endParaRPr>
              <a:solidFill>
                <a:srgbClr val="FFFFFF"/>
              </a:solidFill>
            </a:endParaRPr>
          </a:p>
        </p:txBody>
      </p:sp>
      <p:sp>
        <p:nvSpPr>
          <p:cNvPr id="126" name="Google Shape;126;p18"/>
          <p:cNvSpPr txBox="1">
            <a:spLocks noGrp="1"/>
          </p:cNvSpPr>
          <p:nvPr>
            <p:ph type="body" idx="1"/>
          </p:nvPr>
        </p:nvSpPr>
        <p:spPr>
          <a:xfrm>
            <a:off x="729325" y="2078875"/>
            <a:ext cx="7670396" cy="2261100"/>
          </a:xfrm>
          <a:prstGeom prst="rect">
            <a:avLst/>
          </a:prstGeom>
          <a:noFill/>
          <a:ln>
            <a:noFill/>
          </a:ln>
        </p:spPr>
        <p:txBody>
          <a:bodyPr spcFirstLastPara="1" wrap="square" lIns="91425" tIns="91425" rIns="91425" bIns="91425" anchor="t" anchorCtr="0">
            <a:noAutofit/>
          </a:bodyPr>
          <a:lstStyle/>
          <a:p>
            <a:pPr marL="285750" indent="-285750"/>
            <a:r>
              <a:rPr lang="en-US" sz="1800" dirty="0">
                <a:solidFill>
                  <a:srgbClr val="FFFFFF"/>
                </a:solidFill>
              </a:rPr>
              <a:t>There are 2 drones per sector. When one is operated, the other is charged.</a:t>
            </a:r>
          </a:p>
          <a:p>
            <a:pPr marL="285750" indent="-285750"/>
            <a:r>
              <a:rPr lang="en-US" sz="1800" dirty="0">
                <a:solidFill>
                  <a:srgbClr val="FFFFFF"/>
                </a:solidFill>
              </a:rPr>
              <a:t>24x7 alerting system</a:t>
            </a:r>
          </a:p>
          <a:p>
            <a:pPr marL="285750" indent="-285750"/>
            <a:r>
              <a:rPr lang="en-US" sz="1800" dirty="0">
                <a:solidFill>
                  <a:srgbClr val="FFFFFF"/>
                </a:solidFill>
              </a:rPr>
              <a:t>Two videos are recorded per day</a:t>
            </a:r>
          </a:p>
          <a:p>
            <a:pPr marL="285750" indent="-285750"/>
            <a:r>
              <a:rPr lang="en-US" sz="1800" dirty="0">
                <a:solidFill>
                  <a:srgbClr val="FFFFFF"/>
                </a:solidFill>
              </a:rPr>
              <a:t>The drone monitors farmland and sends information to respective agricultural offices.</a:t>
            </a:r>
          </a:p>
          <a:p>
            <a:pPr marL="0" indent="0">
              <a:buNone/>
            </a:pPr>
            <a:endParaRPr lang="en-US" sz="1800" dirty="0">
              <a:solidFill>
                <a:srgbClr val="FFFFFF"/>
              </a:solidFill>
            </a:endParaRPr>
          </a:p>
        </p:txBody>
      </p:sp>
      <p:sp>
        <p:nvSpPr>
          <p:cNvPr id="127" name="Google Shape;127;p18"/>
          <p:cNvSpPr/>
          <p:nvPr/>
        </p:nvSpPr>
        <p:spPr>
          <a:xfrm>
            <a:off x="15400" y="-15400"/>
            <a:ext cx="9144000" cy="535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18"/>
          <p:cNvPicPr preferRelativeResize="0"/>
          <p:nvPr/>
        </p:nvPicPr>
        <p:blipFill>
          <a:blip r:embed="rId3">
            <a:alphaModFix/>
          </a:blip>
          <a:stretch>
            <a:fillRect/>
          </a:stretch>
        </p:blipFill>
        <p:spPr>
          <a:xfrm>
            <a:off x="8129450" y="154025"/>
            <a:ext cx="771349" cy="68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29324" y="654712"/>
            <a:ext cx="82128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solidFill>
                  <a:srgbClr val="FFFFFF"/>
                </a:solidFill>
              </a:rPr>
              <a:t>Technologies</a:t>
            </a:r>
            <a:endParaRPr>
              <a:solidFill>
                <a:srgbClr val="FFFFFF"/>
              </a:solidFill>
            </a:endParaRPr>
          </a:p>
        </p:txBody>
      </p:sp>
      <p:sp>
        <p:nvSpPr>
          <p:cNvPr id="134" name="Google Shape;134;p19"/>
          <p:cNvSpPr txBox="1">
            <a:spLocks noGrp="1"/>
          </p:cNvSpPr>
          <p:nvPr>
            <p:ph type="body" idx="1"/>
          </p:nvPr>
        </p:nvSpPr>
        <p:spPr>
          <a:xfrm>
            <a:off x="729324" y="1589778"/>
            <a:ext cx="7961019" cy="3201962"/>
          </a:xfrm>
          <a:prstGeom prst="rect">
            <a:avLst/>
          </a:prstGeom>
          <a:noFill/>
          <a:ln>
            <a:noFill/>
          </a:ln>
        </p:spPr>
        <p:txBody>
          <a:bodyPr spcFirstLastPara="1" wrap="square" lIns="91425" tIns="91425" rIns="91425" bIns="91425" anchor="t" anchorCtr="0">
            <a:noAutofit/>
          </a:bodyPr>
          <a:lstStyle/>
          <a:p>
            <a:pPr marL="285750" indent="-285750">
              <a:spcBef>
                <a:spcPts val="1600"/>
              </a:spcBef>
              <a:spcAft>
                <a:spcPts val="1600"/>
              </a:spcAft>
            </a:pPr>
            <a:r>
              <a:rPr lang="en-IN" sz="1400" dirty="0">
                <a:solidFill>
                  <a:srgbClr val="FFFFFF"/>
                </a:solidFill>
              </a:rPr>
              <a:t>Drone Technology</a:t>
            </a:r>
          </a:p>
          <a:p>
            <a:pPr marL="285750" indent="-285750">
              <a:spcBef>
                <a:spcPts val="1600"/>
              </a:spcBef>
              <a:spcAft>
                <a:spcPts val="1600"/>
              </a:spcAft>
            </a:pPr>
            <a:r>
              <a:rPr lang="en-IN" sz="1400" dirty="0">
                <a:solidFill>
                  <a:srgbClr val="FFFFFF"/>
                </a:solidFill>
              </a:rPr>
              <a:t>AI Drone</a:t>
            </a:r>
          </a:p>
          <a:p>
            <a:pPr marL="285750" indent="-285750">
              <a:spcBef>
                <a:spcPts val="1600"/>
              </a:spcBef>
              <a:spcAft>
                <a:spcPts val="1600"/>
              </a:spcAft>
            </a:pPr>
            <a:r>
              <a:rPr lang="en-IN" sz="1400" dirty="0">
                <a:solidFill>
                  <a:srgbClr val="FFFFFF"/>
                </a:solidFill>
              </a:rPr>
              <a:t>DL model</a:t>
            </a:r>
          </a:p>
          <a:p>
            <a:pPr marL="285750" indent="-285750">
              <a:spcBef>
                <a:spcPts val="1600"/>
              </a:spcBef>
              <a:spcAft>
                <a:spcPts val="1600"/>
              </a:spcAft>
            </a:pPr>
            <a:r>
              <a:rPr lang="en-IN" sz="1400" dirty="0">
                <a:solidFill>
                  <a:srgbClr val="FFFFFF"/>
                </a:solidFill>
              </a:rPr>
              <a:t>Real time data analysis</a:t>
            </a:r>
          </a:p>
          <a:p>
            <a:pPr marL="285750" indent="-285750">
              <a:spcBef>
                <a:spcPts val="1600"/>
              </a:spcBef>
              <a:spcAft>
                <a:spcPts val="1600"/>
              </a:spcAft>
            </a:pPr>
            <a:r>
              <a:rPr lang="en-IN" sz="1400" dirty="0">
                <a:solidFill>
                  <a:srgbClr val="FFFFFF"/>
                </a:solidFill>
              </a:rPr>
              <a:t>Video capturing using Pi Cam.</a:t>
            </a:r>
            <a:endParaRPr sz="1400" dirty="0">
              <a:solidFill>
                <a:srgbClr val="FFFFFF"/>
              </a:solidFill>
            </a:endParaRPr>
          </a:p>
        </p:txBody>
      </p:sp>
      <p:sp>
        <p:nvSpPr>
          <p:cNvPr id="135" name="Google Shape;135;p19"/>
          <p:cNvSpPr/>
          <p:nvPr/>
        </p:nvSpPr>
        <p:spPr>
          <a:xfrm>
            <a:off x="0" y="15400"/>
            <a:ext cx="9144000" cy="535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19"/>
          <p:cNvPicPr preferRelativeResize="0"/>
          <p:nvPr/>
        </p:nvPicPr>
        <p:blipFill>
          <a:blip r:embed="rId3">
            <a:alphaModFix/>
          </a:blip>
          <a:stretch>
            <a:fillRect/>
          </a:stretch>
        </p:blipFill>
        <p:spPr>
          <a:xfrm>
            <a:off x="8129450" y="154025"/>
            <a:ext cx="771349" cy="68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9450" y="1318650"/>
            <a:ext cx="82128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solidFill>
                  <a:srgbClr val="FFFFFF"/>
                </a:solidFill>
              </a:rPr>
              <a:t>Demo (If available)</a:t>
            </a:r>
            <a:endParaRPr>
              <a:solidFill>
                <a:srgbClr val="FFFFFF"/>
              </a:solidFill>
            </a:endParaRPr>
          </a:p>
        </p:txBody>
      </p:sp>
      <p:sp>
        <p:nvSpPr>
          <p:cNvPr id="142" name="Google Shape;142;p20"/>
          <p:cNvSpPr/>
          <p:nvPr/>
        </p:nvSpPr>
        <p:spPr>
          <a:xfrm>
            <a:off x="150" y="0"/>
            <a:ext cx="9144000" cy="535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20"/>
          <p:cNvPicPr preferRelativeResize="0"/>
          <p:nvPr/>
        </p:nvPicPr>
        <p:blipFill>
          <a:blip r:embed="rId3">
            <a:alphaModFix/>
          </a:blip>
          <a:stretch>
            <a:fillRect/>
          </a:stretch>
        </p:blipFill>
        <p:spPr>
          <a:xfrm>
            <a:off x="8129450" y="154025"/>
            <a:ext cx="771349" cy="68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9324" y="689225"/>
            <a:ext cx="82128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solidFill>
                  <a:srgbClr val="FFFFFF"/>
                </a:solidFill>
              </a:rPr>
              <a:t>Future Scope</a:t>
            </a:r>
            <a:endParaRPr dirty="0">
              <a:solidFill>
                <a:srgbClr val="FFFFFF"/>
              </a:solidFill>
            </a:endParaRPr>
          </a:p>
        </p:txBody>
      </p:sp>
      <p:sp>
        <p:nvSpPr>
          <p:cNvPr id="149" name="Google Shape;149;p21"/>
          <p:cNvSpPr txBox="1">
            <a:spLocks noGrp="1"/>
          </p:cNvSpPr>
          <p:nvPr>
            <p:ph type="body" idx="1"/>
          </p:nvPr>
        </p:nvSpPr>
        <p:spPr>
          <a:xfrm>
            <a:off x="729324" y="1224425"/>
            <a:ext cx="7875959" cy="3237405"/>
          </a:xfrm>
          <a:prstGeom prst="rect">
            <a:avLst/>
          </a:prstGeom>
          <a:noFill/>
          <a:ln>
            <a:noFill/>
          </a:ln>
        </p:spPr>
        <p:txBody>
          <a:bodyPr spcFirstLastPara="1" wrap="square" lIns="91425" tIns="91425" rIns="91425" bIns="91425" anchor="t" anchorCtr="0">
            <a:noAutofit/>
          </a:bodyPr>
          <a:lstStyle/>
          <a:p>
            <a:pPr marL="0" indent="0">
              <a:spcBef>
                <a:spcPts val="1600"/>
              </a:spcBef>
              <a:spcAft>
                <a:spcPts val="1600"/>
              </a:spcAft>
              <a:buNone/>
            </a:pPr>
            <a:r>
              <a:rPr lang="en-US" sz="1800" dirty="0">
                <a:solidFill>
                  <a:srgbClr val="FFFFFF"/>
                </a:solidFill>
              </a:rPr>
              <a:t>If found successful, this project can be scaled up on the following levels:</a:t>
            </a:r>
          </a:p>
          <a:p>
            <a:pPr marL="285750" indent="-285750">
              <a:spcBef>
                <a:spcPts val="1600"/>
              </a:spcBef>
              <a:spcAft>
                <a:spcPts val="1600"/>
              </a:spcAft>
            </a:pPr>
            <a:r>
              <a:rPr lang="en-US" sz="1400" dirty="0">
                <a:solidFill>
                  <a:srgbClr val="FFFFFF"/>
                </a:solidFill>
              </a:rPr>
              <a:t>The software can be launched in a much larger scale, even at the national level, with cooperation from the government. </a:t>
            </a:r>
          </a:p>
          <a:p>
            <a:pPr marL="285750" indent="-285750">
              <a:spcBef>
                <a:spcPts val="1600"/>
              </a:spcBef>
              <a:spcAft>
                <a:spcPts val="1600"/>
              </a:spcAft>
            </a:pPr>
            <a:r>
              <a:rPr lang="en-US" sz="1400" dirty="0">
                <a:solidFill>
                  <a:srgbClr val="FFFFFF"/>
                </a:solidFill>
              </a:rPr>
              <a:t>Other factors affecting financial conditions of farmers can be given attention to, thereby further expanding the project. </a:t>
            </a:r>
          </a:p>
          <a:p>
            <a:pPr marL="0" indent="0">
              <a:spcBef>
                <a:spcPts val="1600"/>
              </a:spcBef>
              <a:spcAft>
                <a:spcPts val="1600"/>
              </a:spcAft>
              <a:buNone/>
            </a:pPr>
            <a:endParaRPr lang="en-US" sz="1800" dirty="0">
              <a:solidFill>
                <a:srgbClr val="FFFFFF"/>
              </a:solidFill>
            </a:endParaRPr>
          </a:p>
          <a:p>
            <a:pPr marL="285750" indent="-285750">
              <a:spcBef>
                <a:spcPts val="1600"/>
              </a:spcBef>
              <a:spcAft>
                <a:spcPts val="1600"/>
              </a:spcAft>
            </a:pPr>
            <a:endParaRPr lang="en-US" sz="1800" dirty="0">
              <a:solidFill>
                <a:srgbClr val="FFFFFF"/>
              </a:solidFill>
            </a:endParaRPr>
          </a:p>
        </p:txBody>
      </p:sp>
      <p:sp>
        <p:nvSpPr>
          <p:cNvPr id="150" name="Google Shape;150;p21"/>
          <p:cNvSpPr/>
          <p:nvPr/>
        </p:nvSpPr>
        <p:spPr>
          <a:xfrm>
            <a:off x="-15400" y="-48266"/>
            <a:ext cx="9144000" cy="535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1"/>
          <p:cNvPicPr preferRelativeResize="0"/>
          <p:nvPr/>
        </p:nvPicPr>
        <p:blipFill>
          <a:blip r:embed="rId3">
            <a:alphaModFix/>
          </a:blip>
          <a:stretch>
            <a:fillRect/>
          </a:stretch>
        </p:blipFill>
        <p:spPr>
          <a:xfrm>
            <a:off x="8129450" y="154025"/>
            <a:ext cx="771349" cy="6821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Wingdings</vt:lpstr>
      <vt:lpstr>Lato</vt:lpstr>
      <vt:lpstr>Raleway</vt:lpstr>
      <vt:lpstr>Helvetica Neue</vt:lpstr>
      <vt:lpstr>Streamline</vt:lpstr>
      <vt:lpstr>AgriVision</vt:lpstr>
      <vt:lpstr>Problem Statement</vt:lpstr>
      <vt:lpstr>Our Solution</vt:lpstr>
      <vt:lpstr>The present scenario/the solution now being used</vt:lpstr>
      <vt:lpstr>Our Idea</vt:lpstr>
      <vt:lpstr>Implementation</vt:lpstr>
      <vt:lpstr>Technologies</vt:lpstr>
      <vt:lpstr>Demo (If available)</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AgriVision</dc:title>
  <dc:creator>Vismay</dc:creator>
  <cp:lastModifiedBy>Vismay Valsaraj</cp:lastModifiedBy>
  <cp:revision>29</cp:revision>
  <dcterms:modified xsi:type="dcterms:W3CDTF">2019-04-25T09:03:06Z</dcterms:modified>
</cp:coreProperties>
</file>