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3"/>
  </p:notesMasterIdLst>
  <p:sldIdLst>
    <p:sldId id="323" r:id="rId2"/>
    <p:sldId id="315" r:id="rId3"/>
    <p:sldId id="326" r:id="rId4"/>
    <p:sldId id="324" r:id="rId5"/>
    <p:sldId id="318" r:id="rId6"/>
    <p:sldId id="325" r:id="rId7"/>
    <p:sldId id="328" r:id="rId8"/>
    <p:sldId id="327" r:id="rId9"/>
    <p:sldId id="329" r:id="rId10"/>
    <p:sldId id="330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129A-8756-4739-ACCC-C9F72B08BD80}" type="datetimeFigureOut">
              <a:rPr lang="en-IN" smtClean="0"/>
              <a:t>28-04-2023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072B8-D3BC-4B78-8D06-7524D9EED6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87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4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274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82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2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A485A-6A11-4681-9B06-0602549CF701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veralnines.com/product/clustercontrol/for_mysq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C50C9-DBBB-4618-B3FF-86A744D7A5BC}"/>
              </a:ext>
            </a:extLst>
          </p:cNvPr>
          <p:cNvSpPr txBox="1"/>
          <p:nvPr/>
        </p:nvSpPr>
        <p:spPr>
          <a:xfrm>
            <a:off x="2051720" y="3326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MySQL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9A699-CAAC-4D0F-B1B6-49A48BE6CFA3}"/>
              </a:ext>
            </a:extLst>
          </p:cNvPr>
          <p:cNvSpPr txBox="1"/>
          <p:nvPr/>
        </p:nvSpPr>
        <p:spPr>
          <a:xfrm>
            <a:off x="0" y="1340768"/>
            <a:ext cx="907300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the following tables employees , departments and locations.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returns data from all tables employees, departments and locations using the inner join.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first_name,last_name,city,department_name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employees e INNER JOIN departments d on(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e.department_id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d.department_id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 JOIN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l on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l.location_id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d.location_id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time, if you want to get the same information ,A better way to do this is to save the query in the database server and assign a name to it. This named query is called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view,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simply,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83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C9EE4-B757-4404-8FE3-62FB42AF2D5A}"/>
              </a:ext>
            </a:extLst>
          </p:cNvPr>
          <p:cNvSpPr txBox="1"/>
          <p:nvPr/>
        </p:nvSpPr>
        <p:spPr>
          <a:xfrm>
            <a:off x="1043608" y="404664"/>
            <a:ext cx="64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MySQL PROCEDURES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55791-8892-45A8-911C-DE796E6B7037}"/>
              </a:ext>
            </a:extLst>
          </p:cNvPr>
          <p:cNvSpPr txBox="1"/>
          <p:nvPr/>
        </p:nvSpPr>
        <p:spPr>
          <a:xfrm>
            <a:off x="7143" y="1412776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procedure is a subprogram in a regular scripting language, stored in a database.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MySQL, procedures are written in MySQL and stored in the MySQL database/server.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MySQL procedure has a name, a parameter list, and SQL statement(s).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BE52-340E-49BD-BC14-B9DA6E231B5C}"/>
              </a:ext>
            </a:extLst>
          </p:cNvPr>
          <p:cNvSpPr txBox="1"/>
          <p:nvPr/>
        </p:nvSpPr>
        <p:spPr>
          <a:xfrm>
            <a:off x="179512" y="3330039"/>
            <a:ext cx="7992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DELIMITTER //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addemployees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 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spid,spname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varchar(20))//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addemployees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(1,'smith')//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1703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BC1EEC-A4F8-ABA6-5CB2-C4DA449DFAE2}"/>
              </a:ext>
            </a:extLst>
          </p:cNvPr>
          <p:cNvSpPr txBox="1"/>
          <p:nvPr/>
        </p:nvSpPr>
        <p:spPr>
          <a:xfrm>
            <a:off x="-4050" y="260648"/>
            <a:ext cx="9144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Stored Procedures: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MySQL handler to handle errors encountered in stored procedures.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error occurs inside a stored procedure, it is important to handle it appropriately,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continuing or exiting the current code block’s execution,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issuing a meaningful error message.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action HANDLER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BE911-6EA2-63D0-C273-CB75B1557714}"/>
              </a:ext>
            </a:extLst>
          </p:cNvPr>
          <p:cNvSpPr txBox="1"/>
          <p:nvPr/>
        </p:nvSpPr>
        <p:spPr>
          <a:xfrm>
            <a:off x="107504" y="3025087"/>
            <a:ext cx="75963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display_tab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exit handler for 1146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'no table' as message;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student_sub_info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tables$$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PROCEDURE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display_tab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display_tab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()$$</a:t>
            </a:r>
          </a:p>
        </p:txBody>
      </p:sp>
    </p:spTree>
    <p:extLst>
      <p:ext uri="{BB962C8B-B14F-4D97-AF65-F5344CB8AC3E}">
        <p14:creationId xmlns:p14="http://schemas.microsoft.com/office/powerpoint/2010/main" val="4113959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8308C-479C-4BD4-B21A-031C62790242}"/>
              </a:ext>
            </a:extLst>
          </p:cNvPr>
          <p:cNvSpPr txBox="1"/>
          <p:nvPr/>
        </p:nvSpPr>
        <p:spPr>
          <a:xfrm>
            <a:off x="0" y="3479965"/>
            <a:ext cx="90364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 view does not physically store the data.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issue the SELECT statement against the view, MySQL executes the underlying query specified in the view’s definition and returns the result set.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sometimes, a view is referred to as a virtual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B0E21-598D-4766-8310-1686C7584B5F}"/>
              </a:ext>
            </a:extLst>
          </p:cNvPr>
          <p:cNvSpPr txBox="1"/>
          <p:nvPr/>
        </p:nvSpPr>
        <p:spPr>
          <a:xfrm>
            <a:off x="179512" y="188640"/>
            <a:ext cx="70567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EMPLOYEE_VU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last_name,city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postal_code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employees E INNER JOIN departments d on(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e.department_id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d.department_id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INNER JOIN locations l on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l.location_id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d.location_id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EMPLOYEE_VU;</a:t>
            </a:r>
          </a:p>
        </p:txBody>
      </p:sp>
    </p:spTree>
    <p:extLst>
      <p:ext uri="{BB962C8B-B14F-4D97-AF65-F5344CB8AC3E}">
        <p14:creationId xmlns:p14="http://schemas.microsoft.com/office/powerpoint/2010/main" val="391377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92DAF-1B05-4B61-A907-081529B1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09665"/>
            <a:ext cx="6320679" cy="223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0E3CF-703B-4544-A257-4C7B22C02BB8}"/>
              </a:ext>
            </a:extLst>
          </p:cNvPr>
          <p:cNvSpPr txBox="1"/>
          <p:nvPr/>
        </p:nvSpPr>
        <p:spPr>
          <a:xfrm>
            <a:off x="2286000" y="4103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Views and Complex Views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A2747-E911-4AA9-944E-813857C51B04}"/>
              </a:ext>
            </a:extLst>
          </p:cNvPr>
          <p:cNvSpPr txBox="1"/>
          <p:nvPr/>
        </p:nvSpPr>
        <p:spPr>
          <a:xfrm>
            <a:off x="104383" y="3765637"/>
            <a:ext cx="90364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REPLACE option, a view can be created even if one exists with this name already , thus replacing the old version of the view.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remove a view without losing data because a view is based on underlying tables in the database.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use the DROP VIEW statement to remove a view.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74B67-85BE-404E-A63C-4B512026D428}"/>
              </a:ext>
            </a:extLst>
          </p:cNvPr>
          <p:cNvSpPr txBox="1"/>
          <p:nvPr/>
        </p:nvSpPr>
        <p:spPr>
          <a:xfrm>
            <a:off x="179512" y="605819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EMPLOYEE_VU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22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CD7D35-D253-4F07-BEE9-1B7B965F02D1}"/>
              </a:ext>
            </a:extLst>
          </p:cNvPr>
          <p:cNvSpPr txBox="1"/>
          <p:nvPr/>
        </p:nvSpPr>
        <p:spPr>
          <a:xfrm>
            <a:off x="0" y="896856"/>
            <a:ext cx="8460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</a:rPr>
              <a:t>Improves the performance of data retrieval </a:t>
            </a:r>
            <a:r>
              <a:rPr lang="en-IN" dirty="0">
                <a:latin typeface="Times New Roman" panose="02020603050405020304" pitchFamily="18" charset="0"/>
              </a:rPr>
              <a:t>queries by using a </a:t>
            </a:r>
            <a:r>
              <a:rPr lang="en-US" dirty="0">
                <a:latin typeface="Times New Roman" panose="02020603050405020304" pitchFamily="18" charset="0"/>
              </a:rPr>
              <a:t>pointer and improves the performance of  queries.</a:t>
            </a:r>
            <a:endParaRPr lang="en-IN" dirty="0">
              <a:latin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Is used and maintained automatically by the MySQL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71EBB-1A4D-43E9-B8C7-D7EA9C305F08}"/>
              </a:ext>
            </a:extLst>
          </p:cNvPr>
          <p:cNvSpPr txBox="1"/>
          <p:nvPr/>
        </p:nvSpPr>
        <p:spPr>
          <a:xfrm>
            <a:off x="2051720" y="3326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MySQL INDEXS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345A4-3784-4F1C-8338-A8381BF3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57" y="1588523"/>
            <a:ext cx="2124075" cy="2168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E6298-7AAE-4065-B517-498BA3AE2122}"/>
              </a:ext>
            </a:extLst>
          </p:cNvPr>
          <p:cNvSpPr txBox="1"/>
          <p:nvPr/>
        </p:nvSpPr>
        <p:spPr>
          <a:xfrm>
            <a:off x="0" y="2303285"/>
            <a:ext cx="4600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SHOW INDEXES from TABLE;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D0FBF-203E-EE08-4FCE-6A18F650CBB7}"/>
              </a:ext>
            </a:extLst>
          </p:cNvPr>
          <p:cNvSpPr txBox="1"/>
          <p:nvPr/>
        </p:nvSpPr>
        <p:spPr>
          <a:xfrm>
            <a:off x="0" y="3976815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</a:rPr>
              <a:t>There are a few main benefits of using indexes in </a:t>
            </a:r>
            <a:r>
              <a:rPr lang="en-US" dirty="0"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en-US" dirty="0">
                <a:latin typeface="Times New Roman" panose="02020603050405020304" pitchFamily="18" charset="0"/>
              </a:rPr>
              <a:t> and these are as follows:</a:t>
            </a:r>
          </a:p>
          <a:p>
            <a:pPr algn="l" rtl="0"/>
            <a:endParaRPr lang="en-US" dirty="0">
              <a:latin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Indexes allow to quickly find rows matching a WHERE clause;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Indexes might help queries avoid searching through certain rows thus reducing the amount of data the server needs to examine - if there is a choice between multiple indexes, MySQL usually uses the most selective index, that is such an index that finds the smallest amount of rows;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Indexes might be used in order to retrieve rows from other tables in JOIN operations;</a:t>
            </a:r>
          </a:p>
        </p:txBody>
      </p:sp>
    </p:spTree>
    <p:extLst>
      <p:ext uri="{BB962C8B-B14F-4D97-AF65-F5344CB8AC3E}">
        <p14:creationId xmlns:p14="http://schemas.microsoft.com/office/powerpoint/2010/main" val="359785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BEBBD6-C1A1-4E39-87E0-4736BFF2D073}"/>
              </a:ext>
            </a:extLst>
          </p:cNvPr>
          <p:cNvSpPr txBox="1"/>
          <p:nvPr/>
        </p:nvSpPr>
        <p:spPr>
          <a:xfrm>
            <a:off x="107504" y="188640"/>
            <a:ext cx="4614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idd1 on employees(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8E61C-EEE2-405D-895F-36977E7EDDED}"/>
              </a:ext>
            </a:extLst>
          </p:cNvPr>
          <p:cNvSpPr txBox="1"/>
          <p:nvPr/>
        </p:nvSpPr>
        <p:spPr>
          <a:xfrm>
            <a:off x="114538" y="1052736"/>
            <a:ext cx="4600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INDEX idd1 on employees;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emp DROP 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iddh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5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05B645-9196-46C2-BFAD-8FD00FE4041F}"/>
              </a:ext>
            </a:extLst>
          </p:cNvPr>
          <p:cNvSpPr txBox="1"/>
          <p:nvPr/>
        </p:nvSpPr>
        <p:spPr>
          <a:xfrm>
            <a:off x="1907704" y="332656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MySQL 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BF7E5-FEDC-4241-B81F-F99B84570DA3}"/>
              </a:ext>
            </a:extLst>
          </p:cNvPr>
          <p:cNvSpPr txBox="1"/>
          <p:nvPr/>
        </p:nvSpPr>
        <p:spPr>
          <a:xfrm>
            <a:off x="0" y="114666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MySQL, a sequence is a list of integers generated in the ascending order i.e., 1,2,3… Many applications need sequences to generate unique numbers mainly for identification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8F264-97D5-41E4-AAD8-FEBB4342FE2B}"/>
              </a:ext>
            </a:extLst>
          </p:cNvPr>
          <p:cNvSpPr txBox="1"/>
          <p:nvPr/>
        </p:nvSpPr>
        <p:spPr>
          <a:xfrm>
            <a:off x="0" y="2126910"/>
            <a:ext cx="8356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:create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employees (id 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auto_increment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,name char(20));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A0831-9DC2-4A00-9390-AF6C4755F217}"/>
              </a:ext>
            </a:extLst>
          </p:cNvPr>
          <p:cNvSpPr txBox="1"/>
          <p:nvPr/>
        </p:nvSpPr>
        <p:spPr>
          <a:xfrm>
            <a:off x="0" y="2957362"/>
            <a:ext cx="8999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rules are applied when you use the AUTO_INCREMENT attribute: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has only one AUTO_INCREMENT column whose data type is typically the   integer.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AUTO_INCREMENT column must be indexed, which means it can be either PRIMARY KEY or UNIQUE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7A672-3943-4EE6-B642-577F48B02683}"/>
              </a:ext>
            </a:extLst>
          </p:cNvPr>
          <p:cNvSpPr txBox="1"/>
          <p:nvPr/>
        </p:nvSpPr>
        <p:spPr>
          <a:xfrm>
            <a:off x="0" y="5419030"/>
            <a:ext cx="8136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create table employees (id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auto_increment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,name char(20));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1075 (42000):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table definition; there can be only one auto column and it must be defined as a key</a:t>
            </a:r>
          </a:p>
        </p:txBody>
      </p:sp>
    </p:spTree>
    <p:extLst>
      <p:ext uri="{BB962C8B-B14F-4D97-AF65-F5344CB8AC3E}">
        <p14:creationId xmlns:p14="http://schemas.microsoft.com/office/powerpoint/2010/main" val="129149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E969A-AC10-46FF-9459-AD7C2D79BBFB}"/>
              </a:ext>
            </a:extLst>
          </p:cNvPr>
          <p:cNvSpPr txBox="1"/>
          <p:nvPr/>
        </p:nvSpPr>
        <p:spPr>
          <a:xfrm>
            <a:off x="7854" y="476672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 can be defined to have AUTO INCREMENT property during table creation or later using the ALTER TABLE method. The default value of AUTO INCREMENT is 1 and it moves by 1 after every successful insertion.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note that any deletions that would happen in the table would not impact the AUTO INCREMENT value and the new records would still keep getting incremented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having an AUTO INCREMENT option are usually used to indicate PRIMARY KEYS where uniqueness is desired.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4AC26-7693-4601-A897-C36AC2A82270}"/>
              </a:ext>
            </a:extLst>
          </p:cNvPr>
          <p:cNvSpPr txBox="1"/>
          <p:nvPr/>
        </p:nvSpPr>
        <p:spPr>
          <a:xfrm>
            <a:off x="16420" y="3422144"/>
            <a:ext cx="8928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numeric fields like INT  can be assigned the AUTO_INCREMENT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AUTO_INCREMENT to an incompatible data type would return in an error being thrown during query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AUTO INCREMENT can be reset using the ALTER TABLE command. This is useful when you want to change the current index of the AUTO_INCREMENT column.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DB6AA-ED13-489C-B727-6604828AD208}"/>
              </a:ext>
            </a:extLst>
          </p:cNvPr>
          <p:cNvSpPr txBox="1"/>
          <p:nvPr/>
        </p:nvSpPr>
        <p:spPr>
          <a:xfrm>
            <a:off x="664492" y="5589240"/>
            <a:ext cx="828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ALTER TABLE employees AUTO_INCREMENT=5000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query would reset the AUTO_INCREMENT counter to 5000.</a:t>
            </a:r>
          </a:p>
        </p:txBody>
      </p:sp>
    </p:spTree>
    <p:extLst>
      <p:ext uri="{BB962C8B-B14F-4D97-AF65-F5344CB8AC3E}">
        <p14:creationId xmlns:p14="http://schemas.microsoft.com/office/powerpoint/2010/main" val="2170512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E940A1-2BF4-4274-A2E1-F67B5CE80A7B}"/>
              </a:ext>
            </a:extLst>
          </p:cNvPr>
          <p:cNvSpPr txBox="1"/>
          <p:nvPr/>
        </p:nvSpPr>
        <p:spPr>
          <a:xfrm>
            <a:off x="1887" y="1175576"/>
            <a:ext cx="9144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trigger is a named database program that is associated with a table,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that activates when a particular event occurs for the table.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uses for triggers are to perform checks of values  to be inserted into a table or to perform calculations on values involved in an update.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076C8-1B32-4C9F-B85E-EEDA022DFD0E}"/>
              </a:ext>
            </a:extLst>
          </p:cNvPr>
          <p:cNvSpPr txBox="1"/>
          <p:nvPr/>
        </p:nvSpPr>
        <p:spPr>
          <a:xfrm>
            <a:off x="1043608" y="404664"/>
            <a:ext cx="64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MySQL TRIGGERS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C7424-6CEE-4BD7-80F6-14FC82FAE02F}"/>
              </a:ext>
            </a:extLst>
          </p:cNvPr>
          <p:cNvSpPr txBox="1"/>
          <p:nvPr/>
        </p:nvSpPr>
        <p:spPr>
          <a:xfrm>
            <a:off x="211916" y="2960680"/>
            <a:ext cx="8640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MySQL, a trigger is a stored program invoked automatically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an event such as insert, update, or delete that occurs in the associated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4E146-1C3C-415A-AFCB-C4D55D206858}"/>
              </a:ext>
            </a:extLst>
          </p:cNvPr>
          <p:cNvSpPr txBox="1"/>
          <p:nvPr/>
        </p:nvSpPr>
        <p:spPr>
          <a:xfrm>
            <a:off x="95324" y="3976343"/>
            <a:ext cx="74168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medicine(mid int,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char(30),price decimal(11,2),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quantity int 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int,odate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date,newquantity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65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99977-B4C8-4FFF-A9C5-160946EFD9B1}"/>
              </a:ext>
            </a:extLst>
          </p:cNvPr>
          <p:cNvSpPr txBox="1"/>
          <p:nvPr/>
        </p:nvSpPr>
        <p:spPr>
          <a:xfrm>
            <a:off x="161764" y="404664"/>
            <a:ext cx="563437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medicine values (1,'crosin',250,30);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medicine values (2,'colpol',380,45);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medicine;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$$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neworderformedicine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 on medicine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new.quantity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 then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new.mid,current_date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(),200) 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medicine set quantity=15 where mid=2;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$$ </a:t>
            </a:r>
          </a:p>
        </p:txBody>
      </p:sp>
    </p:spTree>
    <p:extLst>
      <p:ext uri="{BB962C8B-B14F-4D97-AF65-F5344CB8AC3E}">
        <p14:creationId xmlns:p14="http://schemas.microsoft.com/office/powerpoint/2010/main" val="1783623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2171</TotalTime>
  <Words>1258</Words>
  <Application>Microsoft Office PowerPoint</Application>
  <PresentationFormat>On-screen Show (4:3)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334</cp:revision>
  <dcterms:created xsi:type="dcterms:W3CDTF">2021-11-12T13:43:40Z</dcterms:created>
  <dcterms:modified xsi:type="dcterms:W3CDTF">2023-04-28T13:53:52Z</dcterms:modified>
</cp:coreProperties>
</file>