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7"/>
  </p:notesMasterIdLst>
  <p:sldIdLst>
    <p:sldId id="261" r:id="rId2"/>
    <p:sldId id="319" r:id="rId3"/>
    <p:sldId id="320" r:id="rId4"/>
    <p:sldId id="321" r:id="rId5"/>
    <p:sldId id="297" r:id="rId6"/>
    <p:sldId id="318" r:id="rId7"/>
    <p:sldId id="287" r:id="rId8"/>
    <p:sldId id="316" r:id="rId9"/>
    <p:sldId id="288" r:id="rId10"/>
    <p:sldId id="289" r:id="rId11"/>
    <p:sldId id="290" r:id="rId12"/>
    <p:sldId id="315" r:id="rId13"/>
    <p:sldId id="317" r:id="rId14"/>
    <p:sldId id="298" r:id="rId15"/>
    <p:sldId id="29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p:cViewPr varScale="1">
        <p:scale>
          <a:sx n="68" d="100"/>
          <a:sy n="68" d="100"/>
        </p:scale>
        <p:origin x="148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129A-8756-4739-ACCC-C9F72B08BD80}" type="datetimeFigureOut">
              <a:rPr lang="en-IN" smtClean="0"/>
              <a:t>19-10-2022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072B8-D3BC-4B78-8D06-7524D9EED6F9}" type="slidenum">
              <a:rPr lang="en-IN" smtClean="0"/>
              <a:t>‹#›</a:t>
            </a:fld>
            <a:endParaRPr lang="en-IN" dirty="0"/>
          </a:p>
        </p:txBody>
      </p:sp>
    </p:spTree>
    <p:extLst>
      <p:ext uri="{BB962C8B-B14F-4D97-AF65-F5344CB8AC3E}">
        <p14:creationId xmlns:p14="http://schemas.microsoft.com/office/powerpoint/2010/main" val="314487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C072B8-D3BC-4B78-8D06-7524D9EED6F9}" type="slidenum">
              <a:rPr lang="en-IN" smtClean="0"/>
              <a:t>1</a:t>
            </a:fld>
            <a:endParaRPr lang="en-IN" dirty="0"/>
          </a:p>
        </p:txBody>
      </p:sp>
    </p:spTree>
    <p:extLst>
      <p:ext uri="{BB962C8B-B14F-4D97-AF65-F5344CB8AC3E}">
        <p14:creationId xmlns:p14="http://schemas.microsoft.com/office/powerpoint/2010/main" val="330853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C072B8-D3BC-4B78-8D06-7524D9EED6F9}" type="slidenum">
              <a:rPr lang="en-IN" smtClean="0"/>
              <a:t>3</a:t>
            </a:fld>
            <a:endParaRPr lang="en-IN" dirty="0"/>
          </a:p>
        </p:txBody>
      </p:sp>
    </p:spTree>
    <p:extLst>
      <p:ext uri="{BB962C8B-B14F-4D97-AF65-F5344CB8AC3E}">
        <p14:creationId xmlns:p14="http://schemas.microsoft.com/office/powerpoint/2010/main" val="274896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C072B8-D3BC-4B78-8D06-7524D9EED6F9}" type="slidenum">
              <a:rPr lang="en-IN" smtClean="0"/>
              <a:t>4</a:t>
            </a:fld>
            <a:endParaRPr lang="en-IN" dirty="0"/>
          </a:p>
        </p:txBody>
      </p:sp>
    </p:spTree>
    <p:extLst>
      <p:ext uri="{BB962C8B-B14F-4D97-AF65-F5344CB8AC3E}">
        <p14:creationId xmlns:p14="http://schemas.microsoft.com/office/powerpoint/2010/main" val="401076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361050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60664487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02270332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4927463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08878211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7520260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5894508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43036387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2">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6308705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5"/>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21ACC708-03EA-4C21-9BC2-6F06AF39D02E}"/>
              </a:ext>
            </a:extLst>
          </p:cNvPr>
          <p:cNvSpPr>
            <a:spLocks noGrp="1"/>
          </p:cNvSpPr>
          <p:nvPr>
            <p:ph type="dt" sz="half" idx="14"/>
          </p:nvPr>
        </p:nvSpPr>
        <p:spPr/>
        <p:txBody>
          <a:bodyPr/>
          <a:lstStyle/>
          <a:p>
            <a:fld id="{D89A485A-6A11-4681-9B06-0602549CF701}" type="datetimeFigureOut">
              <a:rPr lang="en-US" smtClean="0"/>
              <a:pPr/>
              <a:t>10/19/2022</a:t>
            </a:fld>
            <a:endParaRPr lang="en-US" dirty="0"/>
          </a:p>
        </p:txBody>
      </p:sp>
      <p:sp>
        <p:nvSpPr>
          <p:cNvPr id="10" name="Footer Placeholder 9">
            <a:extLst>
              <a:ext uri="{FF2B5EF4-FFF2-40B4-BE49-F238E27FC236}">
                <a16:creationId xmlns:a16="http://schemas.microsoft.com/office/drawing/2014/main" id="{73920658-03C1-4C61-8F27-26AE899D0408}"/>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886F0E36-BA66-48D5-AF25-66E954936EF7}"/>
              </a:ext>
            </a:extLst>
          </p:cNvPr>
          <p:cNvSpPr>
            <a:spLocks noGrp="1"/>
          </p:cNvSpPr>
          <p:nvPr>
            <p:ph type="sldNum" sz="quarter" idx="16"/>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502133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2707195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911513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94238983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3932444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659570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2">
        <a:schemeClr val="bg1"/>
      </p:bgRef>
    </p:b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627004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943888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A485A-6A11-4681-9B06-0602549CF701}" type="datetimeFigureOut">
              <a:rPr lang="en-US" smtClean="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37649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9A485A-6A11-4681-9B06-0602549CF701}" type="datetimeFigureOut">
              <a:rPr lang="en-US" smtClean="0"/>
              <a:pPr/>
              <a:t>10/19/2022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16831807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Rectangle 3"/>
          <p:cNvSpPr/>
          <p:nvPr/>
        </p:nvSpPr>
        <p:spPr>
          <a:xfrm>
            <a:off x="467544" y="2598003"/>
            <a:ext cx="7816950" cy="830997"/>
          </a:xfrm>
          <a:prstGeom prst="rect">
            <a:avLst/>
          </a:prstGeom>
        </p:spPr>
        <p:txBody>
          <a:bodyPr wrap="square">
            <a:spAutoFit/>
          </a:bodyPr>
          <a:lstStyle/>
          <a:p>
            <a:pPr algn="ctr"/>
            <a:r>
              <a:rPr lang="en-US" sz="4800" dirty="0">
                <a:latin typeface="Times New Roman" pitchFamily="18" charset="0"/>
                <a:cs typeface="Times New Roman" pitchFamily="18" charset="0"/>
              </a:rPr>
              <a:t>Introduction to</a:t>
            </a:r>
            <a:r>
              <a:rPr lang="en-US" sz="4800" dirty="0">
                <a:solidFill>
                  <a:srgbClr val="FF0000"/>
                </a:solidFill>
                <a:latin typeface="Times New Roman" pitchFamily="18" charset="0"/>
                <a:cs typeface="Times New Roman" pitchFamily="18" charset="0"/>
              </a:rPr>
              <a:t> DDL </a:t>
            </a:r>
            <a:r>
              <a:rPr lang="en-US" sz="4800" dirty="0">
                <a:latin typeface="Times New Roman" pitchFamily="18" charset="0"/>
                <a:cs typeface="Times New Roman" pitchFamily="18" charset="0"/>
              </a:rPr>
              <a:t>and</a:t>
            </a:r>
            <a:r>
              <a:rPr lang="en-US" sz="4800" dirty="0">
                <a:solidFill>
                  <a:srgbClr val="FF0000"/>
                </a:solidFill>
                <a:latin typeface="Times New Roman" pitchFamily="18" charset="0"/>
                <a:cs typeface="Times New Roman" pitchFamily="18" charset="0"/>
              </a:rPr>
              <a:t> DML</a:t>
            </a:r>
          </a:p>
        </p:txBody>
      </p:sp>
    </p:spTree>
  </p:cSld>
  <p:clrMapOvr>
    <a:overrideClrMapping bg1="lt1" tx1="dk1" bg2="lt2" tx2="dk2" accent1="accent1" accent2="accent2" accent3="accent3" accent4="accent4" accent5="accent5" accent6="accent6" hlink="hlink" folHlink="folHlink"/>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A193BA-BE3D-4BE8-A11B-940B79FDE0AE}"/>
              </a:ext>
            </a:extLst>
          </p:cNvPr>
          <p:cNvSpPr txBox="1"/>
          <p:nvPr/>
        </p:nvSpPr>
        <p:spPr>
          <a:xfrm>
            <a:off x="20964" y="3840110"/>
            <a:ext cx="4775980"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INSERT Statement</a:t>
            </a:r>
          </a:p>
        </p:txBody>
      </p:sp>
      <p:sp>
        <p:nvSpPr>
          <p:cNvPr id="6" name="TextBox 5">
            <a:extLst>
              <a:ext uri="{FF2B5EF4-FFF2-40B4-BE49-F238E27FC236}">
                <a16:creationId xmlns:a16="http://schemas.microsoft.com/office/drawing/2014/main" id="{6083AD45-E067-402A-969F-D10DD4092510}"/>
              </a:ext>
            </a:extLst>
          </p:cNvPr>
          <p:cNvSpPr txBox="1"/>
          <p:nvPr/>
        </p:nvSpPr>
        <p:spPr>
          <a:xfrm>
            <a:off x="20964" y="4433044"/>
            <a:ext cx="8818367" cy="163121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Add new rows to a table by using the INSERT statement: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INSERT INTO table [(column [, column...])] VALUES (value [, value...]);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With this syntax, only one row is inserted at a time.</a:t>
            </a:r>
          </a:p>
        </p:txBody>
      </p:sp>
      <p:sp>
        <p:nvSpPr>
          <p:cNvPr id="9" name="TextBox 8">
            <a:extLst>
              <a:ext uri="{FF2B5EF4-FFF2-40B4-BE49-F238E27FC236}">
                <a16:creationId xmlns:a16="http://schemas.microsoft.com/office/drawing/2014/main" id="{25C036EE-09C9-44E3-80C9-3E5C975CD4BE}"/>
              </a:ext>
            </a:extLst>
          </p:cNvPr>
          <p:cNvSpPr txBox="1"/>
          <p:nvPr/>
        </p:nvSpPr>
        <p:spPr>
          <a:xfrm>
            <a:off x="477010" y="299488"/>
            <a:ext cx="7804782" cy="461665"/>
          </a:xfrm>
          <a:prstGeom prst="rect">
            <a:avLst/>
          </a:prstGeom>
          <a:noFill/>
        </p:spPr>
        <p:txBody>
          <a:bodyPr wrap="square">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Managing Tables Using DML Statements</a:t>
            </a:r>
          </a:p>
        </p:txBody>
      </p:sp>
      <p:sp>
        <p:nvSpPr>
          <p:cNvPr id="10" name="TextBox 9">
            <a:extLst>
              <a:ext uri="{FF2B5EF4-FFF2-40B4-BE49-F238E27FC236}">
                <a16:creationId xmlns:a16="http://schemas.microsoft.com/office/drawing/2014/main" id="{B0836BF4-E94C-4913-AF9C-0828947D1512}"/>
              </a:ext>
            </a:extLst>
          </p:cNvPr>
          <p:cNvSpPr txBox="1"/>
          <p:nvPr/>
        </p:nvSpPr>
        <p:spPr>
          <a:xfrm>
            <a:off x="150172" y="1054486"/>
            <a:ext cx="8964488" cy="255454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A DML statement is executed when you:</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Add new rows to a table</a:t>
            </a:r>
          </a:p>
          <a:p>
            <a:r>
              <a:rPr lang="en-IN" sz="2000" dirty="0">
                <a:latin typeface="Times New Roman" panose="02020603050405020304" pitchFamily="18" charset="0"/>
                <a:cs typeface="Times New Roman" panose="02020603050405020304" pitchFamily="18" charset="0"/>
              </a:rPr>
              <a:t>– Modify existing rows in a table</a:t>
            </a:r>
          </a:p>
          <a:p>
            <a:r>
              <a:rPr lang="en-IN" sz="2000" dirty="0">
                <a:latin typeface="Times New Roman" panose="02020603050405020304" pitchFamily="18" charset="0"/>
                <a:cs typeface="Times New Roman" panose="02020603050405020304" pitchFamily="18" charset="0"/>
              </a:rPr>
              <a:t>– Remove existing rows from a table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 transaction consists of a collection of DML statements that form a logical unit of work.</a:t>
            </a:r>
          </a:p>
        </p:txBody>
      </p:sp>
    </p:spTree>
    <p:extLst>
      <p:ext uri="{BB962C8B-B14F-4D97-AF65-F5344CB8AC3E}">
        <p14:creationId xmlns:p14="http://schemas.microsoft.com/office/powerpoint/2010/main" val="738830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BFA95-F240-4014-9F09-AE22CE289635}"/>
              </a:ext>
            </a:extLst>
          </p:cNvPr>
          <p:cNvSpPr txBox="1"/>
          <p:nvPr/>
        </p:nvSpPr>
        <p:spPr>
          <a:xfrm>
            <a:off x="151130" y="3933056"/>
            <a:ext cx="8568952" cy="1661993"/>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DELETE Statement</a:t>
            </a:r>
          </a:p>
          <a:p>
            <a:endParaRPr lang="en-IN" dirty="0"/>
          </a:p>
          <a:p>
            <a:r>
              <a:rPr lang="en-IN" sz="2000" dirty="0">
                <a:latin typeface="Times New Roman" panose="02020603050405020304" pitchFamily="18" charset="0"/>
                <a:cs typeface="Times New Roman" panose="02020603050405020304" pitchFamily="18" charset="0"/>
              </a:rPr>
              <a:t>You can remove existing rows from a table by using the DELETE statement: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DELETE [FROM] table [WHERE condition];</a:t>
            </a:r>
          </a:p>
        </p:txBody>
      </p:sp>
      <p:sp>
        <p:nvSpPr>
          <p:cNvPr id="5" name="TextBox 4">
            <a:extLst>
              <a:ext uri="{FF2B5EF4-FFF2-40B4-BE49-F238E27FC236}">
                <a16:creationId xmlns:a16="http://schemas.microsoft.com/office/drawing/2014/main" id="{31561FF0-7F6D-4A52-9059-03DB003FC6F0}"/>
              </a:ext>
            </a:extLst>
          </p:cNvPr>
          <p:cNvSpPr txBox="1"/>
          <p:nvPr/>
        </p:nvSpPr>
        <p:spPr>
          <a:xfrm>
            <a:off x="151130" y="332656"/>
            <a:ext cx="8064896" cy="2893100"/>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UPDATE Statement </a:t>
            </a:r>
          </a:p>
          <a:p>
            <a:endParaRPr lang="en-IN" dirty="0"/>
          </a:p>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Modify existing values in a table with the UPDATE statement: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UPDATE table</a:t>
            </a:r>
          </a:p>
          <a:p>
            <a:r>
              <a:rPr lang="en-IN" sz="2000" dirty="0">
                <a:latin typeface="Times New Roman" panose="02020603050405020304" pitchFamily="18" charset="0"/>
                <a:cs typeface="Times New Roman" panose="02020603050405020304" pitchFamily="18" charset="0"/>
              </a:rPr>
              <a:t> SET column = value [, column = value, ...]</a:t>
            </a:r>
          </a:p>
          <a:p>
            <a:r>
              <a:rPr lang="en-IN" sz="2000" dirty="0">
                <a:latin typeface="Times New Roman" panose="02020603050405020304" pitchFamily="18" charset="0"/>
                <a:cs typeface="Times New Roman" panose="02020603050405020304" pitchFamily="18" charset="0"/>
              </a:rPr>
              <a:t> [WHERE condition];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Update more than one row at a time (if required).</a:t>
            </a:r>
          </a:p>
        </p:txBody>
      </p:sp>
    </p:spTree>
    <p:extLst>
      <p:ext uri="{BB962C8B-B14F-4D97-AF65-F5344CB8AC3E}">
        <p14:creationId xmlns:p14="http://schemas.microsoft.com/office/powerpoint/2010/main" val="4048133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39CD69-CBF3-4B92-9C28-39FBCABD4506}"/>
              </a:ext>
            </a:extLst>
          </p:cNvPr>
          <p:cNvSpPr txBox="1"/>
          <p:nvPr/>
        </p:nvSpPr>
        <p:spPr>
          <a:xfrm>
            <a:off x="179512" y="620688"/>
            <a:ext cx="457200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TCL Commands</a:t>
            </a:r>
          </a:p>
        </p:txBody>
      </p:sp>
      <p:sp>
        <p:nvSpPr>
          <p:cNvPr id="5" name="TextBox 4">
            <a:extLst>
              <a:ext uri="{FF2B5EF4-FFF2-40B4-BE49-F238E27FC236}">
                <a16:creationId xmlns:a16="http://schemas.microsoft.com/office/drawing/2014/main" id="{A288C3AC-E2B3-46A1-94D6-FAFF074824BC}"/>
              </a:ext>
            </a:extLst>
          </p:cNvPr>
          <p:cNvSpPr txBox="1"/>
          <p:nvPr/>
        </p:nvSpPr>
        <p:spPr>
          <a:xfrm>
            <a:off x="179512" y="1556792"/>
            <a:ext cx="4572000" cy="369332"/>
          </a:xfrm>
          <a:prstGeom prst="rect">
            <a:avLst/>
          </a:prstGeom>
          <a:noFill/>
        </p:spPr>
        <p:txBody>
          <a:bodyPr wrap="square">
            <a:spAutoFit/>
          </a:bodyPr>
          <a:lstStyle/>
          <a:p>
            <a:r>
              <a:rPr lang="en-IN" b="1" dirty="0"/>
              <a:t>COMMIT</a:t>
            </a:r>
          </a:p>
        </p:txBody>
      </p:sp>
      <p:sp>
        <p:nvSpPr>
          <p:cNvPr id="7" name="TextBox 6">
            <a:extLst>
              <a:ext uri="{FF2B5EF4-FFF2-40B4-BE49-F238E27FC236}">
                <a16:creationId xmlns:a16="http://schemas.microsoft.com/office/drawing/2014/main" id="{CF1D0447-AA9C-42D8-8FD5-D89FD5BF2C40}"/>
              </a:ext>
            </a:extLst>
          </p:cNvPr>
          <p:cNvSpPr txBox="1"/>
          <p:nvPr/>
        </p:nvSpPr>
        <p:spPr>
          <a:xfrm>
            <a:off x="214681" y="2132856"/>
            <a:ext cx="6678488"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COMMIT command in SQL is used to save all the transaction-related changes permanently to the disk. </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7C0C6A-8EDB-40C6-82EB-0CDF201D8A1E}"/>
              </a:ext>
            </a:extLst>
          </p:cNvPr>
          <p:cNvSpPr txBox="1"/>
          <p:nvPr/>
        </p:nvSpPr>
        <p:spPr>
          <a:xfrm>
            <a:off x="214681" y="2963818"/>
            <a:ext cx="8821815" cy="3139321"/>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Autocommit</a:t>
            </a:r>
            <a:r>
              <a:rPr lang="en-US" sz="2000" dirty="0">
                <a:latin typeface="Times New Roman" panose="02020603050405020304" pitchFamily="18" charset="0"/>
                <a:cs typeface="Times New Roman" panose="02020603050405020304" pitchFamily="18" charset="0"/>
              </a:rPr>
              <a:t> is by default enabled in MySQL. To turn it off, we will set the value of </a:t>
            </a:r>
            <a:r>
              <a:rPr lang="en-US" sz="2000" dirty="0" err="1">
                <a:latin typeface="Times New Roman" panose="02020603050405020304" pitchFamily="18" charset="0"/>
                <a:cs typeface="Times New Roman" panose="02020603050405020304" pitchFamily="18" charset="0"/>
              </a:rPr>
              <a:t>autocommit</a:t>
            </a:r>
            <a:r>
              <a:rPr lang="en-US" sz="2000" dirty="0">
                <a:latin typeface="Times New Roman" panose="02020603050405020304" pitchFamily="18" charset="0"/>
                <a:cs typeface="Times New Roman" panose="02020603050405020304" pitchFamily="18" charset="0"/>
              </a:rPr>
              <a:t> as 0.</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SET </a:t>
            </a:r>
            <a:r>
              <a:rPr lang="en-IN" sz="2000" dirty="0" err="1">
                <a:latin typeface="Times New Roman" panose="02020603050405020304" pitchFamily="18" charset="0"/>
                <a:cs typeface="Times New Roman" panose="02020603050405020304" pitchFamily="18" charset="0"/>
              </a:rPr>
              <a:t>autocommit</a:t>
            </a:r>
            <a:r>
              <a:rPr lang="en-IN" sz="2000" dirty="0">
                <a:latin typeface="Times New Roman" panose="02020603050405020304" pitchFamily="18" charset="0"/>
                <a:cs typeface="Times New Roman" panose="02020603050405020304" pitchFamily="18" charset="0"/>
              </a:rPr>
              <a:t> = 0;  </a:t>
            </a:r>
          </a:p>
          <a:p>
            <a:endParaRPr lang="en-IN" sz="2000" dirty="0">
              <a:latin typeface="Times New Roman" panose="02020603050405020304" pitchFamily="18" charset="0"/>
              <a:cs typeface="Times New Roman" panose="02020603050405020304" pitchFamily="18" charset="0"/>
            </a:endParaRPr>
          </a:p>
          <a:p>
            <a:r>
              <a:rPr lang="en-IN" b="1" dirty="0"/>
              <a:t>SAVEPOINT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the SAVEPOINT command in SQL, we can save these different parts of the same transaction using different names</a:t>
            </a:r>
            <a:endParaRPr lang="en-IN" sz="2000" dirty="0">
              <a:latin typeface="Times New Roman" panose="02020603050405020304" pitchFamily="18" charset="0"/>
              <a:cs typeface="Times New Roman" panose="02020603050405020304" pitchFamily="18" charset="0"/>
            </a:endParaRPr>
          </a:p>
          <a:p>
            <a:r>
              <a:rPr lang="en-US" sz="2000" dirty="0"/>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8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769B1-D3D9-4896-964C-C803817847B9}"/>
              </a:ext>
            </a:extLst>
          </p:cNvPr>
          <p:cNvSpPr txBox="1"/>
          <p:nvPr/>
        </p:nvSpPr>
        <p:spPr>
          <a:xfrm>
            <a:off x="227870" y="246565"/>
            <a:ext cx="4572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ROLLBACK</a:t>
            </a:r>
          </a:p>
        </p:txBody>
      </p:sp>
      <p:sp>
        <p:nvSpPr>
          <p:cNvPr id="5" name="TextBox 4">
            <a:extLst>
              <a:ext uri="{FF2B5EF4-FFF2-40B4-BE49-F238E27FC236}">
                <a16:creationId xmlns:a16="http://schemas.microsoft.com/office/drawing/2014/main" id="{A9D7AA66-9560-4611-A99C-BA6CA50AC486}"/>
              </a:ext>
            </a:extLst>
          </p:cNvPr>
          <p:cNvSpPr txBox="1"/>
          <p:nvPr/>
        </p:nvSpPr>
        <p:spPr>
          <a:xfrm>
            <a:off x="217882" y="888685"/>
            <a:ext cx="6462464"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we have an option of rolling back our transaction.</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A836F9-77BA-4F87-9E9F-E7EBEB678F64}"/>
              </a:ext>
            </a:extLst>
          </p:cNvPr>
          <p:cNvSpPr txBox="1"/>
          <p:nvPr/>
        </p:nvSpPr>
        <p:spPr>
          <a:xfrm>
            <a:off x="217882" y="1502688"/>
            <a:ext cx="8458574" cy="535531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SET AUTOCOMMIT=0</a:t>
            </a:r>
          </a:p>
          <a:p>
            <a:r>
              <a:rPr lang="en-IN" dirty="0">
                <a:latin typeface="Times New Roman" panose="02020603050405020304" pitchFamily="18" charset="0"/>
                <a:cs typeface="Times New Roman" panose="02020603050405020304" pitchFamily="18" charset="0"/>
              </a:rPr>
              <a:t>0==&gt;DISABLE</a:t>
            </a:r>
          </a:p>
          <a:p>
            <a:r>
              <a:rPr lang="en-IN" dirty="0">
                <a:latin typeface="Times New Roman" panose="02020603050405020304" pitchFamily="18" charset="0"/>
                <a:cs typeface="Times New Roman" panose="02020603050405020304" pitchFamily="18" charset="0"/>
              </a:rPr>
              <a:t>1==&gt;ENABLE</a:t>
            </a:r>
          </a:p>
          <a:p>
            <a:r>
              <a:rPr lang="en-IN" dirty="0">
                <a:latin typeface="Times New Roman" panose="02020603050405020304" pitchFamily="18" charset="0"/>
                <a:cs typeface="Times New Roman" panose="02020603050405020304" pitchFamily="18" charset="0"/>
              </a:rPr>
              <a:t>CASE1&gt;AUTOCOMMIT IS ENABLED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DELETE FROM EMP;--&gt;ALL THE ROWS WILL BE DELETED</a:t>
            </a:r>
          </a:p>
          <a:p>
            <a:r>
              <a:rPr lang="en-IN" dirty="0">
                <a:latin typeface="Times New Roman" panose="02020603050405020304" pitchFamily="18" charset="0"/>
                <a:cs typeface="Times New Roman" panose="02020603050405020304" pitchFamily="18" charset="0"/>
              </a:rPr>
              <a:t>ROLLBACK; (ROWS WILL NOT BE BACK)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TRUNCATE TABLE EMP;---&gt;ALL THE ROWS WILL BE DELETED.</a:t>
            </a:r>
          </a:p>
          <a:p>
            <a:r>
              <a:rPr lang="en-IN" dirty="0">
                <a:latin typeface="Times New Roman" panose="02020603050405020304" pitchFamily="18" charset="0"/>
                <a:cs typeface="Times New Roman" panose="02020603050405020304" pitchFamily="18" charset="0"/>
              </a:rPr>
              <a:t>(ROWS WILL NOT BE BACK)</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2&gt;AUTOCOMMIT IS DISABLED</a:t>
            </a:r>
          </a:p>
          <a:p>
            <a:r>
              <a:rPr lang="en-IN" dirty="0">
                <a:latin typeface="Times New Roman" panose="02020603050405020304" pitchFamily="18" charset="0"/>
                <a:cs typeface="Times New Roman" panose="02020603050405020304" pitchFamily="18" charset="0"/>
              </a:rPr>
              <a:t>DELETE FROM EMP;--&gt;ALL THE ROWS WILL BE DELETED</a:t>
            </a:r>
          </a:p>
          <a:p>
            <a:r>
              <a:rPr lang="en-IN" dirty="0">
                <a:latin typeface="Times New Roman" panose="02020603050405020304" pitchFamily="18" charset="0"/>
                <a:cs typeface="Times New Roman" panose="02020603050405020304" pitchFamily="18" charset="0"/>
              </a:rPr>
              <a:t>ROLLBACK;</a:t>
            </a:r>
          </a:p>
          <a:p>
            <a:r>
              <a:rPr lang="en-IN" dirty="0">
                <a:latin typeface="Times New Roman" panose="02020603050405020304" pitchFamily="18" charset="0"/>
                <a:cs typeface="Times New Roman" panose="02020603050405020304" pitchFamily="18" charset="0"/>
              </a:rPr>
              <a:t>(ROWS WILL BE BACK)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TRUNCATE TABLE EMP;---&gt;ALL THE ROWS WILL BE DELETED.</a:t>
            </a:r>
          </a:p>
          <a:p>
            <a:r>
              <a:rPr lang="en-IN" dirty="0">
                <a:latin typeface="Times New Roman" panose="02020603050405020304" pitchFamily="18" charset="0"/>
                <a:cs typeface="Times New Roman" panose="02020603050405020304" pitchFamily="18" charset="0"/>
              </a:rPr>
              <a:t>ROLLBACK;(ROWS WILL NOT BE BACK)</a:t>
            </a:r>
          </a:p>
        </p:txBody>
      </p:sp>
    </p:spTree>
    <p:extLst>
      <p:ext uri="{BB962C8B-B14F-4D97-AF65-F5344CB8AC3E}">
        <p14:creationId xmlns:p14="http://schemas.microsoft.com/office/powerpoint/2010/main" val="55393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BE1D68-E7FD-4B30-80AE-33C32354D145}"/>
              </a:ext>
            </a:extLst>
          </p:cNvPr>
          <p:cNvSpPr txBox="1"/>
          <p:nvPr/>
        </p:nvSpPr>
        <p:spPr>
          <a:xfrm>
            <a:off x="107504" y="1004548"/>
            <a:ext cx="6840760" cy="317009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Constraints enforce rules at the table level.</a:t>
            </a:r>
          </a:p>
          <a:p>
            <a:r>
              <a:rPr lang="en-IN" sz="2000" dirty="0">
                <a:latin typeface="Times New Roman" panose="02020603050405020304" pitchFamily="18" charset="0"/>
                <a:cs typeface="Times New Roman" panose="02020603050405020304" pitchFamily="18" charset="0"/>
              </a:rPr>
              <a:t>Constraints ensure the consistency and integrity of the database.</a:t>
            </a:r>
          </a:p>
          <a:p>
            <a:endParaRPr lang="en-IN" sz="2000" dirty="0"/>
          </a:p>
          <a:p>
            <a:r>
              <a:rPr lang="en-IN" sz="2000" dirty="0">
                <a:latin typeface="Times New Roman" panose="02020603050405020304" pitchFamily="18" charset="0"/>
                <a:cs typeface="Times New Roman" panose="02020603050405020304" pitchFamily="18" charset="0"/>
              </a:rPr>
              <a:t>The following constraint types are valid:</a:t>
            </a:r>
          </a:p>
          <a:p>
            <a:endParaRPr lang="en-IN" sz="2000" dirty="0"/>
          </a:p>
          <a:p>
            <a:pPr marL="457200" indent="-457200">
              <a:buFont typeface="+mj-lt"/>
              <a:buAutoNum type="arabicPeriod"/>
            </a:pPr>
            <a:r>
              <a:rPr lang="en-IN" sz="2000" dirty="0"/>
              <a:t>NOT NULL</a:t>
            </a:r>
          </a:p>
          <a:p>
            <a:pPr marL="457200" indent="-457200">
              <a:buFont typeface="+mj-lt"/>
              <a:buAutoNum type="arabicPeriod"/>
            </a:pPr>
            <a:r>
              <a:rPr lang="en-IN" sz="2000" dirty="0"/>
              <a:t>UNIQUE</a:t>
            </a:r>
          </a:p>
          <a:p>
            <a:pPr marL="457200" indent="-457200">
              <a:buFont typeface="+mj-lt"/>
              <a:buAutoNum type="arabicPeriod"/>
            </a:pPr>
            <a:r>
              <a:rPr lang="en-IN" sz="2000" dirty="0"/>
              <a:t>PRIMARY KEY</a:t>
            </a:r>
          </a:p>
          <a:p>
            <a:pPr marL="457200" indent="-457200">
              <a:buFont typeface="+mj-lt"/>
              <a:buAutoNum type="arabicPeriod"/>
            </a:pPr>
            <a:r>
              <a:rPr lang="en-IN" sz="2000" dirty="0"/>
              <a:t>FOREIGN KEY</a:t>
            </a:r>
          </a:p>
          <a:p>
            <a:pPr marL="457200" indent="-457200">
              <a:buFont typeface="+mj-lt"/>
              <a:buAutoNum type="arabicPeriod"/>
            </a:pPr>
            <a:r>
              <a:rPr lang="en-IN" sz="2000" dirty="0"/>
              <a:t>CHECK</a:t>
            </a:r>
          </a:p>
        </p:txBody>
      </p:sp>
      <p:sp>
        <p:nvSpPr>
          <p:cNvPr id="7" name="TextBox 6">
            <a:extLst>
              <a:ext uri="{FF2B5EF4-FFF2-40B4-BE49-F238E27FC236}">
                <a16:creationId xmlns:a16="http://schemas.microsoft.com/office/drawing/2014/main" id="{D899B96F-2546-4264-AB93-AD1CDB9D13F7}"/>
              </a:ext>
            </a:extLst>
          </p:cNvPr>
          <p:cNvSpPr txBox="1"/>
          <p:nvPr/>
        </p:nvSpPr>
        <p:spPr>
          <a:xfrm>
            <a:off x="107504" y="260648"/>
            <a:ext cx="4775980" cy="461665"/>
          </a:xfrm>
          <a:prstGeom prst="rect">
            <a:avLst/>
          </a:prstGeom>
          <a:noFill/>
        </p:spPr>
        <p:txBody>
          <a:bodyPr wrap="square">
            <a:spAutoFit/>
          </a:bodyPr>
          <a:lstStyle/>
          <a:p>
            <a:r>
              <a:rPr lang="en-IN" sz="2400" i="0" u="none" strike="noStrike" baseline="0" dirty="0">
                <a:solidFill>
                  <a:srgbClr val="FF0000"/>
                </a:solidFill>
                <a:latin typeface="Arial,Bold"/>
              </a:rPr>
              <a:t>Including Constraints</a:t>
            </a:r>
            <a:endParaRPr lang="en-IN" sz="2400" dirty="0">
              <a:solidFill>
                <a:srgbClr val="FF0000"/>
              </a:solidFill>
            </a:endParaRPr>
          </a:p>
        </p:txBody>
      </p:sp>
    </p:spTree>
    <p:extLst>
      <p:ext uri="{BB962C8B-B14F-4D97-AF65-F5344CB8AC3E}">
        <p14:creationId xmlns:p14="http://schemas.microsoft.com/office/powerpoint/2010/main" val="1964109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277C3-4DDE-4267-9B2F-1BFE5D0F4E23}"/>
              </a:ext>
            </a:extLst>
          </p:cNvPr>
          <p:cNvSpPr txBox="1"/>
          <p:nvPr/>
        </p:nvSpPr>
        <p:spPr>
          <a:xfrm>
            <a:off x="0" y="188640"/>
            <a:ext cx="8712939" cy="2031325"/>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NOT NULL</a:t>
            </a:r>
            <a:r>
              <a:rPr lang="en-IN" dirty="0">
                <a:latin typeface="Times New Roman" panose="02020603050405020304" pitchFamily="18" charset="0"/>
                <a:cs typeface="Times New Roman" panose="02020603050405020304" pitchFamily="18" charset="0"/>
              </a:rPr>
              <a:t>: The NOT NULL constraint ensures that the column contains no null values</a:t>
            </a:r>
          </a:p>
          <a:p>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UNIQUE</a:t>
            </a:r>
            <a:r>
              <a:rPr lang="en-IN" dirty="0">
                <a:latin typeface="Times New Roman" panose="02020603050405020304" pitchFamily="18" charset="0"/>
                <a:cs typeface="Times New Roman" panose="02020603050405020304" pitchFamily="18" charset="0"/>
              </a:rPr>
              <a:t>:A UNIQUE key integrity constraint requires that every value in a column be unique</a:t>
            </a:r>
          </a:p>
          <a:p>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PRIMARY KEY</a:t>
            </a:r>
            <a:r>
              <a:rPr lang="en-IN" dirty="0">
                <a:latin typeface="Times New Roman" panose="02020603050405020304" pitchFamily="18" charset="0"/>
                <a:cs typeface="Times New Roman" panose="02020603050405020304" pitchFamily="18" charset="0"/>
              </a:rPr>
              <a:t>:A PRIMARY KEY constraint creates a primary key for the table. Only one primary key can be created for each table.</a:t>
            </a:r>
          </a:p>
        </p:txBody>
      </p:sp>
      <p:sp>
        <p:nvSpPr>
          <p:cNvPr id="5" name="TextBox 4">
            <a:extLst>
              <a:ext uri="{FF2B5EF4-FFF2-40B4-BE49-F238E27FC236}">
                <a16:creationId xmlns:a16="http://schemas.microsoft.com/office/drawing/2014/main" id="{3B8E1736-32F8-4114-A02D-6963174CCC5A}"/>
              </a:ext>
            </a:extLst>
          </p:cNvPr>
          <p:cNvSpPr txBox="1"/>
          <p:nvPr/>
        </p:nvSpPr>
        <p:spPr>
          <a:xfrm>
            <a:off x="-35772" y="2096159"/>
            <a:ext cx="9126375" cy="3970318"/>
          </a:xfrm>
          <a:prstGeom prst="rect">
            <a:avLst/>
          </a:prstGeom>
          <a:noFill/>
        </p:spPr>
        <p:txBody>
          <a:bodyPr wrap="square">
            <a:spAutoFit/>
          </a:bodyPr>
          <a:lstStyle/>
          <a:p>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FOREIGN KEY </a:t>
            </a:r>
            <a:r>
              <a:rPr lang="en-IN" dirty="0">
                <a:latin typeface="Times New Roman" panose="02020603050405020304" pitchFamily="18" charset="0"/>
                <a:cs typeface="Times New Roman" panose="02020603050405020304" pitchFamily="18" charset="0"/>
              </a:rPr>
              <a:t>:The FOREIGN KEY (or referential integrity) constraint designates a column or a combination of columns as a foreign key, and establishes a relationship with a primary key or a unique key in the same table or a different table.</a:t>
            </a:r>
          </a:p>
          <a:p>
            <a:endParaRPr lang="en-IN"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Referential Actions</a:t>
            </a:r>
          </a:p>
          <a:p>
            <a:r>
              <a:rPr lang="en-US" dirty="0">
                <a:latin typeface="Times New Roman" panose="02020603050405020304" pitchFamily="18" charset="0"/>
                <a:cs typeface="Times New Roman" panose="02020603050405020304" pitchFamily="18" charset="0"/>
              </a:rPr>
              <a:t> ON DELETE CASCADE : Delete the row from the parent table and Deletes the foreign </a:t>
            </a:r>
            <a:r>
              <a:rPr lang="en-US">
                <a:latin typeface="Times New Roman" panose="02020603050405020304" pitchFamily="18" charset="0"/>
                <a:cs typeface="Times New Roman" panose="02020603050405020304" pitchFamily="18" charset="0"/>
              </a:rPr>
              <a:t>key row in </a:t>
            </a:r>
            <a:r>
              <a:rPr lang="en-US" dirty="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child table.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 UPDATE CASCADE tells the database that when an update occurs on the referenced column from the parent table, it must automatically update the matching rows in the child table with the new value.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CHECK </a:t>
            </a:r>
            <a:r>
              <a:rPr lang="en-IN" dirty="0">
                <a:latin typeface="Times New Roman" panose="02020603050405020304" pitchFamily="18" charset="0"/>
                <a:cs typeface="Times New Roman" panose="02020603050405020304" pitchFamily="18" charset="0"/>
              </a:rPr>
              <a:t>: The CHECK constraint defines a condition that each row must satisfy. </a:t>
            </a:r>
          </a:p>
        </p:txBody>
      </p:sp>
    </p:spTree>
    <p:extLst>
      <p:ext uri="{BB962C8B-B14F-4D97-AF65-F5344CB8AC3E}">
        <p14:creationId xmlns:p14="http://schemas.microsoft.com/office/powerpoint/2010/main" val="793059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48C25C-F2DC-A357-35FF-7787096CF9C6}"/>
              </a:ext>
            </a:extLst>
          </p:cNvPr>
          <p:cNvSpPr txBox="1"/>
          <p:nvPr/>
        </p:nvSpPr>
        <p:spPr>
          <a:xfrm>
            <a:off x="2699792" y="7430"/>
            <a:ext cx="457200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Numeric Data Types</a:t>
            </a:r>
          </a:p>
        </p:txBody>
      </p:sp>
      <p:sp>
        <p:nvSpPr>
          <p:cNvPr id="5" name="TextBox 4">
            <a:extLst>
              <a:ext uri="{FF2B5EF4-FFF2-40B4-BE49-F238E27FC236}">
                <a16:creationId xmlns:a16="http://schemas.microsoft.com/office/drawing/2014/main" id="{D093CD7A-0E86-408E-A244-8552FBF8BBFA}"/>
              </a:ext>
            </a:extLst>
          </p:cNvPr>
          <p:cNvSpPr txBox="1"/>
          <p:nvPr/>
        </p:nvSpPr>
        <p:spPr>
          <a:xfrm>
            <a:off x="9271" y="4012029"/>
            <a:ext cx="9134729" cy="2862322"/>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INTEGER data types can be </a:t>
            </a:r>
            <a:r>
              <a:rPr lang="en-US" b="1" dirty="0">
                <a:latin typeface="Times New Roman" panose="02020603050405020304" pitchFamily="18" charset="0"/>
                <a:cs typeface="Times New Roman" panose="02020603050405020304" pitchFamily="18" charset="0"/>
              </a:rPr>
              <a:t>UNSIGNED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SIGNED</a:t>
            </a:r>
            <a:r>
              <a:rPr lang="en-US" b="0" i="0" dirty="0">
                <a:solidFill>
                  <a:srgbClr val="6A6A6A"/>
                </a:solidFill>
                <a:effectLst/>
                <a:latin typeface="Times New Roman" panose="02020603050405020304" pitchFamily="18" charset="0"/>
                <a:cs typeface="Times New Roman" panose="02020603050405020304" pitchFamily="18" charset="0"/>
              </a:rPr>
              <a:t>.</a:t>
            </a:r>
          </a:p>
          <a:p>
            <a:pPr algn="l"/>
            <a:endParaRPr lang="en-US" dirty="0">
              <a:solidFill>
                <a:srgbClr val="6A6A6A"/>
              </a:solidFill>
              <a:latin typeface="Times New Roman" panose="02020603050405020304" pitchFamily="18" charset="0"/>
              <a:cs typeface="Times New Roman" panose="02020603050405020304" pitchFamily="18" charset="0"/>
            </a:endParaRPr>
          </a:p>
          <a:p>
            <a:pPr algn="l"/>
            <a:r>
              <a:rPr lang="en-US" b="1" i="0" dirty="0">
                <a:solidFill>
                  <a:srgbClr val="6A6A6A"/>
                </a:solidFill>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UNSIGNED </a:t>
            </a:r>
            <a:r>
              <a:rPr lang="en-US" dirty="0">
                <a:latin typeface="Times New Roman" panose="02020603050405020304" pitchFamily="18" charset="0"/>
                <a:cs typeface="Times New Roman" panose="02020603050405020304" pitchFamily="18" charset="0"/>
              </a:rPr>
              <a:t>can store only zero and positive numbers in a column. If the values in the column never use negative numbers or when there is a need in using a larger upper numeric range for the column, you can </a:t>
            </a:r>
            <a:r>
              <a:rPr lang="en-US" b="1" dirty="0">
                <a:latin typeface="Times New Roman" panose="02020603050405020304" pitchFamily="18" charset="0"/>
                <a:cs typeface="Times New Roman" panose="02020603050405020304" pitchFamily="18" charset="0"/>
              </a:rPr>
              <a:t>set UNSIGNED</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SIGNED</a:t>
            </a:r>
            <a:r>
              <a:rPr lang="en-US" dirty="0">
                <a:latin typeface="Times New Roman" panose="02020603050405020304" pitchFamily="18" charset="0"/>
                <a:cs typeface="Times New Roman" panose="02020603050405020304" pitchFamily="18" charset="0"/>
              </a:rPr>
              <a:t> can allow zero, positive, and negative numbers. With the MySQL value as SIGNED, one bit is taken for the sign symbol as opposed to the unsigned ones, when they do not have signs preceding the value.</a:t>
            </a:r>
          </a:p>
        </p:txBody>
      </p:sp>
      <p:pic>
        <p:nvPicPr>
          <p:cNvPr id="6" name="Picture 5">
            <a:extLst>
              <a:ext uri="{FF2B5EF4-FFF2-40B4-BE49-F238E27FC236}">
                <a16:creationId xmlns:a16="http://schemas.microsoft.com/office/drawing/2014/main" id="{600A4520-4790-4369-8D54-B81DCA832026}"/>
              </a:ext>
            </a:extLst>
          </p:cNvPr>
          <p:cNvPicPr>
            <a:picLocks noChangeAspect="1"/>
          </p:cNvPicPr>
          <p:nvPr/>
        </p:nvPicPr>
        <p:blipFill>
          <a:blip r:embed="rId2"/>
          <a:stretch>
            <a:fillRect/>
          </a:stretch>
        </p:blipFill>
        <p:spPr>
          <a:xfrm>
            <a:off x="157162" y="592803"/>
            <a:ext cx="8829675" cy="3333750"/>
          </a:xfrm>
          <a:prstGeom prst="rect">
            <a:avLst/>
          </a:prstGeom>
        </p:spPr>
      </p:pic>
    </p:spTree>
    <p:extLst>
      <p:ext uri="{BB962C8B-B14F-4D97-AF65-F5344CB8AC3E}">
        <p14:creationId xmlns:p14="http://schemas.microsoft.com/office/powerpoint/2010/main" val="2391086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3FF1B4A-3B2C-9502-E9B7-1314A7192CE4}"/>
              </a:ext>
            </a:extLst>
          </p:cNvPr>
          <p:cNvSpPr txBox="1"/>
          <p:nvPr/>
        </p:nvSpPr>
        <p:spPr>
          <a:xfrm>
            <a:off x="2202281" y="307489"/>
            <a:ext cx="457200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Character Data Types</a:t>
            </a:r>
          </a:p>
        </p:txBody>
      </p:sp>
      <p:sp>
        <p:nvSpPr>
          <p:cNvPr id="6" name="TextBox 5">
            <a:extLst>
              <a:ext uri="{FF2B5EF4-FFF2-40B4-BE49-F238E27FC236}">
                <a16:creationId xmlns:a16="http://schemas.microsoft.com/office/drawing/2014/main" id="{D695376E-F007-4669-A137-405026FAAC27}"/>
              </a:ext>
            </a:extLst>
          </p:cNvPr>
          <p:cNvSpPr txBox="1"/>
          <p:nvPr/>
        </p:nvSpPr>
        <p:spPr>
          <a:xfrm>
            <a:off x="5967" y="2841924"/>
            <a:ext cx="9036496" cy="670633"/>
          </a:xfrm>
          <a:prstGeom prst="rect">
            <a:avLst/>
          </a:prstGeom>
          <a:noFill/>
        </p:spPr>
        <p:txBody>
          <a:bodyPr wrap="square">
            <a:spAutoFit/>
          </a:bodyPr>
          <a:lstStyle/>
          <a:p>
            <a:pPr eaLnBrk="0" fontAlgn="base" hangingPunct="0">
              <a:lnSpc>
                <a:spcPct val="107000"/>
              </a:lnSpc>
              <a:spcAft>
                <a:spcPts val="800"/>
              </a:spcAft>
            </a:pPr>
            <a:r>
              <a:rPr lang="en-US" dirty="0">
                <a:latin typeface="Times New Roman" panose="02020603050405020304" pitchFamily="18" charset="0"/>
                <a:cs typeface="Times New Roman" panose="02020603050405020304" pitchFamily="18" charset="0"/>
              </a:rPr>
              <a:t>The length of a CHAR column is fixed to the length that you declare when you create the table. The length can be any value from 0 to 255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FEA1CC-7563-4B27-B105-9E8A383C49C3}"/>
              </a:ext>
            </a:extLst>
          </p:cNvPr>
          <p:cNvSpPr txBox="1"/>
          <p:nvPr/>
        </p:nvSpPr>
        <p:spPr>
          <a:xfrm>
            <a:off x="107504" y="1305331"/>
            <a:ext cx="8020559" cy="966996"/>
          </a:xfrm>
          <a:prstGeom prst="rect">
            <a:avLst/>
          </a:prstGeom>
          <a:noFill/>
        </p:spPr>
        <p:txBody>
          <a:bodyPr wrap="square">
            <a:spAutoFit/>
          </a:bodyPr>
          <a:lstStyle/>
          <a:p>
            <a:pPr eaLnBrk="0" fontAlgn="base" hangingPunct="0">
              <a:lnSpc>
                <a:spcPct val="107000"/>
              </a:lnSpc>
              <a:spcAft>
                <a:spcPts val="800"/>
              </a:spcAft>
            </a:pPr>
            <a:r>
              <a:rPr lang="en-US" dirty="0">
                <a:latin typeface="Times New Roman" panose="02020603050405020304" pitchFamily="18" charset="0"/>
                <a:cs typeface="Times New Roman" panose="02020603050405020304" pitchFamily="18" charset="0"/>
              </a:rPr>
              <a:t>The CHAR and VARCHAR types are similar, but differ in the way they are stored and retrieved. They also differ in maximum length and in whether trailing spaces are retained. </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E758320-4914-41FC-8083-A819DA151DD1}"/>
              </a:ext>
            </a:extLst>
          </p:cNvPr>
          <p:cNvSpPr txBox="1"/>
          <p:nvPr/>
        </p:nvSpPr>
        <p:spPr>
          <a:xfrm>
            <a:off x="107504" y="4814004"/>
            <a:ext cx="924540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VARCHAR values are not padded when they are stored</a:t>
            </a:r>
            <a:endParaRPr lang="en-IN"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AB45170B-802F-415A-BC6F-A2A23340E16E}"/>
              </a:ext>
            </a:extLst>
          </p:cNvPr>
          <p:cNvSpPr>
            <a:spLocks noChangeArrowheads="1"/>
          </p:cNvSpPr>
          <p:nvPr/>
        </p:nvSpPr>
        <p:spPr bwMode="auto">
          <a:xfrm>
            <a:off x="2134" y="4163569"/>
            <a:ext cx="7672037" cy="36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eaLnBrk="0" fontAlgn="base" hangingPunct="0">
              <a:lnSpc>
                <a:spcPct val="107000"/>
              </a:lnSpc>
              <a:spcBef>
                <a:spcPct val="0"/>
              </a:spcBef>
              <a:spcAft>
                <a:spcPts val="800"/>
              </a:spcAft>
              <a:buClrTx/>
              <a:buSzTx/>
              <a:buFontTx/>
              <a:buNone/>
              <a:tabLst/>
            </a:pPr>
            <a:r>
              <a:rPr lang="en-US" altLang="en-US" dirty="0">
                <a:latin typeface="Times New Roman" panose="02020603050405020304" pitchFamily="18" charset="0"/>
                <a:cs typeface="Times New Roman" panose="02020603050405020304" pitchFamily="18" charset="0"/>
              </a:rPr>
              <a:t>The length of a VARCHAR column can be specified as a value from 0 to 65,535 </a:t>
            </a:r>
          </a:p>
        </p:txBody>
      </p:sp>
    </p:spTree>
    <p:extLst>
      <p:ext uri="{BB962C8B-B14F-4D97-AF65-F5344CB8AC3E}">
        <p14:creationId xmlns:p14="http://schemas.microsoft.com/office/powerpoint/2010/main" val="265655559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5328A-A3A2-1BCC-A5B8-8779F42BF68B}"/>
              </a:ext>
            </a:extLst>
          </p:cNvPr>
          <p:cNvPicPr>
            <a:picLocks noChangeAspect="1"/>
          </p:cNvPicPr>
          <p:nvPr/>
        </p:nvPicPr>
        <p:blipFill>
          <a:blip r:embed="rId3"/>
          <a:stretch>
            <a:fillRect/>
          </a:stretch>
        </p:blipFill>
        <p:spPr>
          <a:xfrm>
            <a:off x="-9306" y="1268760"/>
            <a:ext cx="9153306" cy="4684857"/>
          </a:xfrm>
          <a:prstGeom prst="rect">
            <a:avLst/>
          </a:prstGeom>
        </p:spPr>
      </p:pic>
      <p:sp>
        <p:nvSpPr>
          <p:cNvPr id="5" name="TextBox 4">
            <a:extLst>
              <a:ext uri="{FF2B5EF4-FFF2-40B4-BE49-F238E27FC236}">
                <a16:creationId xmlns:a16="http://schemas.microsoft.com/office/drawing/2014/main" id="{DDEFF3C3-B535-240F-4A7F-DA5BD64F6676}"/>
              </a:ext>
            </a:extLst>
          </p:cNvPr>
          <p:cNvSpPr txBox="1"/>
          <p:nvPr/>
        </p:nvSpPr>
        <p:spPr>
          <a:xfrm>
            <a:off x="2699792" y="332656"/>
            <a:ext cx="4572000" cy="400110"/>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Date Data Types</a:t>
            </a:r>
          </a:p>
        </p:txBody>
      </p:sp>
    </p:spTree>
    <p:extLst>
      <p:ext uri="{BB962C8B-B14F-4D97-AF65-F5344CB8AC3E}">
        <p14:creationId xmlns:p14="http://schemas.microsoft.com/office/powerpoint/2010/main" val="49963793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B6169-E4AA-4CA0-BB04-82A1B1C37FC9}"/>
              </a:ext>
            </a:extLst>
          </p:cNvPr>
          <p:cNvSpPr txBox="1"/>
          <p:nvPr/>
        </p:nvSpPr>
        <p:spPr>
          <a:xfrm>
            <a:off x="0" y="301614"/>
            <a:ext cx="8748464" cy="523220"/>
          </a:xfrm>
          <a:prstGeom prst="rect">
            <a:avLst/>
          </a:prstGeom>
          <a:noFill/>
        </p:spPr>
        <p:txBody>
          <a:bodyPr wrap="square">
            <a:spAutoFit/>
          </a:bodyPr>
          <a:lstStyle/>
          <a:p>
            <a:r>
              <a:rPr lang="en-IN" sz="2800" dirty="0">
                <a:solidFill>
                  <a:srgbClr val="FF0000"/>
                </a:solidFill>
                <a:latin typeface="Times New Roman" panose="02020603050405020304" pitchFamily="18" charset="0"/>
                <a:cs typeface="Times New Roman" panose="02020603050405020304" pitchFamily="18" charset="0"/>
              </a:rPr>
              <a:t>Introduction to Data Definition Language</a:t>
            </a:r>
          </a:p>
        </p:txBody>
      </p:sp>
      <p:sp>
        <p:nvSpPr>
          <p:cNvPr id="5" name="TextBox 4">
            <a:extLst>
              <a:ext uri="{FF2B5EF4-FFF2-40B4-BE49-F238E27FC236}">
                <a16:creationId xmlns:a16="http://schemas.microsoft.com/office/drawing/2014/main" id="{25071930-FE85-4138-96D7-125ACF8EFE64}"/>
              </a:ext>
            </a:extLst>
          </p:cNvPr>
          <p:cNvSpPr txBox="1"/>
          <p:nvPr/>
        </p:nvSpPr>
        <p:spPr>
          <a:xfrm>
            <a:off x="120396" y="1093900"/>
            <a:ext cx="9023604" cy="707886"/>
          </a:xfrm>
          <a:prstGeom prst="rect">
            <a:avLst/>
          </a:prstGeom>
          <a:noFill/>
        </p:spPr>
        <p:txBody>
          <a:bodyPr wrap="square">
            <a:spAutoFit/>
          </a:bodyPr>
          <a:lstStyle/>
          <a:p>
            <a:pPr marL="435609" indent="-435609" defTabSz="572516">
              <a:spcBef>
                <a:spcPts val="4100"/>
              </a:spcBef>
              <a:defRPr sz="2100">
                <a:latin typeface="+mn-lt"/>
                <a:ea typeface="+mn-ea"/>
                <a:cs typeface="+mn-cs"/>
                <a:sym typeface="Helvetica"/>
              </a:defRPr>
            </a:pPr>
            <a:r>
              <a:rPr lang="en-US" sz="2000" dirty="0">
                <a:latin typeface="Times New Roman" panose="02020603050405020304" pitchFamily="18" charset="0"/>
                <a:cs typeface="Times New Roman" panose="02020603050405020304" pitchFamily="18" charset="0"/>
              </a:rPr>
              <a:t>DDL or Data Definition Language consists of the SQL commands create database and modify the structure of table in the database</a:t>
            </a:r>
          </a:p>
        </p:txBody>
      </p:sp>
      <p:sp>
        <p:nvSpPr>
          <p:cNvPr id="7" name="TextBox 6">
            <a:extLst>
              <a:ext uri="{FF2B5EF4-FFF2-40B4-BE49-F238E27FC236}">
                <a16:creationId xmlns:a16="http://schemas.microsoft.com/office/drawing/2014/main" id="{85AE1777-F4DC-44B0-B4A2-3FAF39D876C7}"/>
              </a:ext>
            </a:extLst>
          </p:cNvPr>
          <p:cNvSpPr txBox="1"/>
          <p:nvPr/>
        </p:nvSpPr>
        <p:spPr>
          <a:xfrm>
            <a:off x="42696" y="3979006"/>
            <a:ext cx="8627288" cy="369332"/>
          </a:xfrm>
          <a:prstGeom prst="rect">
            <a:avLst/>
          </a:prstGeom>
          <a:noFill/>
        </p:spPr>
        <p:txBody>
          <a:bodyPr wrap="square">
            <a:spAutoFit/>
          </a:bodyPr>
          <a:lstStyle/>
          <a:p>
            <a:r>
              <a:rPr lang="en-US" sz="1800" b="0" i="0" u="none" strike="noStrike" baseline="0" dirty="0">
                <a:latin typeface="Arial" panose="020B0604020202020204" pitchFamily="34" charset="0"/>
              </a:rPr>
              <a:t>You create tables to store data by executing the SQL </a:t>
            </a:r>
            <a:r>
              <a:rPr lang="en-US" sz="1800" b="0" i="0" u="none" strike="noStrike" baseline="0" dirty="0">
                <a:solidFill>
                  <a:srgbClr val="FF0000"/>
                </a:solidFill>
                <a:latin typeface="Courier"/>
              </a:rPr>
              <a:t>CREATE TABLE </a:t>
            </a:r>
            <a:r>
              <a:rPr lang="en-US" sz="1800" b="0" i="0" u="none" strike="noStrike" baseline="0" dirty="0">
                <a:latin typeface="Arial" panose="020B0604020202020204" pitchFamily="34" charset="0"/>
              </a:rPr>
              <a:t>statement</a:t>
            </a:r>
            <a:endParaRPr lang="en-IN" dirty="0"/>
          </a:p>
        </p:txBody>
      </p:sp>
      <p:sp>
        <p:nvSpPr>
          <p:cNvPr id="8" name="TextBox 7">
            <a:extLst>
              <a:ext uri="{FF2B5EF4-FFF2-40B4-BE49-F238E27FC236}">
                <a16:creationId xmlns:a16="http://schemas.microsoft.com/office/drawing/2014/main" id="{CCF0F288-80B8-4179-A256-3D265AA80DF9}"/>
              </a:ext>
            </a:extLst>
          </p:cNvPr>
          <p:cNvSpPr txBox="1"/>
          <p:nvPr/>
        </p:nvSpPr>
        <p:spPr>
          <a:xfrm>
            <a:off x="42696" y="4527417"/>
            <a:ext cx="4775980" cy="400110"/>
          </a:xfrm>
          <a:prstGeom prst="rect">
            <a:avLst/>
          </a:prstGeom>
          <a:noFill/>
        </p:spPr>
        <p:txBody>
          <a:bodyPr wrap="square">
            <a:spAutoFit/>
          </a:bodyPr>
          <a:lstStyle/>
          <a:p>
            <a:r>
              <a:rPr lang="en-IN" sz="2000" i="0" u="none" strike="noStrike" baseline="0" dirty="0">
                <a:solidFill>
                  <a:srgbClr val="FF0000"/>
                </a:solidFill>
                <a:latin typeface="Courier-Bold"/>
              </a:rPr>
              <a:t>SYNTAX</a:t>
            </a:r>
            <a:endParaRPr lang="en-IN" sz="2000" dirty="0">
              <a:solidFill>
                <a:srgbClr val="FF0000"/>
              </a:solidFill>
            </a:endParaRPr>
          </a:p>
        </p:txBody>
      </p:sp>
      <p:sp>
        <p:nvSpPr>
          <p:cNvPr id="10" name="TextBox 9">
            <a:extLst>
              <a:ext uri="{FF2B5EF4-FFF2-40B4-BE49-F238E27FC236}">
                <a16:creationId xmlns:a16="http://schemas.microsoft.com/office/drawing/2014/main" id="{2904F610-B4A9-4538-A5E1-C398EDD38422}"/>
              </a:ext>
            </a:extLst>
          </p:cNvPr>
          <p:cNvSpPr txBox="1"/>
          <p:nvPr/>
        </p:nvSpPr>
        <p:spPr>
          <a:xfrm>
            <a:off x="42696" y="5136106"/>
            <a:ext cx="7272808"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CREATE TABLE   &lt;</a:t>
            </a:r>
            <a:r>
              <a:rPr lang="en-IN" sz="2000" dirty="0" err="1">
                <a:latin typeface="Times New Roman" panose="02020603050405020304" pitchFamily="18" charset="0"/>
                <a:cs typeface="Times New Roman" panose="02020603050405020304" pitchFamily="18" charset="0"/>
              </a:rPr>
              <a:t>table_name</a:t>
            </a:r>
            <a:r>
              <a:rPr lang="en-IN" sz="2000" dirty="0">
                <a:latin typeface="Times New Roman" panose="02020603050405020304" pitchFamily="18" charset="0"/>
                <a:cs typeface="Times New Roman" panose="02020603050405020304" pitchFamily="18" charset="0"/>
              </a:rPr>
              <a:t>&gt; (column datatype(SIZE)[, ...]);</a:t>
            </a:r>
          </a:p>
        </p:txBody>
      </p:sp>
      <p:sp>
        <p:nvSpPr>
          <p:cNvPr id="11" name="TextBox 10">
            <a:extLst>
              <a:ext uri="{FF2B5EF4-FFF2-40B4-BE49-F238E27FC236}">
                <a16:creationId xmlns:a16="http://schemas.microsoft.com/office/drawing/2014/main" id="{F33C860D-FB48-4D35-8372-AF19530B0827}"/>
              </a:ext>
            </a:extLst>
          </p:cNvPr>
          <p:cNvSpPr txBox="1"/>
          <p:nvPr/>
        </p:nvSpPr>
        <p:spPr>
          <a:xfrm>
            <a:off x="0" y="5744795"/>
            <a:ext cx="8484052"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Where we specify:</a:t>
            </a:r>
          </a:p>
          <a:p>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The table name</a:t>
            </a:r>
          </a:p>
          <a:p>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The column name, column data type, and column size</a:t>
            </a:r>
          </a:p>
        </p:txBody>
      </p:sp>
      <p:sp>
        <p:nvSpPr>
          <p:cNvPr id="13" name="TextBox 12">
            <a:extLst>
              <a:ext uri="{FF2B5EF4-FFF2-40B4-BE49-F238E27FC236}">
                <a16:creationId xmlns:a16="http://schemas.microsoft.com/office/drawing/2014/main" id="{529DE3D7-B2DA-4553-920D-B5556B6F7D0B}"/>
              </a:ext>
            </a:extLst>
          </p:cNvPr>
          <p:cNvSpPr txBox="1"/>
          <p:nvPr/>
        </p:nvSpPr>
        <p:spPr>
          <a:xfrm>
            <a:off x="60198" y="1989609"/>
            <a:ext cx="9023604" cy="646331"/>
          </a:xfrm>
          <a:prstGeom prst="rect">
            <a:avLst/>
          </a:prstGeom>
          <a:noFill/>
        </p:spPr>
        <p:txBody>
          <a:bodyPr wrap="square">
            <a:spAutoFit/>
          </a:bodyPr>
          <a:lstStyle/>
          <a:p>
            <a:r>
              <a:rPr lang="en-US" sz="1800" b="0" i="0" u="none" strike="noStrike" baseline="0" dirty="0">
                <a:latin typeface="Arial" panose="020B0604020202020204" pitchFamily="34" charset="0"/>
              </a:rPr>
              <a:t>You create </a:t>
            </a:r>
            <a:r>
              <a:rPr lang="en-US" dirty="0">
                <a:latin typeface="Arial" panose="020B0604020202020204" pitchFamily="34" charset="0"/>
              </a:rPr>
              <a:t>database</a:t>
            </a:r>
            <a:r>
              <a:rPr lang="en-US" sz="1800" b="0" i="0" u="none" strike="noStrike" baseline="0" dirty="0">
                <a:latin typeface="Arial" panose="020B0604020202020204" pitchFamily="34" charset="0"/>
              </a:rPr>
              <a:t> to store </a:t>
            </a:r>
            <a:r>
              <a:rPr lang="en-US" dirty="0">
                <a:latin typeface="Arial" panose="020B0604020202020204" pitchFamily="34" charset="0"/>
              </a:rPr>
              <a:t>tables </a:t>
            </a:r>
            <a:r>
              <a:rPr lang="en-US" sz="1800" b="0" i="0" u="none" strike="noStrike" baseline="0" dirty="0">
                <a:latin typeface="Arial" panose="020B0604020202020204" pitchFamily="34" charset="0"/>
              </a:rPr>
              <a:t> by executing the SQL </a:t>
            </a:r>
            <a:r>
              <a:rPr lang="en-US" sz="1800" b="0" i="0" u="none" strike="noStrike" baseline="0" dirty="0">
                <a:solidFill>
                  <a:srgbClr val="FF0000"/>
                </a:solidFill>
                <a:latin typeface="Courier"/>
              </a:rPr>
              <a:t>CREATE </a:t>
            </a:r>
            <a:r>
              <a:rPr lang="en-US" dirty="0">
                <a:solidFill>
                  <a:srgbClr val="FF0000"/>
                </a:solidFill>
                <a:latin typeface="Courier"/>
              </a:rPr>
              <a:t>DATABASE</a:t>
            </a:r>
            <a:r>
              <a:rPr lang="en-US" sz="1800" b="0" i="0" u="none" strike="noStrike" baseline="0" dirty="0">
                <a:solidFill>
                  <a:srgbClr val="FF0000"/>
                </a:solidFill>
                <a:latin typeface="Courier"/>
              </a:rPr>
              <a:t> </a:t>
            </a:r>
            <a:r>
              <a:rPr lang="en-US" sz="1800" b="0" i="0" u="none" strike="noStrike" baseline="0" dirty="0">
                <a:latin typeface="Arial" panose="020B0604020202020204" pitchFamily="34" charset="0"/>
              </a:rPr>
              <a:t>statement</a:t>
            </a:r>
            <a:endParaRPr lang="en-IN" dirty="0"/>
          </a:p>
        </p:txBody>
      </p:sp>
      <p:sp>
        <p:nvSpPr>
          <p:cNvPr id="14" name="TextBox 13">
            <a:extLst>
              <a:ext uri="{FF2B5EF4-FFF2-40B4-BE49-F238E27FC236}">
                <a16:creationId xmlns:a16="http://schemas.microsoft.com/office/drawing/2014/main" id="{9D79FEB2-7F76-4B2D-A30D-51AA3D021777}"/>
              </a:ext>
            </a:extLst>
          </p:cNvPr>
          <p:cNvSpPr txBox="1"/>
          <p:nvPr/>
        </p:nvSpPr>
        <p:spPr>
          <a:xfrm>
            <a:off x="167250" y="3239042"/>
            <a:ext cx="4656406" cy="369332"/>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Eg</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Create Database Institute;</a:t>
            </a:r>
          </a:p>
        </p:txBody>
      </p:sp>
      <p:sp>
        <p:nvSpPr>
          <p:cNvPr id="15" name="TextBox 14">
            <a:extLst>
              <a:ext uri="{FF2B5EF4-FFF2-40B4-BE49-F238E27FC236}">
                <a16:creationId xmlns:a16="http://schemas.microsoft.com/office/drawing/2014/main" id="{A743AAA0-89F1-4D9F-B35F-2A586DF44103}"/>
              </a:ext>
            </a:extLst>
          </p:cNvPr>
          <p:cNvSpPr txBox="1"/>
          <p:nvPr/>
        </p:nvSpPr>
        <p:spPr>
          <a:xfrm>
            <a:off x="132682" y="2692135"/>
            <a:ext cx="6383533" cy="400110"/>
          </a:xfrm>
          <a:prstGeom prst="rect">
            <a:avLst/>
          </a:prstGeom>
          <a:noFill/>
        </p:spPr>
        <p:txBody>
          <a:bodyPr wrap="square">
            <a:spAutoFit/>
          </a:bodyPr>
          <a:lstStyle/>
          <a:p>
            <a:r>
              <a:rPr lang="en-IN" sz="2000" i="0" u="none" strike="noStrike" baseline="0" dirty="0">
                <a:solidFill>
                  <a:srgbClr val="FF0000"/>
                </a:solidFill>
                <a:latin typeface="Courier-Bold"/>
              </a:rPr>
              <a:t>SYNTAX: CREATE DATABASE </a:t>
            </a:r>
            <a:r>
              <a:rPr lang="en-IN" sz="2000" i="0" u="none" strike="noStrike" baseline="0" dirty="0">
                <a:latin typeface="Courier-Bold"/>
              </a:rPr>
              <a:t>&lt;</a:t>
            </a:r>
            <a:r>
              <a:rPr lang="en-IN" sz="2000" i="0" u="none" strike="noStrike" baseline="0" dirty="0" err="1">
                <a:latin typeface="Courier-Bold"/>
              </a:rPr>
              <a:t>db_name</a:t>
            </a:r>
            <a:r>
              <a:rPr lang="en-IN" sz="2000" i="0" u="none" strike="noStrike" baseline="0" dirty="0">
                <a:latin typeface="Courier-Bold"/>
              </a:rPr>
              <a:t>&gt;;</a:t>
            </a:r>
            <a:endParaRPr lang="en-IN" sz="2000" dirty="0"/>
          </a:p>
        </p:txBody>
      </p:sp>
    </p:spTree>
    <p:extLst>
      <p:ext uri="{BB962C8B-B14F-4D97-AF65-F5344CB8AC3E}">
        <p14:creationId xmlns:p14="http://schemas.microsoft.com/office/powerpoint/2010/main" val="3834429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E9AE2D1-BF5D-4708-83A2-0EFA92C103C4}"/>
              </a:ext>
            </a:extLst>
          </p:cNvPr>
          <p:cNvSpPr txBox="1"/>
          <p:nvPr/>
        </p:nvSpPr>
        <p:spPr>
          <a:xfrm>
            <a:off x="0" y="332656"/>
            <a:ext cx="8820472"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below statement will </a:t>
            </a:r>
            <a:r>
              <a:rPr lang="en-IN" dirty="0">
                <a:solidFill>
                  <a:srgbClr val="FF0000"/>
                </a:solidFill>
                <a:latin typeface="Times New Roman" panose="02020603050405020304" pitchFamily="18" charset="0"/>
                <a:cs typeface="Times New Roman" panose="02020603050405020304" pitchFamily="18" charset="0"/>
              </a:rPr>
              <a:t>CREATE</a:t>
            </a:r>
            <a:r>
              <a:rPr lang="en-IN" dirty="0">
                <a:latin typeface="Times New Roman" panose="02020603050405020304" pitchFamily="18" charset="0"/>
                <a:cs typeface="Times New Roman" panose="02020603050405020304" pitchFamily="18" charset="0"/>
              </a:rPr>
              <a:t> a </a:t>
            </a:r>
            <a:r>
              <a:rPr lang="en-IN" dirty="0">
                <a:solidFill>
                  <a:srgbClr val="FF0000"/>
                </a:solidFill>
                <a:latin typeface="Times New Roman" panose="02020603050405020304" pitchFamily="18" charset="0"/>
                <a:cs typeface="Times New Roman" panose="02020603050405020304" pitchFamily="18" charset="0"/>
              </a:rPr>
              <a:t>TABLE</a:t>
            </a:r>
            <a:r>
              <a:rPr lang="en-IN" dirty="0">
                <a:latin typeface="Times New Roman" panose="02020603050405020304" pitchFamily="18" charset="0"/>
                <a:cs typeface="Times New Roman" panose="02020603050405020304" pitchFamily="18" charset="0"/>
              </a:rPr>
              <a:t> called STUDENTS.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 TABLE STUDENTS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id int,</a:t>
            </a:r>
          </a:p>
          <a:p>
            <a:r>
              <a:rPr lang="en-IN" dirty="0">
                <a:latin typeface="Times New Roman" panose="02020603050405020304" pitchFamily="18" charset="0"/>
                <a:cs typeface="Times New Roman" panose="02020603050405020304" pitchFamily="18" charset="0"/>
              </a:rPr>
              <a:t>name varchar(20),</a:t>
            </a:r>
          </a:p>
          <a:p>
            <a:r>
              <a:rPr lang="en-IN"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D7DAF32-C332-4910-878D-659F29DF3E17}"/>
              </a:ext>
            </a:extLst>
          </p:cNvPr>
          <p:cNvSpPr txBox="1"/>
          <p:nvPr/>
        </p:nvSpPr>
        <p:spPr>
          <a:xfrm>
            <a:off x="-9306" y="2708920"/>
            <a:ext cx="4827982" cy="461665"/>
          </a:xfrm>
          <a:prstGeom prst="rect">
            <a:avLst/>
          </a:prstGeom>
          <a:noFill/>
        </p:spPr>
        <p:txBody>
          <a:bodyPr wrap="square">
            <a:spAutoFit/>
          </a:bodyPr>
          <a:lstStyle/>
          <a:p>
            <a:r>
              <a:rPr lang="en-IN" sz="2400" i="0" u="none" strike="noStrike" baseline="0" dirty="0">
                <a:solidFill>
                  <a:srgbClr val="FF0000"/>
                </a:solidFill>
                <a:latin typeface="Times New Roman" panose="02020603050405020304" pitchFamily="18" charset="0"/>
                <a:cs typeface="Times New Roman" panose="02020603050405020304" pitchFamily="18" charset="0"/>
              </a:rPr>
              <a:t>ALTER TABLE Statement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D41DDF-14F7-4B1A-804A-7360C73267B1}"/>
              </a:ext>
            </a:extLst>
          </p:cNvPr>
          <p:cNvSpPr txBox="1"/>
          <p:nvPr/>
        </p:nvSpPr>
        <p:spPr>
          <a:xfrm>
            <a:off x="90550" y="3246278"/>
            <a:ext cx="714574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To change the structure of the table we use </a:t>
            </a:r>
            <a:r>
              <a:rPr lang="en-IN" dirty="0">
                <a:solidFill>
                  <a:srgbClr val="FF0000"/>
                </a:solidFill>
                <a:latin typeface="Times New Roman" panose="02020603050405020304" pitchFamily="18" charset="0"/>
                <a:cs typeface="Times New Roman" panose="02020603050405020304" pitchFamily="18" charset="0"/>
              </a:rPr>
              <a:t>ALTER</a:t>
            </a:r>
            <a:r>
              <a:rPr lang="en-IN" dirty="0">
                <a:latin typeface="Times New Roman" panose="02020603050405020304" pitchFamily="18" charset="0"/>
                <a:cs typeface="Times New Roman" panose="02020603050405020304" pitchFamily="18" charset="0"/>
              </a:rPr>
              <a:t> statement.</a:t>
            </a:r>
          </a:p>
        </p:txBody>
      </p:sp>
      <p:sp>
        <p:nvSpPr>
          <p:cNvPr id="14" name="TextBox 13">
            <a:extLst>
              <a:ext uri="{FF2B5EF4-FFF2-40B4-BE49-F238E27FC236}">
                <a16:creationId xmlns:a16="http://schemas.microsoft.com/office/drawing/2014/main" id="{4DAD2E42-70A5-4545-803F-5A9D8E17D6C0}"/>
              </a:ext>
            </a:extLst>
          </p:cNvPr>
          <p:cNvSpPr txBox="1"/>
          <p:nvPr/>
        </p:nvSpPr>
        <p:spPr>
          <a:xfrm>
            <a:off x="0" y="3861048"/>
            <a:ext cx="5949458" cy="2031325"/>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Use the </a:t>
            </a:r>
            <a:r>
              <a:rPr lang="en-IN" sz="1800" b="1" dirty="0">
                <a:latin typeface="Times New Roman" panose="02020603050405020304" pitchFamily="18" charset="0"/>
                <a:cs typeface="Times New Roman" panose="02020603050405020304" pitchFamily="18" charset="0"/>
              </a:rPr>
              <a:t>ALTER TABLE </a:t>
            </a:r>
            <a:r>
              <a:rPr lang="en-IN" sz="1800" dirty="0">
                <a:latin typeface="Times New Roman" panose="02020603050405020304" pitchFamily="18" charset="0"/>
                <a:cs typeface="Times New Roman" panose="02020603050405020304" pitchFamily="18" charset="0"/>
              </a:rPr>
              <a:t>statement to:</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Add a new column</a:t>
            </a:r>
          </a:p>
          <a:p>
            <a:r>
              <a:rPr lang="en-IN" sz="1800" dirty="0">
                <a:latin typeface="Times New Roman" panose="02020603050405020304" pitchFamily="18" charset="0"/>
                <a:cs typeface="Times New Roman" panose="02020603050405020304" pitchFamily="18" charset="0"/>
              </a:rPr>
              <a:t>• Modify an existing column definition</a:t>
            </a:r>
          </a:p>
          <a:p>
            <a:r>
              <a:rPr lang="en-IN" sz="1800" dirty="0">
                <a:latin typeface="Times New Roman" panose="02020603050405020304" pitchFamily="18" charset="0"/>
                <a:cs typeface="Times New Roman" panose="02020603050405020304" pitchFamily="18" charset="0"/>
              </a:rPr>
              <a:t>• Define a default value for the new column</a:t>
            </a:r>
          </a:p>
          <a:p>
            <a:r>
              <a:rPr lang="en-IN" sz="1800" dirty="0">
                <a:latin typeface="Times New Roman" panose="02020603050405020304" pitchFamily="18" charset="0"/>
                <a:cs typeface="Times New Roman" panose="02020603050405020304" pitchFamily="18" charset="0"/>
              </a:rPr>
              <a:t>• Drop a column</a:t>
            </a:r>
          </a:p>
          <a:p>
            <a:r>
              <a:rPr lang="en-IN" sz="1800" dirty="0">
                <a:latin typeface="Times New Roman" panose="02020603050405020304" pitchFamily="18" charset="0"/>
                <a:cs typeface="Times New Roman" panose="02020603050405020304" pitchFamily="18" charset="0"/>
              </a:rPr>
              <a:t>• Rename a column</a:t>
            </a:r>
          </a:p>
        </p:txBody>
      </p:sp>
    </p:spTree>
    <p:extLst>
      <p:ext uri="{BB962C8B-B14F-4D97-AF65-F5344CB8AC3E}">
        <p14:creationId xmlns:p14="http://schemas.microsoft.com/office/powerpoint/2010/main" val="72335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90DF76-3215-448D-B3D4-4EE100764CDB}"/>
              </a:ext>
            </a:extLst>
          </p:cNvPr>
          <p:cNvSpPr txBox="1"/>
          <p:nvPr/>
        </p:nvSpPr>
        <p:spPr>
          <a:xfrm>
            <a:off x="0" y="260648"/>
            <a:ext cx="9016490" cy="5324535"/>
          </a:xfrm>
          <a:prstGeom prst="rect">
            <a:avLst/>
          </a:prstGeom>
          <a:noFill/>
        </p:spPr>
        <p:txBody>
          <a:bodyPr wrap="square">
            <a:spAutoFit/>
          </a:bodyPr>
          <a:lstStyle/>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ALTER TABLE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&gt;  </a:t>
            </a:r>
            <a:r>
              <a:rPr lang="en-US" sz="2000" b="1" dirty="0">
                <a:latin typeface="Times New Roman" panose="02020603050405020304" pitchFamily="18" charset="0"/>
                <a:cs typeface="Times New Roman" panose="02020603050405020304" pitchFamily="18" charset="0"/>
              </a:rPr>
              <a:t>ADD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&gt; &lt;column definition&gt;</a:t>
            </a:r>
          </a:p>
          <a:p>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&gt; &lt;column definition&gt;]);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alter table  students add  </a:t>
            </a:r>
            <a:r>
              <a:rPr lang="en-US" sz="2000" dirty="0" err="1">
                <a:latin typeface="Times New Roman" panose="02020603050405020304" pitchFamily="18" charset="0"/>
                <a:cs typeface="Times New Roman" panose="02020603050405020304" pitchFamily="18" charset="0"/>
              </a:rPr>
              <a:t>mail_id</a:t>
            </a:r>
            <a:r>
              <a:rPr lang="en-US" sz="2000" dirty="0">
                <a:latin typeface="Times New Roman" panose="02020603050405020304" pitchFamily="18" charset="0"/>
                <a:cs typeface="Times New Roman" panose="02020603050405020304" pitchFamily="18" charset="0"/>
              </a:rPr>
              <a:t> varchar(33);</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ALTER TABLE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&gt;  </a:t>
            </a:r>
            <a:r>
              <a:rPr lang="en-US" sz="2000" b="1" dirty="0">
                <a:latin typeface="Times New Roman" panose="02020603050405020304" pitchFamily="18" charset="0"/>
                <a:cs typeface="Times New Roman" panose="02020603050405020304" pitchFamily="18" charset="0"/>
              </a:rPr>
              <a:t>MODIFY</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&gt; &lt;column definition&gt;;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Alter table students modify </a:t>
            </a:r>
            <a:r>
              <a:rPr lang="en-US" sz="2000" dirty="0" err="1">
                <a:latin typeface="Times New Roman" panose="02020603050405020304" pitchFamily="18" charset="0"/>
                <a:cs typeface="Times New Roman" panose="02020603050405020304" pitchFamily="18" charset="0"/>
              </a:rPr>
              <a:t>mail_id</a:t>
            </a:r>
            <a:r>
              <a:rPr lang="en-US" sz="2000" dirty="0">
                <a:latin typeface="Times New Roman" panose="02020603050405020304" pitchFamily="18" charset="0"/>
                <a:cs typeface="Times New Roman" panose="02020603050405020304" pitchFamily="18" charset="0"/>
              </a:rPr>
              <a:t> char(22);</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ALTER TABLE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&gt;  </a:t>
            </a:r>
            <a:r>
              <a:rPr lang="en-US" sz="2000" b="1" dirty="0">
                <a:latin typeface="Times New Roman" panose="02020603050405020304" pitchFamily="18" charset="0"/>
                <a:cs typeface="Times New Roman" panose="02020603050405020304" pitchFamily="18" charset="0"/>
              </a:rPr>
              <a:t>DROP</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alter table students drop </a:t>
            </a:r>
            <a:r>
              <a:rPr lang="en-US" sz="2000" dirty="0" err="1">
                <a:latin typeface="Times New Roman" panose="02020603050405020304" pitchFamily="18" charset="0"/>
                <a:cs typeface="Times New Roman" panose="02020603050405020304" pitchFamily="18" charset="0"/>
              </a:rPr>
              <a:t>mail_id</a:t>
            </a:r>
            <a:r>
              <a:rPr lang="en-US"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ALTER TABLE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&gt; </a:t>
            </a:r>
            <a:r>
              <a:rPr lang="en-US" sz="2000" b="1" dirty="0">
                <a:latin typeface="Times New Roman" panose="02020603050405020304" pitchFamily="18" charset="0"/>
                <a:cs typeface="Times New Roman" panose="02020603050405020304" pitchFamily="18" charset="0"/>
              </a:rPr>
              <a:t>RENAME  COLUMN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&gt;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Eg:alter</a:t>
            </a:r>
            <a:r>
              <a:rPr lang="en-US" sz="2000" dirty="0">
                <a:latin typeface="Times New Roman" panose="02020603050405020304" pitchFamily="18" charset="0"/>
                <a:cs typeface="Times New Roman" panose="02020603050405020304" pitchFamily="18" charset="0"/>
              </a:rPr>
              <a:t> table students rename </a:t>
            </a:r>
            <a:r>
              <a:rPr lang="en-US" sz="2000" dirty="0" err="1">
                <a:latin typeface="Times New Roman" panose="02020603050405020304" pitchFamily="18" charset="0"/>
                <a:cs typeface="Times New Roman" panose="02020603050405020304" pitchFamily="18" charset="0"/>
              </a:rPr>
              <a:t>sname</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stud_name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910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7BB13F-732F-4A54-A636-343471F2F006}"/>
              </a:ext>
            </a:extLst>
          </p:cNvPr>
          <p:cNvSpPr txBox="1"/>
          <p:nvPr/>
        </p:nvSpPr>
        <p:spPr>
          <a:xfrm>
            <a:off x="107504" y="298079"/>
            <a:ext cx="4827982" cy="400110"/>
          </a:xfrm>
          <a:prstGeom prst="rect">
            <a:avLst/>
          </a:prstGeom>
          <a:noFill/>
        </p:spPr>
        <p:txBody>
          <a:bodyPr wrap="square">
            <a:spAutoFit/>
          </a:bodyPr>
          <a:lstStyle/>
          <a:p>
            <a:pPr algn="l" fontAlgn="base"/>
            <a:r>
              <a:rPr lang="en-IN" b="0" i="0" dirty="0">
                <a:solidFill>
                  <a:srgbClr val="555555"/>
                </a:solidFill>
                <a:effectLst/>
                <a:latin typeface="Open Sans" panose="020B0606030504020204" pitchFamily="34" charset="0"/>
              </a:rPr>
              <a:t> </a:t>
            </a:r>
            <a:r>
              <a:rPr lang="en-IN" sz="2000" dirty="0">
                <a:solidFill>
                  <a:srgbClr val="FF0000"/>
                </a:solidFill>
                <a:latin typeface="Times New Roman" panose="02020603050405020304" pitchFamily="18" charset="0"/>
                <a:cs typeface="Times New Roman" panose="02020603050405020304" pitchFamily="18" charset="0"/>
              </a:rPr>
              <a:t>RENAME TABLE Statement</a:t>
            </a:r>
          </a:p>
        </p:txBody>
      </p:sp>
      <p:sp>
        <p:nvSpPr>
          <p:cNvPr id="5" name="TextBox 4">
            <a:extLst>
              <a:ext uri="{FF2B5EF4-FFF2-40B4-BE49-F238E27FC236}">
                <a16:creationId xmlns:a16="http://schemas.microsoft.com/office/drawing/2014/main" id="{B325E282-EAC4-4EFD-9F8A-CF91D1BE4F40}"/>
              </a:ext>
            </a:extLst>
          </p:cNvPr>
          <p:cNvSpPr txBox="1"/>
          <p:nvPr/>
        </p:nvSpPr>
        <p:spPr>
          <a:xfrm>
            <a:off x="134028" y="1565890"/>
            <a:ext cx="770485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RENAME TABLE </a:t>
            </a:r>
            <a:r>
              <a:rPr lang="en-US" sz="2000" dirty="0" err="1">
                <a:latin typeface="Times New Roman" panose="02020603050405020304" pitchFamily="18" charset="0"/>
                <a:cs typeface="Times New Roman" panose="02020603050405020304" pitchFamily="18" charset="0"/>
              </a:rPr>
              <a:t>tbl_name</a:t>
            </a:r>
            <a:r>
              <a:rPr lang="en-US" sz="2000" dirty="0">
                <a:latin typeface="Times New Roman" panose="02020603050405020304" pitchFamily="18" charset="0"/>
                <a:cs typeface="Times New Roman" panose="02020603050405020304" pitchFamily="18" charset="0"/>
              </a:rPr>
              <a:t> TO new_tbl_1</a:t>
            </a:r>
            <a:endParaRPr lang="en-IN" dirty="0"/>
          </a:p>
        </p:txBody>
      </p:sp>
      <p:sp>
        <p:nvSpPr>
          <p:cNvPr id="6" name="TextBox 5">
            <a:extLst>
              <a:ext uri="{FF2B5EF4-FFF2-40B4-BE49-F238E27FC236}">
                <a16:creationId xmlns:a16="http://schemas.microsoft.com/office/drawing/2014/main" id="{4DDDECFD-6FAF-4F5A-825C-5793F3F107F0}"/>
              </a:ext>
            </a:extLst>
          </p:cNvPr>
          <p:cNvSpPr txBox="1"/>
          <p:nvPr/>
        </p:nvSpPr>
        <p:spPr>
          <a:xfrm>
            <a:off x="134028" y="844050"/>
            <a:ext cx="861443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Rename table statement can change name of  one or more tables.</a:t>
            </a:r>
          </a:p>
        </p:txBody>
      </p:sp>
      <p:sp>
        <p:nvSpPr>
          <p:cNvPr id="7" name="TextBox 6">
            <a:extLst>
              <a:ext uri="{FF2B5EF4-FFF2-40B4-BE49-F238E27FC236}">
                <a16:creationId xmlns:a16="http://schemas.microsoft.com/office/drawing/2014/main" id="{F7DE3074-F42D-4E44-9243-DE73DFF636F7}"/>
              </a:ext>
            </a:extLst>
          </p:cNvPr>
          <p:cNvSpPr txBox="1"/>
          <p:nvPr/>
        </p:nvSpPr>
        <p:spPr>
          <a:xfrm>
            <a:off x="107504" y="3133977"/>
            <a:ext cx="4775980" cy="400110"/>
          </a:xfrm>
          <a:prstGeom prst="rect">
            <a:avLst/>
          </a:prstGeom>
          <a:noFill/>
        </p:spPr>
        <p:txBody>
          <a:bodyPr wrap="square">
            <a:spAutoFit/>
          </a:bodyPr>
          <a:lstStyle/>
          <a:p>
            <a:pPr algn="l" fontAlgn="base"/>
            <a:r>
              <a:rPr lang="en-IN" sz="2000" dirty="0">
                <a:solidFill>
                  <a:srgbClr val="FF0000"/>
                </a:solidFill>
                <a:latin typeface="Times New Roman" panose="02020603050405020304" pitchFamily="18" charset="0"/>
                <a:cs typeface="Times New Roman" panose="02020603050405020304" pitchFamily="18" charset="0"/>
              </a:rPr>
              <a:t>DROP TABLE Statement</a:t>
            </a:r>
          </a:p>
        </p:txBody>
      </p:sp>
      <p:sp>
        <p:nvSpPr>
          <p:cNvPr id="8" name="TextBox 7">
            <a:extLst>
              <a:ext uri="{FF2B5EF4-FFF2-40B4-BE49-F238E27FC236}">
                <a16:creationId xmlns:a16="http://schemas.microsoft.com/office/drawing/2014/main" id="{D89BB15D-391C-4416-A735-20FC9B2562AA}"/>
              </a:ext>
            </a:extLst>
          </p:cNvPr>
          <p:cNvSpPr txBox="1"/>
          <p:nvPr/>
        </p:nvSpPr>
        <p:spPr>
          <a:xfrm>
            <a:off x="107504" y="3855817"/>
            <a:ext cx="674444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Drop table  removes one or more tables from database.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D2C8853-4CA4-41ED-B0A6-2696868C45FB}"/>
              </a:ext>
            </a:extLst>
          </p:cNvPr>
          <p:cNvSpPr txBox="1"/>
          <p:nvPr/>
        </p:nvSpPr>
        <p:spPr>
          <a:xfrm>
            <a:off x="134028" y="4532787"/>
            <a:ext cx="6106859"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DROP TABLE  </a:t>
            </a:r>
            <a:r>
              <a:rPr lang="en-IN" sz="2000" dirty="0" err="1">
                <a:latin typeface="Times New Roman" panose="02020603050405020304" pitchFamily="18" charset="0"/>
                <a:cs typeface="Times New Roman" panose="02020603050405020304" pitchFamily="18" charset="0"/>
              </a:rPr>
              <a:t>tbl_name</a:t>
            </a:r>
            <a:r>
              <a:rPr lang="en-IN" sz="20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364DE182-9090-40E6-B6CF-745299EB3008}"/>
              </a:ext>
            </a:extLst>
          </p:cNvPr>
          <p:cNvSpPr txBox="1"/>
          <p:nvPr/>
        </p:nvSpPr>
        <p:spPr>
          <a:xfrm>
            <a:off x="209494" y="2287730"/>
            <a:ext cx="6162706" cy="369332"/>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RENAME TABLE demo to </a:t>
            </a:r>
            <a:r>
              <a:rPr lang="en-IN" dirty="0" err="1">
                <a:latin typeface="Times New Roman" panose="02020603050405020304" pitchFamily="18" charset="0"/>
                <a:cs typeface="Times New Roman" panose="02020603050405020304" pitchFamily="18" charset="0"/>
              </a:rPr>
              <a:t>new_demo</a:t>
            </a:r>
            <a:r>
              <a:rPr lang="en-IN" dirty="0"/>
              <a:t>;</a:t>
            </a:r>
          </a:p>
        </p:txBody>
      </p:sp>
      <p:sp>
        <p:nvSpPr>
          <p:cNvPr id="11" name="TextBox 10">
            <a:extLst>
              <a:ext uri="{FF2B5EF4-FFF2-40B4-BE49-F238E27FC236}">
                <a16:creationId xmlns:a16="http://schemas.microsoft.com/office/drawing/2014/main" id="{8BD560D0-5D83-4E88-8824-42CD52428E5F}"/>
              </a:ext>
            </a:extLst>
          </p:cNvPr>
          <p:cNvSpPr txBox="1"/>
          <p:nvPr/>
        </p:nvSpPr>
        <p:spPr>
          <a:xfrm>
            <a:off x="174680" y="5085350"/>
            <a:ext cx="4572000" cy="369332"/>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Eg:drop</a:t>
            </a:r>
            <a:r>
              <a:rPr lang="en-IN" dirty="0">
                <a:latin typeface="Times New Roman" panose="02020603050405020304" pitchFamily="18" charset="0"/>
                <a:cs typeface="Times New Roman" panose="02020603050405020304" pitchFamily="18" charset="0"/>
              </a:rPr>
              <a:t> table </a:t>
            </a:r>
            <a:r>
              <a:rPr lang="en-IN" dirty="0" err="1">
                <a:latin typeface="Times New Roman" panose="02020603050405020304" pitchFamily="18" charset="0"/>
                <a:cs typeface="Times New Roman" panose="02020603050405020304" pitchFamily="18" charset="0"/>
              </a:rPr>
              <a:t>new_demo</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210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3E3740-F896-45EA-A287-E06015FFC0B7}"/>
              </a:ext>
            </a:extLst>
          </p:cNvPr>
          <p:cNvSpPr txBox="1"/>
          <p:nvPr/>
        </p:nvSpPr>
        <p:spPr>
          <a:xfrm>
            <a:off x="0" y="836712"/>
            <a:ext cx="4775980"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TRUNCATE Statement</a:t>
            </a:r>
          </a:p>
        </p:txBody>
      </p:sp>
      <p:sp>
        <p:nvSpPr>
          <p:cNvPr id="9" name="TextBox 8">
            <a:extLst>
              <a:ext uri="{FF2B5EF4-FFF2-40B4-BE49-F238E27FC236}">
                <a16:creationId xmlns:a16="http://schemas.microsoft.com/office/drawing/2014/main" id="{5FC7C6FB-294D-49AB-8436-CE908333A31F}"/>
              </a:ext>
            </a:extLst>
          </p:cNvPr>
          <p:cNvSpPr txBox="1"/>
          <p:nvPr/>
        </p:nvSpPr>
        <p:spPr>
          <a:xfrm>
            <a:off x="138543" y="1530090"/>
            <a:ext cx="8712968" cy="286232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Removes all rows from a table, leaving the table empty and the table structure intact.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Wingdings" panose="05000000000000000000" pitchFamily="2" charset="2"/>
              </a:rPr>
              <a:t></a:t>
            </a:r>
            <a:r>
              <a:rPr lang="en-IN" sz="2000" dirty="0">
                <a:latin typeface="Times New Roman" panose="02020603050405020304" pitchFamily="18" charset="0"/>
                <a:cs typeface="Times New Roman" panose="02020603050405020304" pitchFamily="18" charset="0"/>
              </a:rPr>
              <a:t>Is a data definition language (DDL) statement rather than a DML statement; cannot be undone.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TRUNCATE TABLE  &lt;</a:t>
            </a:r>
            <a:r>
              <a:rPr lang="en-IN" sz="2000" dirty="0" err="1">
                <a:latin typeface="Times New Roman" panose="02020603050405020304" pitchFamily="18" charset="0"/>
                <a:cs typeface="Times New Roman" panose="02020603050405020304" pitchFamily="18" charset="0"/>
              </a:rPr>
              <a:t>table_name</a:t>
            </a:r>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Eg:truncate</a:t>
            </a:r>
            <a:r>
              <a:rPr lang="en-IN" sz="2000" dirty="0">
                <a:latin typeface="Times New Roman" panose="02020603050405020304" pitchFamily="18" charset="0"/>
                <a:cs typeface="Times New Roman" panose="02020603050405020304" pitchFamily="18" charset="0"/>
              </a:rPr>
              <a:t> table students;</a:t>
            </a:r>
          </a:p>
        </p:txBody>
      </p:sp>
    </p:spTree>
    <p:extLst>
      <p:ext uri="{BB962C8B-B14F-4D97-AF65-F5344CB8AC3E}">
        <p14:creationId xmlns:p14="http://schemas.microsoft.com/office/powerpoint/2010/main" val="3556525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1674</TotalTime>
  <Words>1181</Words>
  <Application>Microsoft Office PowerPoint</Application>
  <PresentationFormat>On-screen Show (4:3)</PresentationFormat>
  <Paragraphs>162</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Arial,Bold</vt:lpstr>
      <vt:lpstr>Calibri</vt:lpstr>
      <vt:lpstr>Century Gothic</vt:lpstr>
      <vt:lpstr>Courier</vt:lpstr>
      <vt:lpstr>Courier-Bold</vt:lpstr>
      <vt:lpstr>Open Sans</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308</cp:revision>
  <dcterms:created xsi:type="dcterms:W3CDTF">2021-11-12T13:43:40Z</dcterms:created>
  <dcterms:modified xsi:type="dcterms:W3CDTF">2022-10-19T08:46:17Z</dcterms:modified>
</cp:coreProperties>
</file>