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1"/>
  </p:notesMasterIdLst>
  <p:sldIdLst>
    <p:sldId id="272" r:id="rId2"/>
    <p:sldId id="309" r:id="rId3"/>
    <p:sldId id="280" r:id="rId4"/>
    <p:sldId id="281" r:id="rId5"/>
    <p:sldId id="282" r:id="rId6"/>
    <p:sldId id="310" r:id="rId7"/>
    <p:sldId id="284" r:id="rId8"/>
    <p:sldId id="285" r:id="rId9"/>
    <p:sldId id="31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8" d="100"/>
          <a:sy n="68" d="100"/>
        </p:scale>
        <p:origin x="145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129A-8756-4739-ACCC-C9F72B08BD80}" type="datetimeFigureOut">
              <a:rPr lang="en-IN" smtClean="0"/>
              <a:t>09-03-2023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072B8-D3BC-4B78-8D06-7524D9EED6F9}" type="slidenum">
              <a:rPr lang="en-IN" smtClean="0"/>
              <a:t>‹#›</a:t>
            </a:fld>
            <a:endParaRPr lang="en-IN" dirty="0"/>
          </a:p>
        </p:txBody>
      </p:sp>
    </p:spTree>
    <p:extLst>
      <p:ext uri="{BB962C8B-B14F-4D97-AF65-F5344CB8AC3E}">
        <p14:creationId xmlns:p14="http://schemas.microsoft.com/office/powerpoint/2010/main" val="3144871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361050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60664487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02270332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4927463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08878211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7520260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5894508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43036387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2">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6308705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2707195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911513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94238983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39324444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6595706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2">
        <a:schemeClr val="bg1"/>
      </p:bgRef>
    </p:b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2627004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1943888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9A485A-6A11-4681-9B06-0602549CF701}"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37649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9A485A-6A11-4681-9B06-0602549CF701}" type="datetimeFigureOut">
              <a:rPr lang="en-US" smtClean="0"/>
              <a:pPr/>
              <a:t>3/9/2023</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0102C34-CB0C-413F-9F1E-E79D989021DF}" type="slidenum">
              <a:rPr lang="en-US" smtClean="0"/>
              <a:pPr/>
              <a:t>‹#›</a:t>
            </a:fld>
            <a:endParaRPr lang="en-US" dirty="0"/>
          </a:p>
        </p:txBody>
      </p:sp>
    </p:spTree>
    <p:extLst>
      <p:ext uri="{BB962C8B-B14F-4D97-AF65-F5344CB8AC3E}">
        <p14:creationId xmlns:p14="http://schemas.microsoft.com/office/powerpoint/2010/main" val="316831807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Rectangle 1"/>
          <p:cNvSpPr/>
          <p:nvPr/>
        </p:nvSpPr>
        <p:spPr>
          <a:xfrm>
            <a:off x="1115616" y="260648"/>
            <a:ext cx="7758855" cy="584775"/>
          </a:xfrm>
          <a:prstGeom prst="rect">
            <a:avLst/>
          </a:prstGeom>
        </p:spPr>
        <p:txBody>
          <a:bodyPr wrap="none">
            <a:spAutoFit/>
          </a:bodyPr>
          <a:lstStyle/>
          <a:p>
            <a:r>
              <a:rPr lang="en-US" sz="3200" dirty="0">
                <a:latin typeface="Arial" panose="020B0604020202020204" pitchFamily="34" charset="0"/>
              </a:rPr>
              <a:t>Sorting rows using the </a:t>
            </a:r>
            <a:r>
              <a:rPr lang="en-US" sz="3200" dirty="0">
                <a:solidFill>
                  <a:srgbClr val="FF0000"/>
                </a:solidFill>
                <a:latin typeface="Courier"/>
              </a:rPr>
              <a:t>ORDER BY </a:t>
            </a:r>
            <a:r>
              <a:rPr lang="en-US" sz="3200" dirty="0">
                <a:latin typeface="Arial" panose="020B0604020202020204" pitchFamily="34" charset="0"/>
              </a:rPr>
              <a:t>clause</a:t>
            </a:r>
            <a:endParaRPr lang="en-IN" sz="3200" dirty="0"/>
          </a:p>
        </p:txBody>
      </p:sp>
      <p:sp>
        <p:nvSpPr>
          <p:cNvPr id="4" name="Rectangle 3"/>
          <p:cNvSpPr/>
          <p:nvPr/>
        </p:nvSpPr>
        <p:spPr>
          <a:xfrm>
            <a:off x="0" y="1029744"/>
            <a:ext cx="8496944" cy="1015663"/>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Sort the retrieved rows with the ORDER BY clause:</a:t>
            </a:r>
          </a:p>
          <a:p>
            <a:pPr marL="342900" indent="-342900">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ASC: Ascending order, default</a:t>
            </a:r>
          </a:p>
          <a:p>
            <a:pPr marL="342900" indent="-342900">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DESC: Descending order</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073A732-F4FA-4CC2-951F-F647121A6AF3}"/>
              </a:ext>
            </a:extLst>
          </p:cNvPr>
          <p:cNvSpPr txBox="1"/>
          <p:nvPr/>
        </p:nvSpPr>
        <p:spPr>
          <a:xfrm>
            <a:off x="0" y="2214152"/>
            <a:ext cx="7488832" cy="1785104"/>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Syntax:</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SELECT [DISTINCT] *[{, [DISTINCT] column [alias],...}]</a:t>
            </a:r>
          </a:p>
          <a:p>
            <a:r>
              <a:rPr lang="en-IN" dirty="0">
                <a:latin typeface="Times New Roman" panose="02020603050405020304" pitchFamily="18" charset="0"/>
                <a:cs typeface="Times New Roman" panose="02020603050405020304" pitchFamily="18" charset="0"/>
              </a:rPr>
              <a:t>FROM table</a:t>
            </a:r>
          </a:p>
          <a:p>
            <a:r>
              <a:rPr lang="en-IN" dirty="0">
                <a:latin typeface="Times New Roman" panose="02020603050405020304" pitchFamily="18" charset="0"/>
                <a:cs typeface="Times New Roman" panose="02020603050405020304" pitchFamily="18" charset="0"/>
              </a:rPr>
              <a:t>[WHERE condition(s)]</a:t>
            </a:r>
          </a:p>
          <a:p>
            <a:r>
              <a:rPr lang="en-IN" dirty="0">
                <a:latin typeface="Times New Roman" panose="02020603050405020304" pitchFamily="18" charset="0"/>
                <a:cs typeface="Times New Roman" panose="02020603050405020304" pitchFamily="18" charset="0"/>
              </a:rPr>
              <a:t>[ORDER BY {column, expr, </a:t>
            </a:r>
            <a:r>
              <a:rPr lang="en-IN" dirty="0" err="1">
                <a:latin typeface="Times New Roman" panose="02020603050405020304" pitchFamily="18" charset="0"/>
                <a:cs typeface="Times New Roman" panose="02020603050405020304" pitchFamily="18" charset="0"/>
              </a:rPr>
              <a:t>numeric_position</a:t>
            </a:r>
            <a:r>
              <a:rPr lang="en-IN" dirty="0">
                <a:latin typeface="Times New Roman" panose="02020603050405020304" pitchFamily="18" charset="0"/>
                <a:cs typeface="Times New Roman" panose="02020603050405020304" pitchFamily="18" charset="0"/>
              </a:rPr>
              <a:t>} [ASC|DESC]];</a:t>
            </a:r>
          </a:p>
        </p:txBody>
      </p:sp>
      <p:sp>
        <p:nvSpPr>
          <p:cNvPr id="13" name="TextBox 12">
            <a:extLst>
              <a:ext uri="{FF2B5EF4-FFF2-40B4-BE49-F238E27FC236}">
                <a16:creationId xmlns:a16="http://schemas.microsoft.com/office/drawing/2014/main" id="{DEAA8D15-02E4-4563-BFD0-9DC078F3705E}"/>
              </a:ext>
            </a:extLst>
          </p:cNvPr>
          <p:cNvSpPr txBox="1"/>
          <p:nvPr/>
        </p:nvSpPr>
        <p:spPr>
          <a:xfrm>
            <a:off x="16202" y="4365104"/>
            <a:ext cx="8964488" cy="153888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 the syntax:</a:t>
            </a:r>
          </a:p>
          <a:p>
            <a:endParaRPr lang="en-IN" sz="2000"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ORDER BY </a:t>
            </a:r>
            <a:r>
              <a:rPr lang="en-IN" dirty="0">
                <a:latin typeface="Times New Roman" panose="02020603050405020304" pitchFamily="18" charset="0"/>
                <a:cs typeface="Times New Roman" panose="02020603050405020304" pitchFamily="18" charset="0"/>
              </a:rPr>
              <a:t>Specifies the order in which the retrieved rows are displayed</a:t>
            </a:r>
          </a:p>
          <a:p>
            <a:r>
              <a:rPr lang="en-IN" dirty="0">
                <a:latin typeface="Times New Roman" panose="02020603050405020304" pitchFamily="18" charset="0"/>
                <a:cs typeface="Times New Roman" panose="02020603050405020304" pitchFamily="18" charset="0"/>
              </a:rPr>
              <a:t>ASC Orders the rows in ascending order (this is the default order)</a:t>
            </a:r>
          </a:p>
          <a:p>
            <a:r>
              <a:rPr lang="en-IN" dirty="0">
                <a:latin typeface="Times New Roman" panose="02020603050405020304" pitchFamily="18" charset="0"/>
                <a:cs typeface="Times New Roman" panose="02020603050405020304" pitchFamily="18" charset="0"/>
              </a:rPr>
              <a:t>DESC Orders the rows in descending order.</a:t>
            </a:r>
          </a:p>
        </p:txBody>
      </p:sp>
    </p:spTree>
    <p:extLst>
      <p:ext uri="{BB962C8B-B14F-4D97-AF65-F5344CB8AC3E}">
        <p14:creationId xmlns:p14="http://schemas.microsoft.com/office/powerpoint/2010/main" val="21653305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EDA0F-3D7A-425E-B65F-86C56D25E26C}"/>
              </a:ext>
            </a:extLst>
          </p:cNvPr>
          <p:cNvSpPr txBox="1"/>
          <p:nvPr/>
        </p:nvSpPr>
        <p:spPr>
          <a:xfrm>
            <a:off x="3002782" y="3401927"/>
            <a:ext cx="5961759" cy="1631216"/>
          </a:xfrm>
          <a:prstGeom prst="rect">
            <a:avLst/>
          </a:prstGeom>
          <a:noFill/>
        </p:spPr>
        <p:txBody>
          <a:bodyPr wrap="square">
            <a:spAutoFit/>
          </a:bodyPr>
          <a:lstStyle/>
          <a:p>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ename,sal,deptno</a:t>
            </a:r>
            <a:r>
              <a:rPr lang="en-IN" sz="2000" dirty="0">
                <a:latin typeface="Times New Roman" panose="02020603050405020304" pitchFamily="18" charset="0"/>
                <a:cs typeface="Times New Roman" panose="02020603050405020304" pitchFamily="18" charset="0"/>
              </a:rPr>
              <a:t> from emp order by </a:t>
            </a:r>
            <a:r>
              <a:rPr lang="en-IN" sz="2000" dirty="0" err="1">
                <a:latin typeface="Times New Roman" panose="02020603050405020304" pitchFamily="18" charset="0"/>
                <a:cs typeface="Times New Roman" panose="02020603050405020304" pitchFamily="18" charset="0"/>
              </a:rPr>
              <a:t>sal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desc</a:t>
            </a:r>
            <a:r>
              <a:rPr lang="en-IN" sz="20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ename,sal,deptno</a:t>
            </a:r>
            <a:r>
              <a:rPr lang="en-IN" sz="2000" dirty="0">
                <a:latin typeface="Times New Roman" panose="02020603050405020304" pitchFamily="18" charset="0"/>
                <a:cs typeface="Times New Roman" panose="02020603050405020304" pitchFamily="18" charset="0"/>
              </a:rPr>
              <a:t> from emp order by 2 </a:t>
            </a:r>
            <a:r>
              <a:rPr lang="en-IN" sz="2000" dirty="0" err="1">
                <a:latin typeface="Times New Roman" panose="02020603050405020304" pitchFamily="18" charset="0"/>
                <a:cs typeface="Times New Roman" panose="02020603050405020304" pitchFamily="18" charset="0"/>
              </a:rPr>
              <a:t>desc</a:t>
            </a:r>
            <a:r>
              <a:rPr lang="en-IN" sz="20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select </a:t>
            </a:r>
            <a:r>
              <a:rPr lang="en-IN" sz="2000" dirty="0" err="1">
                <a:latin typeface="Times New Roman" panose="02020603050405020304" pitchFamily="18" charset="0"/>
                <a:cs typeface="Times New Roman" panose="02020603050405020304" pitchFamily="18" charset="0"/>
              </a:rPr>
              <a:t>ename,sal,deptno</a:t>
            </a:r>
            <a:r>
              <a:rPr lang="en-IN" sz="2000" dirty="0">
                <a:latin typeface="Times New Roman" panose="02020603050405020304" pitchFamily="18" charset="0"/>
                <a:cs typeface="Times New Roman" panose="02020603050405020304" pitchFamily="18" charset="0"/>
              </a:rPr>
              <a:t> from emp order by  </a:t>
            </a:r>
          </a:p>
          <a:p>
            <a:r>
              <a:rPr lang="en-IN" sz="2000" dirty="0">
                <a:latin typeface="Times New Roman" panose="02020603050405020304" pitchFamily="18" charset="0"/>
                <a:cs typeface="Times New Roman" panose="02020603050405020304" pitchFamily="18" charset="0"/>
              </a:rPr>
              <a:t>        salary </a:t>
            </a:r>
            <a:r>
              <a:rPr lang="en-IN" sz="2000" dirty="0" err="1">
                <a:latin typeface="Times New Roman" panose="02020603050405020304" pitchFamily="18" charset="0"/>
                <a:cs typeface="Times New Roman" panose="02020603050405020304" pitchFamily="18" charset="0"/>
              </a:rPr>
              <a:t>desc</a:t>
            </a:r>
            <a:r>
              <a:rPr lang="en-IN"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0331D7D8-7B81-40DB-93CE-F0D7D1ED73F4}"/>
              </a:ext>
            </a:extLst>
          </p:cNvPr>
          <p:cNvPicPr>
            <a:picLocks noChangeAspect="1"/>
          </p:cNvPicPr>
          <p:nvPr/>
        </p:nvPicPr>
        <p:blipFill>
          <a:blip r:embed="rId2"/>
          <a:stretch>
            <a:fillRect/>
          </a:stretch>
        </p:blipFill>
        <p:spPr>
          <a:xfrm>
            <a:off x="179459" y="2855228"/>
            <a:ext cx="2390775" cy="2181225"/>
          </a:xfrm>
          <a:prstGeom prst="rect">
            <a:avLst/>
          </a:prstGeom>
        </p:spPr>
      </p:pic>
      <p:pic>
        <p:nvPicPr>
          <p:cNvPr id="8" name="Picture 7">
            <a:extLst>
              <a:ext uri="{FF2B5EF4-FFF2-40B4-BE49-F238E27FC236}">
                <a16:creationId xmlns:a16="http://schemas.microsoft.com/office/drawing/2014/main" id="{8DBB5184-37FD-44EA-84AB-C5BF22772640}"/>
              </a:ext>
            </a:extLst>
          </p:cNvPr>
          <p:cNvPicPr>
            <a:picLocks noChangeAspect="1"/>
          </p:cNvPicPr>
          <p:nvPr/>
        </p:nvPicPr>
        <p:blipFill>
          <a:blip r:embed="rId3"/>
          <a:stretch>
            <a:fillRect/>
          </a:stretch>
        </p:blipFill>
        <p:spPr>
          <a:xfrm>
            <a:off x="4977087" y="363991"/>
            <a:ext cx="2324100" cy="2276475"/>
          </a:xfrm>
          <a:prstGeom prst="rect">
            <a:avLst/>
          </a:prstGeom>
        </p:spPr>
      </p:pic>
      <p:sp>
        <p:nvSpPr>
          <p:cNvPr id="9" name="TextBox 8">
            <a:extLst>
              <a:ext uri="{FF2B5EF4-FFF2-40B4-BE49-F238E27FC236}">
                <a16:creationId xmlns:a16="http://schemas.microsoft.com/office/drawing/2014/main" id="{16C3375A-EFE1-438F-9D02-6C2E1B93B57C}"/>
              </a:ext>
            </a:extLst>
          </p:cNvPr>
          <p:cNvSpPr txBox="1"/>
          <p:nvPr/>
        </p:nvSpPr>
        <p:spPr>
          <a:xfrm>
            <a:off x="207649" y="332656"/>
            <a:ext cx="4824536" cy="1015663"/>
          </a:xfrm>
          <a:prstGeom prst="rect">
            <a:avLst/>
          </a:prstGeom>
          <a:noFill/>
        </p:spPr>
        <p:txBody>
          <a:bodyPr wrap="square">
            <a:spAutoFit/>
          </a:bodyPr>
          <a:lstStyle/>
          <a:p>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select </a:t>
            </a:r>
            <a:r>
              <a:rPr lang="en-IN" sz="2000" dirty="0" err="1">
                <a:latin typeface="Times New Roman" panose="02020603050405020304" pitchFamily="18" charset="0"/>
                <a:cs typeface="Times New Roman" panose="02020603050405020304" pitchFamily="18" charset="0"/>
              </a:rPr>
              <a:t>ename,sal,deptno</a:t>
            </a:r>
            <a:r>
              <a:rPr lang="en-IN" sz="2000" dirty="0">
                <a:latin typeface="Times New Roman" panose="02020603050405020304" pitchFamily="18" charset="0"/>
                <a:cs typeface="Times New Roman" panose="02020603050405020304" pitchFamily="18" charset="0"/>
              </a:rPr>
              <a:t> from emp</a:t>
            </a:r>
          </a:p>
          <a:p>
            <a:r>
              <a:rPr lang="en-IN" sz="2000" dirty="0">
                <a:latin typeface="Times New Roman" panose="02020603050405020304" pitchFamily="18" charset="0"/>
                <a:cs typeface="Times New Roman" panose="02020603050405020304" pitchFamily="18" charset="0"/>
              </a:rPr>
              <a:t>       order by </a:t>
            </a:r>
            <a:r>
              <a:rPr lang="en-IN" sz="2000" dirty="0" err="1">
                <a:latin typeface="Times New Roman" panose="02020603050405020304" pitchFamily="18" charset="0"/>
                <a:cs typeface="Times New Roman" panose="02020603050405020304" pitchFamily="18" charset="0"/>
              </a:rPr>
              <a:t>sal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asc</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2670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Rectangle 1"/>
          <p:cNvSpPr>
            <a:spLocks noChangeArrowheads="1"/>
          </p:cNvSpPr>
          <p:nvPr/>
        </p:nvSpPr>
        <p:spPr bwMode="auto">
          <a:xfrm>
            <a:off x="132576" y="1124744"/>
            <a:ext cx="411330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expressions FROM tables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BY expression [ ASC | DESC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number_rows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91AF3E3C-ABE2-4BFC-8865-E8E65B99FE18}"/>
              </a:ext>
            </a:extLst>
          </p:cNvPr>
          <p:cNvSpPr/>
          <p:nvPr/>
        </p:nvSpPr>
        <p:spPr>
          <a:xfrm>
            <a:off x="179512" y="476672"/>
            <a:ext cx="2009717" cy="461665"/>
          </a:xfrm>
          <a:prstGeom prst="rect">
            <a:avLst/>
          </a:prstGeom>
        </p:spPr>
        <p:txBody>
          <a:bodyPr wrap="none">
            <a:spAutoFit/>
          </a:bodyPr>
          <a:lstStyle/>
          <a:p>
            <a:r>
              <a:rPr lang="en-IN" sz="2400" dirty="0">
                <a:solidFill>
                  <a:srgbClr val="FF0000"/>
                </a:solidFill>
                <a:latin typeface="Times New Roman" panose="02020603050405020304" pitchFamily="18" charset="0"/>
                <a:cs typeface="Times New Roman" panose="02020603050405020304" pitchFamily="18" charset="0"/>
              </a:rPr>
              <a:t>LIMIT Clause</a:t>
            </a:r>
          </a:p>
        </p:txBody>
      </p:sp>
      <p:sp>
        <p:nvSpPr>
          <p:cNvPr id="5" name="Rectangle 2">
            <a:extLst>
              <a:ext uri="{FF2B5EF4-FFF2-40B4-BE49-F238E27FC236}">
                <a16:creationId xmlns:a16="http://schemas.microsoft.com/office/drawing/2014/main" id="{335821E8-65EC-452E-A0B1-DDCD78DC037B}"/>
              </a:ext>
            </a:extLst>
          </p:cNvPr>
          <p:cNvSpPr>
            <a:spLocks noChangeArrowheads="1"/>
          </p:cNvSpPr>
          <p:nvPr/>
        </p:nvSpPr>
        <p:spPr bwMode="auto">
          <a:xfrm>
            <a:off x="45568" y="2511480"/>
            <a:ext cx="905286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specifies a limited number of rows in the result set to be returned based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2000" b="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LIMIT 10 would return the first 10 rows matching the SELECT criteria.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is where sort order matters so be sure to use an ORDER BY clause appropriately.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2905BD6-0B00-477B-87B3-4103BA33B398}"/>
              </a:ext>
            </a:extLst>
          </p:cNvPr>
          <p:cNvPicPr>
            <a:picLocks noChangeAspect="1"/>
          </p:cNvPicPr>
          <p:nvPr/>
        </p:nvPicPr>
        <p:blipFill>
          <a:blip r:embed="rId2"/>
          <a:stretch>
            <a:fillRect/>
          </a:stretch>
        </p:blipFill>
        <p:spPr>
          <a:xfrm>
            <a:off x="5076056" y="4698200"/>
            <a:ext cx="2607656" cy="1395096"/>
          </a:xfrm>
          <a:prstGeom prst="rect">
            <a:avLst/>
          </a:prstGeom>
        </p:spPr>
      </p:pic>
      <p:sp>
        <p:nvSpPr>
          <p:cNvPr id="8" name="TextBox 7">
            <a:extLst>
              <a:ext uri="{FF2B5EF4-FFF2-40B4-BE49-F238E27FC236}">
                <a16:creationId xmlns:a16="http://schemas.microsoft.com/office/drawing/2014/main" id="{05AF3970-4149-4957-BFFF-AE951165E8C6}"/>
              </a:ext>
            </a:extLst>
          </p:cNvPr>
          <p:cNvSpPr txBox="1"/>
          <p:nvPr/>
        </p:nvSpPr>
        <p:spPr>
          <a:xfrm>
            <a:off x="267779" y="4948718"/>
            <a:ext cx="4586066"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ENAME,SAL FROM EMP ORDER BY SAL DESC</a:t>
            </a:r>
          </a:p>
          <a:p>
            <a:r>
              <a:rPr lang="en-IN" dirty="0">
                <a:latin typeface="Times New Roman" panose="02020603050405020304" pitchFamily="18" charset="0"/>
                <a:cs typeface="Times New Roman" panose="02020603050405020304" pitchFamily="18" charset="0"/>
              </a:rPr>
              <a:t>LIMIT 1;</a:t>
            </a:r>
          </a:p>
        </p:txBody>
      </p:sp>
    </p:spTree>
    <p:extLst>
      <p:ext uri="{BB962C8B-B14F-4D97-AF65-F5344CB8AC3E}">
        <p14:creationId xmlns:p14="http://schemas.microsoft.com/office/powerpoint/2010/main" val="5450535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Rectangle 2"/>
          <p:cNvSpPr/>
          <p:nvPr/>
        </p:nvSpPr>
        <p:spPr>
          <a:xfrm>
            <a:off x="2195736" y="476672"/>
            <a:ext cx="3026791" cy="461665"/>
          </a:xfrm>
          <a:prstGeom prst="rect">
            <a:avLst/>
          </a:prstGeom>
        </p:spPr>
        <p:txBody>
          <a:bodyPr wrap="none">
            <a:spAutoFit/>
          </a:bodyPr>
          <a:lstStyle/>
          <a:p>
            <a:r>
              <a:rPr lang="en-IN" sz="2400" dirty="0">
                <a:solidFill>
                  <a:srgbClr val="FF0000"/>
                </a:solidFill>
                <a:latin typeface="Helvetica-Normal"/>
              </a:rPr>
              <a:t>Aggregate Functions</a:t>
            </a:r>
            <a:endParaRPr lang="en-IN" sz="2400" dirty="0">
              <a:solidFill>
                <a:srgbClr val="FF0000"/>
              </a:solidFill>
            </a:endParaRPr>
          </a:p>
        </p:txBody>
      </p:sp>
      <p:sp>
        <p:nvSpPr>
          <p:cNvPr id="4" name="Rectangle 3"/>
          <p:cNvSpPr/>
          <p:nvPr/>
        </p:nvSpPr>
        <p:spPr>
          <a:xfrm>
            <a:off x="168385" y="1556792"/>
            <a:ext cx="8496944" cy="400110"/>
          </a:xfrm>
          <a:prstGeom prst="rect">
            <a:avLst/>
          </a:prstGeom>
        </p:spPr>
        <p:txBody>
          <a:bodyPr wrap="square">
            <a:spAutoFit/>
          </a:bodyPr>
          <a:lstStyle/>
          <a:p>
            <a:r>
              <a:rPr lang="en-US" sz="2000" dirty="0">
                <a:latin typeface="Arial" panose="020B0604020202020204" pitchFamily="34" charset="0"/>
              </a:rPr>
              <a:t>Group functions operate on sets of rows to give one result per </a:t>
            </a:r>
            <a:r>
              <a:rPr lang="en-IN" sz="2000" dirty="0">
                <a:latin typeface="Arial" panose="020B0604020202020204" pitchFamily="34" charset="0"/>
              </a:rPr>
              <a:t>group.</a:t>
            </a:r>
            <a:endParaRPr lang="en-IN" sz="2000" dirty="0"/>
          </a:p>
        </p:txBody>
      </p:sp>
      <p:sp>
        <p:nvSpPr>
          <p:cNvPr id="2" name="Rectangle 1"/>
          <p:cNvSpPr/>
          <p:nvPr/>
        </p:nvSpPr>
        <p:spPr>
          <a:xfrm>
            <a:off x="467544" y="2151727"/>
            <a:ext cx="6984776" cy="2554545"/>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Types of Group Functions</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AVG     </a:t>
            </a:r>
            <a:r>
              <a:rPr lang="en-IN" sz="2000" dirty="0">
                <a:latin typeface="Times New Roman" panose="02020603050405020304" pitchFamily="18" charset="0"/>
                <a:cs typeface="Times New Roman" panose="02020603050405020304" pitchFamily="18" charset="0"/>
                <a:sym typeface="Wingdings" panose="05000000000000000000" pitchFamily="2" charset="2"/>
              </a:rPr>
              <a:t>average of numbers.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COUNT</a:t>
            </a:r>
            <a:r>
              <a:rPr lang="en-IN" sz="2000" dirty="0" err="1">
                <a:latin typeface="Times New Roman" panose="02020603050405020304" pitchFamily="18" charset="0"/>
                <a:cs typeface="Times New Roman" panose="02020603050405020304" pitchFamily="18" charset="0"/>
                <a:sym typeface="Wingdings" panose="05000000000000000000" pitchFamily="2" charset="2"/>
              </a:rPr>
              <a:t>number</a:t>
            </a:r>
            <a:r>
              <a:rPr lang="en-IN" sz="2000" dirty="0">
                <a:latin typeface="Times New Roman" panose="02020603050405020304" pitchFamily="18" charset="0"/>
                <a:cs typeface="Times New Roman" panose="02020603050405020304" pitchFamily="18" charset="0"/>
                <a:sym typeface="Wingdings" panose="05000000000000000000" pitchFamily="2" charset="2"/>
              </a:rPr>
              <a:t> of rows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MAX     </a:t>
            </a:r>
            <a:r>
              <a:rPr lang="en-IN" sz="2000" dirty="0">
                <a:latin typeface="Times New Roman" panose="02020603050405020304" pitchFamily="18" charset="0"/>
                <a:cs typeface="Times New Roman" panose="02020603050405020304" pitchFamily="18" charset="0"/>
                <a:sym typeface="Wingdings" panose="05000000000000000000" pitchFamily="2" charset="2"/>
              </a:rPr>
              <a:t>maximum value</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MIN      </a:t>
            </a:r>
            <a:r>
              <a:rPr lang="en-IN" sz="2000" dirty="0">
                <a:latin typeface="Times New Roman" panose="02020603050405020304" pitchFamily="18" charset="0"/>
                <a:cs typeface="Times New Roman" panose="02020603050405020304" pitchFamily="18" charset="0"/>
                <a:sym typeface="Wingdings" panose="05000000000000000000" pitchFamily="2" charset="2"/>
              </a:rPr>
              <a:t>minimum value</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SUM     </a:t>
            </a:r>
            <a:r>
              <a:rPr lang="en-IN" sz="2000" dirty="0">
                <a:latin typeface="Times New Roman" panose="02020603050405020304" pitchFamily="18" charset="0"/>
                <a:cs typeface="Times New Roman" panose="02020603050405020304" pitchFamily="18" charset="0"/>
                <a:sym typeface="Wingdings" panose="05000000000000000000" pitchFamily="2" charset="2"/>
              </a:rPr>
              <a:t>addition of values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50527" y="4639488"/>
            <a:ext cx="4572000" cy="1323439"/>
          </a:xfrm>
          <a:prstGeom prst="rect">
            <a:avLst/>
          </a:prstGeom>
        </p:spPr>
        <p:txBody>
          <a:bodyPr>
            <a:spAutoFit/>
          </a:bodyPr>
          <a:lstStyle/>
          <a:p>
            <a:r>
              <a:rPr lang="en-US" sz="2000" dirty="0">
                <a:solidFill>
                  <a:srgbClr val="FF0000"/>
                </a:solidFill>
                <a:latin typeface="Times New Roman" panose="02020603050405020304" pitchFamily="18" charset="0"/>
                <a:cs typeface="Times New Roman" panose="02020603050405020304" pitchFamily="18" charset="0"/>
              </a:rPr>
              <a:t>SYNTAX:</a:t>
            </a:r>
            <a:endParaRPr lang="en-IN" sz="2000" dirty="0">
              <a:solidFill>
                <a:srgbClr val="FF0000"/>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SELECT </a:t>
            </a:r>
            <a:r>
              <a:rPr lang="en-IN" sz="2000" dirty="0" err="1">
                <a:latin typeface="Times New Roman" panose="02020603050405020304" pitchFamily="18" charset="0"/>
                <a:cs typeface="Times New Roman" panose="02020603050405020304" pitchFamily="18" charset="0"/>
              </a:rPr>
              <a:t>group_function</a:t>
            </a:r>
            <a:r>
              <a:rPr lang="en-IN" sz="2000" dirty="0">
                <a:latin typeface="Times New Roman" panose="02020603050405020304" pitchFamily="18" charset="0"/>
                <a:cs typeface="Times New Roman" panose="02020603050405020304" pitchFamily="18" charset="0"/>
              </a:rPr>
              <a:t>(column), ...</a:t>
            </a:r>
          </a:p>
          <a:p>
            <a:r>
              <a:rPr lang="en-IN" sz="2000" dirty="0">
                <a:latin typeface="Times New Roman" panose="02020603050405020304" pitchFamily="18" charset="0"/>
                <a:cs typeface="Times New Roman" panose="02020603050405020304" pitchFamily="18" charset="0"/>
              </a:rPr>
              <a:t>  FROM table</a:t>
            </a:r>
          </a:p>
          <a:p>
            <a:r>
              <a:rPr lang="en-IN" sz="2000" dirty="0">
                <a:latin typeface="Times New Roman" panose="02020603050405020304" pitchFamily="18" charset="0"/>
                <a:cs typeface="Times New Roman" panose="02020603050405020304" pitchFamily="18" charset="0"/>
              </a:rPr>
              <a:t> [WHERE condition];</a:t>
            </a:r>
          </a:p>
        </p:txBody>
      </p:sp>
    </p:spTree>
    <p:extLst>
      <p:ext uri="{BB962C8B-B14F-4D97-AF65-F5344CB8AC3E}">
        <p14:creationId xmlns:p14="http://schemas.microsoft.com/office/powerpoint/2010/main" val="40153285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 name="Rectangle 2"/>
          <p:cNvSpPr/>
          <p:nvPr/>
        </p:nvSpPr>
        <p:spPr>
          <a:xfrm>
            <a:off x="83169" y="476672"/>
            <a:ext cx="9036496"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group function is placed after the SELECT keyword. You may have multiple group </a:t>
            </a:r>
            <a:r>
              <a:rPr lang="en-IN" sz="2000" dirty="0">
                <a:latin typeface="Times New Roman" panose="02020603050405020304" pitchFamily="18" charset="0"/>
                <a:cs typeface="Times New Roman" panose="02020603050405020304" pitchFamily="18" charset="0"/>
              </a:rPr>
              <a:t>functions separated by commas</a:t>
            </a:r>
            <a:r>
              <a:rPr lang="en-IN" sz="2000" dirty="0">
                <a:latin typeface="Arial" panose="020B0604020202020204" pitchFamily="34" charset="0"/>
              </a:rPr>
              <a:t>.</a:t>
            </a:r>
            <a:endParaRPr lang="en-IN" sz="2000" dirty="0"/>
          </a:p>
        </p:txBody>
      </p:sp>
      <p:sp>
        <p:nvSpPr>
          <p:cNvPr id="4" name="Rectangle 3"/>
          <p:cNvSpPr/>
          <p:nvPr/>
        </p:nvSpPr>
        <p:spPr>
          <a:xfrm>
            <a:off x="103936" y="1556792"/>
            <a:ext cx="6606480" cy="46166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You can use AVG and SUM for numeric data</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03936" y="2329136"/>
            <a:ext cx="9036496"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You can use MIN and MAX for numeric, character, and date</a:t>
            </a:r>
          </a:p>
          <a:p>
            <a:r>
              <a:rPr lang="en-IN" sz="2000" dirty="0">
                <a:latin typeface="Times New Roman" panose="02020603050405020304" pitchFamily="18" charset="0"/>
                <a:cs typeface="Times New Roman" panose="02020603050405020304" pitchFamily="18" charset="0"/>
              </a:rPr>
              <a:t>data types</a:t>
            </a:r>
            <a:r>
              <a:rPr lang="en-IN" dirty="0">
                <a:latin typeface="Arial" panose="020B0604020202020204" pitchFamily="34" charset="0"/>
              </a:rPr>
              <a:t>.</a:t>
            </a:r>
            <a:endParaRPr lang="en-IN" dirty="0"/>
          </a:p>
        </p:txBody>
      </p:sp>
      <p:sp>
        <p:nvSpPr>
          <p:cNvPr id="6" name="Rectangle 5"/>
          <p:cNvSpPr/>
          <p:nvPr/>
        </p:nvSpPr>
        <p:spPr>
          <a:xfrm>
            <a:off x="103936" y="3377860"/>
            <a:ext cx="660648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COUNT(*) returns the number of rows in a table</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88490" y="4178822"/>
            <a:ext cx="9031175"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COUNT(expr) returns the number of rows with non-null values </a:t>
            </a:r>
            <a:r>
              <a:rPr lang="en-IN" sz="2000" dirty="0">
                <a:latin typeface="Times New Roman" panose="02020603050405020304" pitchFamily="18" charset="0"/>
                <a:cs typeface="Times New Roman" panose="02020603050405020304" pitchFamily="18" charset="0"/>
              </a:rPr>
              <a:t>for expr:</a:t>
            </a:r>
          </a:p>
        </p:txBody>
      </p:sp>
      <p:sp>
        <p:nvSpPr>
          <p:cNvPr id="8" name="Rectangle 7"/>
          <p:cNvSpPr/>
          <p:nvPr/>
        </p:nvSpPr>
        <p:spPr>
          <a:xfrm>
            <a:off x="112037" y="5152872"/>
            <a:ext cx="9090248"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Group functions ignore null values in the column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614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A6F9C2-BA11-4358-9BA3-736DA8095836}"/>
              </a:ext>
            </a:extLst>
          </p:cNvPr>
          <p:cNvPicPr>
            <a:picLocks noChangeAspect="1"/>
          </p:cNvPicPr>
          <p:nvPr/>
        </p:nvPicPr>
        <p:blipFill>
          <a:blip r:embed="rId2"/>
          <a:stretch>
            <a:fillRect/>
          </a:stretch>
        </p:blipFill>
        <p:spPr>
          <a:xfrm>
            <a:off x="179512" y="1772816"/>
            <a:ext cx="7524750" cy="895350"/>
          </a:xfrm>
          <a:prstGeom prst="rect">
            <a:avLst/>
          </a:prstGeom>
        </p:spPr>
      </p:pic>
      <p:sp>
        <p:nvSpPr>
          <p:cNvPr id="7" name="TextBox 6">
            <a:extLst>
              <a:ext uri="{FF2B5EF4-FFF2-40B4-BE49-F238E27FC236}">
                <a16:creationId xmlns:a16="http://schemas.microsoft.com/office/drawing/2014/main" id="{1B0858B4-EA1B-490E-B866-B745C63DD244}"/>
              </a:ext>
            </a:extLst>
          </p:cNvPr>
          <p:cNvSpPr txBox="1"/>
          <p:nvPr/>
        </p:nvSpPr>
        <p:spPr>
          <a:xfrm>
            <a:off x="179512" y="404664"/>
            <a:ext cx="8964488" cy="1200329"/>
          </a:xfrm>
          <a:prstGeom prst="rect">
            <a:avLst/>
          </a:prstGeom>
          <a:noFill/>
        </p:spPr>
        <p:txBody>
          <a:bodyPr wrap="square">
            <a:spAutoFit/>
          </a:bodyPr>
          <a:lstStyle/>
          <a:p>
            <a:r>
              <a:rPr lang="en-IN" b="1" dirty="0" err="1">
                <a:latin typeface="Times New Roman" panose="02020603050405020304" pitchFamily="18" charset="0"/>
                <a:cs typeface="Times New Roman" panose="02020603050405020304" pitchFamily="18" charset="0"/>
              </a:rPr>
              <a:t>Eg</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SELECT MAX(SAL), MIN(SAL),MAX(ENAME),MIN(ENAME),</a:t>
            </a:r>
          </a:p>
          <a:p>
            <a:r>
              <a:rPr lang="en-IN" dirty="0">
                <a:latin typeface="Times New Roman" panose="02020603050405020304" pitchFamily="18" charset="0"/>
                <a:cs typeface="Times New Roman" panose="02020603050405020304" pitchFamily="18" charset="0"/>
              </a:rPr>
              <a:t>         MAX(HIREDATE),MIN(HIREDATE)  </a:t>
            </a:r>
          </a:p>
          <a:p>
            <a:r>
              <a:rPr lang="en-IN" dirty="0">
                <a:latin typeface="Times New Roman" panose="02020603050405020304" pitchFamily="18" charset="0"/>
                <a:cs typeface="Times New Roman" panose="02020603050405020304" pitchFamily="18" charset="0"/>
              </a:rPr>
              <a:t>         FROM EMP;</a:t>
            </a:r>
          </a:p>
        </p:txBody>
      </p:sp>
      <p:sp>
        <p:nvSpPr>
          <p:cNvPr id="9" name="TextBox 8">
            <a:extLst>
              <a:ext uri="{FF2B5EF4-FFF2-40B4-BE49-F238E27FC236}">
                <a16:creationId xmlns:a16="http://schemas.microsoft.com/office/drawing/2014/main" id="{B33B423D-2112-4419-9145-E017E00561CC}"/>
              </a:ext>
            </a:extLst>
          </p:cNvPr>
          <p:cNvSpPr txBox="1"/>
          <p:nvPr/>
        </p:nvSpPr>
        <p:spPr>
          <a:xfrm>
            <a:off x="195467" y="3348179"/>
            <a:ext cx="752475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count(</a:t>
            </a:r>
            <a:r>
              <a:rPr lang="en-IN" dirty="0" err="1">
                <a:latin typeface="Times New Roman" panose="02020603050405020304" pitchFamily="18" charset="0"/>
                <a:cs typeface="Times New Roman" panose="02020603050405020304" pitchFamily="18" charset="0"/>
              </a:rPr>
              <a:t>deptno</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,COUNT( DISTINCT DEPTNO) FROM EMP;</a:t>
            </a:r>
          </a:p>
        </p:txBody>
      </p:sp>
      <p:pic>
        <p:nvPicPr>
          <p:cNvPr id="11" name="Picture 10">
            <a:extLst>
              <a:ext uri="{FF2B5EF4-FFF2-40B4-BE49-F238E27FC236}">
                <a16:creationId xmlns:a16="http://schemas.microsoft.com/office/drawing/2014/main" id="{CD36989B-7234-46B8-942F-4F2C6093CB05}"/>
              </a:ext>
            </a:extLst>
          </p:cNvPr>
          <p:cNvPicPr>
            <a:picLocks noChangeAspect="1"/>
          </p:cNvPicPr>
          <p:nvPr/>
        </p:nvPicPr>
        <p:blipFill>
          <a:blip r:embed="rId3"/>
          <a:stretch>
            <a:fillRect/>
          </a:stretch>
        </p:blipFill>
        <p:spPr>
          <a:xfrm>
            <a:off x="5220072" y="3123658"/>
            <a:ext cx="3419475" cy="1095375"/>
          </a:xfrm>
          <a:prstGeom prst="rect">
            <a:avLst/>
          </a:prstGeom>
        </p:spPr>
      </p:pic>
      <p:pic>
        <p:nvPicPr>
          <p:cNvPr id="13" name="Picture 12">
            <a:extLst>
              <a:ext uri="{FF2B5EF4-FFF2-40B4-BE49-F238E27FC236}">
                <a16:creationId xmlns:a16="http://schemas.microsoft.com/office/drawing/2014/main" id="{4B7A8088-1398-4474-9830-3BF422AF8A54}"/>
              </a:ext>
            </a:extLst>
          </p:cNvPr>
          <p:cNvPicPr>
            <a:picLocks noChangeAspect="1"/>
          </p:cNvPicPr>
          <p:nvPr/>
        </p:nvPicPr>
        <p:blipFill>
          <a:blip r:embed="rId4"/>
          <a:stretch>
            <a:fillRect/>
          </a:stretch>
        </p:blipFill>
        <p:spPr>
          <a:xfrm>
            <a:off x="395536" y="5013176"/>
            <a:ext cx="1781175" cy="1066800"/>
          </a:xfrm>
          <a:prstGeom prst="rect">
            <a:avLst/>
          </a:prstGeom>
        </p:spPr>
      </p:pic>
      <p:sp>
        <p:nvSpPr>
          <p:cNvPr id="15" name="TextBox 14">
            <a:extLst>
              <a:ext uri="{FF2B5EF4-FFF2-40B4-BE49-F238E27FC236}">
                <a16:creationId xmlns:a16="http://schemas.microsoft.com/office/drawing/2014/main" id="{D1681BFD-42E3-4E91-936A-729DE0D7CA3D}"/>
              </a:ext>
            </a:extLst>
          </p:cNvPr>
          <p:cNvSpPr txBox="1"/>
          <p:nvPr/>
        </p:nvSpPr>
        <p:spPr>
          <a:xfrm>
            <a:off x="3132262" y="5177244"/>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SUM(SAL) FROM EMP;</a:t>
            </a:r>
          </a:p>
        </p:txBody>
      </p:sp>
    </p:spTree>
    <p:extLst>
      <p:ext uri="{BB962C8B-B14F-4D97-AF65-F5344CB8AC3E}">
        <p14:creationId xmlns:p14="http://schemas.microsoft.com/office/powerpoint/2010/main" val="66850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879" y="2875961"/>
            <a:ext cx="6843080" cy="1477328"/>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SELECT column, </a:t>
            </a:r>
            <a:r>
              <a:rPr lang="en-IN" dirty="0" err="1">
                <a:latin typeface="Times New Roman" panose="02020603050405020304" pitchFamily="18" charset="0"/>
                <a:cs typeface="Times New Roman" panose="02020603050405020304" pitchFamily="18" charset="0"/>
              </a:rPr>
              <a:t>group_function</a:t>
            </a:r>
            <a:r>
              <a:rPr lang="en-IN" dirty="0">
                <a:latin typeface="Times New Roman" panose="02020603050405020304" pitchFamily="18" charset="0"/>
                <a:cs typeface="Times New Roman" panose="02020603050405020304" pitchFamily="18" charset="0"/>
              </a:rPr>
              <a:t>(column)</a:t>
            </a:r>
          </a:p>
          <a:p>
            <a:r>
              <a:rPr lang="en-IN" dirty="0">
                <a:latin typeface="Times New Roman" panose="02020603050405020304" pitchFamily="18" charset="0"/>
                <a:cs typeface="Times New Roman" panose="02020603050405020304" pitchFamily="18" charset="0"/>
              </a:rPr>
              <a:t>FROM table</a:t>
            </a:r>
          </a:p>
          <a:p>
            <a:r>
              <a:rPr lang="en-IN" dirty="0">
                <a:latin typeface="Times New Roman" panose="02020603050405020304" pitchFamily="18" charset="0"/>
                <a:cs typeface="Times New Roman" panose="02020603050405020304" pitchFamily="18" charset="0"/>
              </a:rPr>
              <a:t>[WHERE condition]</a:t>
            </a:r>
          </a:p>
          <a:p>
            <a:r>
              <a:rPr lang="en-IN" dirty="0">
                <a:latin typeface="Times New Roman" panose="02020603050405020304" pitchFamily="18" charset="0"/>
                <a:cs typeface="Times New Roman" panose="02020603050405020304" pitchFamily="18" charset="0"/>
              </a:rPr>
              <a:t>[GROUP BY </a:t>
            </a:r>
            <a:r>
              <a:rPr lang="en-IN" dirty="0" err="1">
                <a:latin typeface="Times New Roman" panose="02020603050405020304" pitchFamily="18" charset="0"/>
                <a:cs typeface="Times New Roman" panose="02020603050405020304" pitchFamily="18" charset="0"/>
              </a:rPr>
              <a:t>group_by_expression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[ORDER BY column];</a:t>
            </a:r>
          </a:p>
        </p:txBody>
      </p:sp>
      <p:sp>
        <p:nvSpPr>
          <p:cNvPr id="4" name="Rectangle 3"/>
          <p:cNvSpPr/>
          <p:nvPr/>
        </p:nvSpPr>
        <p:spPr>
          <a:xfrm>
            <a:off x="749393" y="139750"/>
            <a:ext cx="6182013"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Creating Groups of Data: </a:t>
            </a:r>
            <a:r>
              <a:rPr lang="en-IN" sz="2400" b="1" dirty="0">
                <a:solidFill>
                  <a:srgbClr val="FF0000"/>
                </a:solidFill>
                <a:latin typeface="Times New Roman" panose="02020603050405020304" pitchFamily="18" charset="0"/>
                <a:cs typeface="Times New Roman" panose="02020603050405020304" pitchFamily="18" charset="0"/>
              </a:rPr>
              <a:t>GROUP BY </a:t>
            </a:r>
            <a:r>
              <a:rPr lang="en-IN" sz="2400" b="1" dirty="0">
                <a:latin typeface="Times New Roman" panose="02020603050405020304" pitchFamily="18" charset="0"/>
                <a:cs typeface="Times New Roman" panose="02020603050405020304" pitchFamily="18" charset="0"/>
              </a:rPr>
              <a:t>Clause</a:t>
            </a:r>
          </a:p>
        </p:txBody>
      </p:sp>
      <p:sp>
        <p:nvSpPr>
          <p:cNvPr id="5" name="Rectangle 4"/>
          <p:cNvSpPr/>
          <p:nvPr/>
        </p:nvSpPr>
        <p:spPr>
          <a:xfrm>
            <a:off x="11827" y="904256"/>
            <a:ext cx="9036495"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You can divide rows in a table into smaller groups by using the </a:t>
            </a:r>
            <a:r>
              <a:rPr lang="en-IN" sz="2000" dirty="0">
                <a:latin typeface="Times New Roman" panose="02020603050405020304" pitchFamily="18" charset="0"/>
                <a:cs typeface="Times New Roman" panose="02020603050405020304" pitchFamily="18" charset="0"/>
              </a:rPr>
              <a:t>GROUP BY clause</a:t>
            </a:r>
            <a:r>
              <a:rPr lang="en-IN" dirty="0">
                <a:latin typeface="Arial" panose="020B0604020202020204" pitchFamily="34" charset="0"/>
              </a:rPr>
              <a:t>.</a:t>
            </a:r>
            <a:endParaRPr lang="en-IN" dirty="0"/>
          </a:p>
        </p:txBody>
      </p:sp>
      <p:sp>
        <p:nvSpPr>
          <p:cNvPr id="6" name="Rectangle 5"/>
          <p:cNvSpPr/>
          <p:nvPr/>
        </p:nvSpPr>
        <p:spPr>
          <a:xfrm>
            <a:off x="60703" y="6109886"/>
            <a:ext cx="8850824" cy="707886"/>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You can use </a:t>
            </a:r>
            <a:r>
              <a:rPr lang="en-US" sz="2000" dirty="0">
                <a:latin typeface="Times New Roman" panose="02020603050405020304" pitchFamily="18" charset="0"/>
                <a:cs typeface="Times New Roman" panose="02020603050405020304" pitchFamily="18" charset="0"/>
              </a:rPr>
              <a:t>a column alias in </a:t>
            </a:r>
          </a:p>
          <a:p>
            <a:r>
              <a:rPr lang="en-US" sz="2000" dirty="0">
                <a:latin typeface="Times New Roman" panose="02020603050405020304" pitchFamily="18" charset="0"/>
                <a:cs typeface="Times New Roman" panose="02020603050405020304" pitchFamily="18" charset="0"/>
              </a:rPr>
              <a:t>the GROUP BY clause</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9B8EF8-9794-4E4A-B17E-222558288436}"/>
              </a:ext>
            </a:extLst>
          </p:cNvPr>
          <p:cNvSpPr txBox="1"/>
          <p:nvPr/>
        </p:nvSpPr>
        <p:spPr>
          <a:xfrm>
            <a:off x="86676" y="4416665"/>
            <a:ext cx="885082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You can divide rows in a table into smaller groups by using the GROUP BY clause.</a:t>
            </a:r>
          </a:p>
        </p:txBody>
      </p:sp>
      <p:sp>
        <p:nvSpPr>
          <p:cNvPr id="8" name="TextBox 7">
            <a:extLst>
              <a:ext uri="{FF2B5EF4-FFF2-40B4-BE49-F238E27FC236}">
                <a16:creationId xmlns:a16="http://schemas.microsoft.com/office/drawing/2014/main" id="{D7E6DF25-CF24-4A41-A08E-F3306D877EEB}"/>
              </a:ext>
            </a:extLst>
          </p:cNvPr>
          <p:cNvSpPr txBox="1"/>
          <p:nvPr/>
        </p:nvSpPr>
        <p:spPr>
          <a:xfrm>
            <a:off x="5938" y="4879764"/>
            <a:ext cx="3600400" cy="923330"/>
          </a:xfrm>
          <a:prstGeom prst="rect">
            <a:avLst/>
          </a:prstGeom>
          <a:noFill/>
        </p:spPr>
        <p:txBody>
          <a:bodyPr wrap="square">
            <a:spAutoFit/>
          </a:bodyPr>
          <a:lstStyle/>
          <a:p>
            <a:r>
              <a:rPr lang="en-IN" b="1" dirty="0" err="1">
                <a:latin typeface="Times New Roman" panose="02020603050405020304" pitchFamily="18" charset="0"/>
                <a:cs typeface="Times New Roman" panose="02020603050405020304" pitchFamily="18" charset="0"/>
              </a:rPr>
              <a:t>Eg</a:t>
            </a:r>
            <a:r>
              <a:rPr lang="en-IN"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select count(</a:t>
            </a:r>
            <a:r>
              <a:rPr lang="en-IN" dirty="0" err="1">
                <a:latin typeface="Times New Roman" panose="02020603050405020304" pitchFamily="18" charset="0"/>
                <a:cs typeface="Times New Roman" panose="02020603050405020304" pitchFamily="18" charset="0"/>
              </a:rPr>
              <a:t>empno</a:t>
            </a:r>
            <a:r>
              <a:rPr lang="en-IN" dirty="0">
                <a:latin typeface="Times New Roman" panose="02020603050405020304" pitchFamily="18" charset="0"/>
                <a:cs typeface="Times New Roman" panose="02020603050405020304" pitchFamily="18" charset="0"/>
              </a:rPr>
              <a:t>) as total ,job       from emp group by job;</a:t>
            </a:r>
          </a:p>
        </p:txBody>
      </p:sp>
      <p:pic>
        <p:nvPicPr>
          <p:cNvPr id="10" name="Picture 9">
            <a:extLst>
              <a:ext uri="{FF2B5EF4-FFF2-40B4-BE49-F238E27FC236}">
                <a16:creationId xmlns:a16="http://schemas.microsoft.com/office/drawing/2014/main" id="{2EC0FCA0-66E0-4665-BD30-4DD52FBC658A}"/>
              </a:ext>
            </a:extLst>
          </p:cNvPr>
          <p:cNvPicPr>
            <a:picLocks noChangeAspect="1"/>
          </p:cNvPicPr>
          <p:nvPr/>
        </p:nvPicPr>
        <p:blipFill>
          <a:blip r:embed="rId2"/>
          <a:stretch>
            <a:fillRect/>
          </a:stretch>
        </p:blipFill>
        <p:spPr>
          <a:xfrm>
            <a:off x="4184073" y="5282638"/>
            <a:ext cx="2776456" cy="1506255"/>
          </a:xfrm>
          <a:prstGeom prst="rect">
            <a:avLst/>
          </a:prstGeom>
        </p:spPr>
      </p:pic>
      <p:sp>
        <p:nvSpPr>
          <p:cNvPr id="11" name="TextBox 10">
            <a:extLst>
              <a:ext uri="{FF2B5EF4-FFF2-40B4-BE49-F238E27FC236}">
                <a16:creationId xmlns:a16="http://schemas.microsoft.com/office/drawing/2014/main" id="{564E1808-AAE6-687F-B3EA-FC15F6A09065}"/>
              </a:ext>
            </a:extLst>
          </p:cNvPr>
          <p:cNvSpPr txBox="1"/>
          <p:nvPr/>
        </p:nvSpPr>
        <p:spPr>
          <a:xfrm>
            <a:off x="26635" y="1594489"/>
            <a:ext cx="8970904"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GROUP BY clause is a SQL command that is used to group rows that have the same values. The GROUP BY clause is used in the SELECT statement. it is normally used with aggregate functions to produce summary reports from the database.</a:t>
            </a:r>
          </a:p>
        </p:txBody>
      </p:sp>
    </p:spTree>
    <p:extLst>
      <p:ext uri="{BB962C8B-B14F-4D97-AF65-F5344CB8AC3E}">
        <p14:creationId xmlns:p14="http://schemas.microsoft.com/office/powerpoint/2010/main" val="3280397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548680"/>
            <a:ext cx="8640960"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Restricting Group Results with the HAVING Clause</a:t>
            </a:r>
          </a:p>
        </p:txBody>
      </p:sp>
      <p:sp>
        <p:nvSpPr>
          <p:cNvPr id="4" name="Rectangle 3"/>
          <p:cNvSpPr/>
          <p:nvPr/>
        </p:nvSpPr>
        <p:spPr>
          <a:xfrm>
            <a:off x="179512" y="2420888"/>
            <a:ext cx="5958408" cy="1754326"/>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SELECT column, </a:t>
            </a:r>
            <a:r>
              <a:rPr lang="en-IN" dirty="0" err="1">
                <a:latin typeface="Times New Roman" panose="02020603050405020304" pitchFamily="18" charset="0"/>
                <a:cs typeface="Times New Roman" panose="02020603050405020304" pitchFamily="18" charset="0"/>
              </a:rPr>
              <a:t>group_function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table</a:t>
            </a:r>
          </a:p>
          <a:p>
            <a:r>
              <a:rPr lang="en-IN" dirty="0">
                <a:latin typeface="Times New Roman" panose="02020603050405020304" pitchFamily="18" charset="0"/>
                <a:cs typeface="Times New Roman" panose="02020603050405020304" pitchFamily="18" charset="0"/>
              </a:rPr>
              <a:t>[WHERE condition]</a:t>
            </a:r>
          </a:p>
          <a:p>
            <a:r>
              <a:rPr lang="en-IN" dirty="0">
                <a:latin typeface="Times New Roman" panose="02020603050405020304" pitchFamily="18" charset="0"/>
                <a:cs typeface="Times New Roman" panose="02020603050405020304" pitchFamily="18" charset="0"/>
              </a:rPr>
              <a:t>[GROUP BY column]</a:t>
            </a:r>
          </a:p>
          <a:p>
            <a:r>
              <a:rPr lang="en-IN" dirty="0">
                <a:latin typeface="Times New Roman" panose="02020603050405020304" pitchFamily="18" charset="0"/>
                <a:cs typeface="Times New Roman" panose="02020603050405020304" pitchFamily="18" charset="0"/>
              </a:rPr>
              <a:t>[HAVING </a:t>
            </a:r>
            <a:r>
              <a:rPr lang="en-IN" dirty="0" err="1">
                <a:latin typeface="Times New Roman" panose="02020603050405020304" pitchFamily="18" charset="0"/>
                <a:cs typeface="Times New Roman" panose="02020603050405020304" pitchFamily="18" charset="0"/>
              </a:rPr>
              <a:t>group_condition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[ORDER BY column];</a:t>
            </a:r>
          </a:p>
        </p:txBody>
      </p:sp>
      <p:sp>
        <p:nvSpPr>
          <p:cNvPr id="5" name="Rectangle 4"/>
          <p:cNvSpPr/>
          <p:nvPr/>
        </p:nvSpPr>
        <p:spPr>
          <a:xfrm>
            <a:off x="179512" y="1602869"/>
            <a:ext cx="8496944"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WHERE clause restricts rows, whereas the HAVING clause restricts groups.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EF531AA-B253-4DC0-9442-F7FFE7A92828}"/>
              </a:ext>
            </a:extLst>
          </p:cNvPr>
          <p:cNvSpPr txBox="1"/>
          <p:nvPr/>
        </p:nvSpPr>
        <p:spPr>
          <a:xfrm>
            <a:off x="153758" y="4377968"/>
            <a:ext cx="7874626" cy="923330"/>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You cannot use the WHERE clause to restrict groups.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You use the HAVING clause to restrict groups.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You cannot use group functions in the WHERE clause</a:t>
            </a:r>
          </a:p>
        </p:txBody>
      </p:sp>
      <p:sp>
        <p:nvSpPr>
          <p:cNvPr id="8" name="TextBox 7">
            <a:extLst>
              <a:ext uri="{FF2B5EF4-FFF2-40B4-BE49-F238E27FC236}">
                <a16:creationId xmlns:a16="http://schemas.microsoft.com/office/drawing/2014/main" id="{9EFCDA9E-E6E8-42CE-AC77-8D3882333560}"/>
              </a:ext>
            </a:extLst>
          </p:cNvPr>
          <p:cNvSpPr txBox="1"/>
          <p:nvPr/>
        </p:nvSpPr>
        <p:spPr>
          <a:xfrm>
            <a:off x="179512" y="5492187"/>
            <a:ext cx="698477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Nesting Group of Functions not allowed in MySQL.</a:t>
            </a:r>
          </a:p>
        </p:txBody>
      </p:sp>
    </p:spTree>
    <p:extLst>
      <p:ext uri="{BB962C8B-B14F-4D97-AF65-F5344CB8AC3E}">
        <p14:creationId xmlns:p14="http://schemas.microsoft.com/office/powerpoint/2010/main" val="3422210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01C93B-0CBF-4884-987B-900C25944303}"/>
              </a:ext>
            </a:extLst>
          </p:cNvPr>
          <p:cNvSpPr txBox="1"/>
          <p:nvPr/>
        </p:nvSpPr>
        <p:spPr>
          <a:xfrm>
            <a:off x="179512" y="476672"/>
            <a:ext cx="4572000" cy="1200329"/>
          </a:xfrm>
          <a:prstGeom prst="rect">
            <a:avLst/>
          </a:prstGeom>
          <a:noFill/>
        </p:spPr>
        <p:txBody>
          <a:bodyPr wrap="square">
            <a:spAutoFit/>
          </a:bodyPr>
          <a:lstStyle/>
          <a:p>
            <a:r>
              <a:rPr lang="en-IN" b="1" dirty="0" err="1">
                <a:latin typeface="Times New Roman" panose="02020603050405020304" pitchFamily="18" charset="0"/>
                <a:cs typeface="Times New Roman" panose="02020603050405020304" pitchFamily="18" charset="0"/>
              </a:rPr>
              <a:t>Eg</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select count(</a:t>
            </a:r>
            <a:r>
              <a:rPr lang="en-IN" dirty="0" err="1">
                <a:latin typeface="Times New Roman" panose="02020603050405020304" pitchFamily="18" charset="0"/>
                <a:cs typeface="Times New Roman" panose="02020603050405020304" pitchFamily="18" charset="0"/>
              </a:rPr>
              <a:t>empno</a:t>
            </a:r>
            <a:r>
              <a:rPr lang="en-IN" dirty="0">
                <a:latin typeface="Times New Roman" panose="02020603050405020304" pitchFamily="18" charset="0"/>
                <a:cs typeface="Times New Roman" panose="02020603050405020304" pitchFamily="18" charset="0"/>
              </a:rPr>
              <a:t>) as total ,job</a:t>
            </a:r>
          </a:p>
          <a:p>
            <a:r>
              <a:rPr lang="en-IN" dirty="0">
                <a:latin typeface="Times New Roman" panose="02020603050405020304" pitchFamily="18" charset="0"/>
                <a:cs typeface="Times New Roman" panose="02020603050405020304" pitchFamily="18" charset="0"/>
              </a:rPr>
              <a:t>      from emp group by job </a:t>
            </a:r>
          </a:p>
          <a:p>
            <a:r>
              <a:rPr lang="en-IN" dirty="0">
                <a:latin typeface="Times New Roman" panose="02020603050405020304" pitchFamily="18" charset="0"/>
                <a:cs typeface="Times New Roman" panose="02020603050405020304" pitchFamily="18" charset="0"/>
              </a:rPr>
              <a:t>      having count(</a:t>
            </a:r>
            <a:r>
              <a:rPr lang="en-IN" dirty="0" err="1">
                <a:latin typeface="Times New Roman" panose="02020603050405020304" pitchFamily="18" charset="0"/>
                <a:cs typeface="Times New Roman" panose="02020603050405020304" pitchFamily="18" charset="0"/>
              </a:rPr>
              <a:t>empno</a:t>
            </a:r>
            <a:r>
              <a:rPr lang="en-IN" dirty="0">
                <a:latin typeface="Times New Roman" panose="02020603050405020304" pitchFamily="18" charset="0"/>
                <a:cs typeface="Times New Roman" panose="02020603050405020304" pitchFamily="18" charset="0"/>
              </a:rPr>
              <a:t>)&gt;3;</a:t>
            </a:r>
          </a:p>
        </p:txBody>
      </p:sp>
      <p:pic>
        <p:nvPicPr>
          <p:cNvPr id="7" name="Picture 6">
            <a:extLst>
              <a:ext uri="{FF2B5EF4-FFF2-40B4-BE49-F238E27FC236}">
                <a16:creationId xmlns:a16="http://schemas.microsoft.com/office/drawing/2014/main" id="{B69BDDEA-DF4A-4BF2-9225-E3304BF15358}"/>
              </a:ext>
            </a:extLst>
          </p:cNvPr>
          <p:cNvPicPr>
            <a:picLocks noChangeAspect="1"/>
          </p:cNvPicPr>
          <p:nvPr/>
        </p:nvPicPr>
        <p:blipFill>
          <a:blip r:embed="rId2"/>
          <a:stretch>
            <a:fillRect/>
          </a:stretch>
        </p:blipFill>
        <p:spPr>
          <a:xfrm>
            <a:off x="4427984" y="692696"/>
            <a:ext cx="2095500" cy="1095375"/>
          </a:xfrm>
          <a:prstGeom prst="rect">
            <a:avLst/>
          </a:prstGeom>
        </p:spPr>
      </p:pic>
    </p:spTree>
    <p:extLst>
      <p:ext uri="{BB962C8B-B14F-4D97-AF65-F5344CB8AC3E}">
        <p14:creationId xmlns:p14="http://schemas.microsoft.com/office/powerpoint/2010/main" val="3018229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1705</TotalTime>
  <Words>707</Words>
  <Application>Microsoft Office PowerPoint</Application>
  <PresentationFormat>On-screen Show (4:3)</PresentationFormat>
  <Paragraphs>92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Courier</vt:lpstr>
      <vt:lpstr>Helvetica-Normal</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276</cp:revision>
  <dcterms:created xsi:type="dcterms:W3CDTF">2021-11-12T13:43:40Z</dcterms:created>
  <dcterms:modified xsi:type="dcterms:W3CDTF">2023-03-09T15:51:15Z</dcterms:modified>
</cp:coreProperties>
</file>