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4439" r:id="rId1"/>
  </p:sldMasterIdLst>
  <p:notesMasterIdLst>
    <p:notesMasterId r:id="rId19"/>
  </p:notesMasterIdLst>
  <p:sldIdLst>
    <p:sldId id="347" r:id="rId2"/>
    <p:sldId id="356" r:id="rId3"/>
    <p:sldId id="357" r:id="rId4"/>
    <p:sldId id="355" r:id="rId5"/>
    <p:sldId id="257" r:id="rId6"/>
    <p:sldId id="258" r:id="rId7"/>
    <p:sldId id="259" r:id="rId8"/>
    <p:sldId id="256" r:id="rId9"/>
    <p:sldId id="346" r:id="rId10"/>
    <p:sldId id="351" r:id="rId11"/>
    <p:sldId id="352" r:id="rId12"/>
    <p:sldId id="353" r:id="rId13"/>
    <p:sldId id="354" r:id="rId14"/>
    <p:sldId id="348" r:id="rId15"/>
    <p:sldId id="349" r:id="rId16"/>
    <p:sldId id="350" r:id="rId17"/>
    <p:sldId id="345" r:id="rId18"/>
  </p:sldIdLst>
  <p:sldSz cx="12192000" cy="6858000"/>
  <p:notesSz cx="6858000" cy="9144000"/>
  <p:embeddedFontLst>
    <p:embeddedFont>
      <p:font typeface="Algerian" panose="04020705040A02060702" pitchFamily="82" charset="0"/>
      <p:regular r:id="rId20"/>
    </p:embeddedFon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
      <p:font typeface="Trebuchet MS" panose="020B0603020202020204" pitchFamily="34" charset="0"/>
      <p:regular r:id="rId29"/>
      <p:bold r:id="rId30"/>
      <p:italic r:id="rId31"/>
      <p:boldItalic r:id="rId32"/>
    </p:embeddedFont>
    <p:embeddedFont>
      <p:font typeface="Wingdings 3" panose="05040102010807070707" pitchFamily="18" charset="2"/>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89" name="Google Shape;1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5020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219789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725647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123797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53433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251876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33261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3749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686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1962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4227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2829931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97339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1259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0345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284349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pic>
        <p:nvPicPr>
          <p:cNvPr id="1026" name="Picture 2">
            <a:extLst>
              <a:ext uri="{FF2B5EF4-FFF2-40B4-BE49-F238E27FC236}">
                <a16:creationId xmlns:a16="http://schemas.microsoft.com/office/drawing/2014/main" id="{3EB2FBCC-1FEC-4B03-5D4F-A41AD2259AC9}"/>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480168" y="303213"/>
            <a:ext cx="1219200" cy="422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776066"/>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 id="2147484453" r:id="rId14"/>
    <p:sldLayoutId id="2147484454" r:id="rId15"/>
    <p:sldLayoutId id="214748445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6D2903-BDFD-7C1F-BF14-2AB8C7E764D2}"/>
              </a:ext>
            </a:extLst>
          </p:cNvPr>
          <p:cNvSpPr txBox="1"/>
          <p:nvPr/>
        </p:nvSpPr>
        <p:spPr>
          <a:xfrm>
            <a:off x="-65314" y="741164"/>
            <a:ext cx="10524931" cy="5509200"/>
          </a:xfrm>
          <a:prstGeom prst="rect">
            <a:avLst/>
          </a:prstGeom>
          <a:noFill/>
        </p:spPr>
        <p:txBody>
          <a:bodyPr wrap="square">
            <a:spAutoFit/>
          </a:bodyPr>
          <a:lstStyle/>
          <a:p>
            <a:pPr algn="ctr"/>
            <a:r>
              <a:rPr lang="en-US" sz="4400" b="1" dirty="0">
                <a:solidFill>
                  <a:srgbClr val="000000"/>
                </a:solidFill>
                <a:latin typeface="Algerian" panose="04020705040A02060702" pitchFamily="82" charset="0"/>
              </a:rPr>
              <a:t>SQL TECHNICAL PRESENTATION -1</a:t>
            </a:r>
            <a:endParaRPr lang="en-US" sz="4400" b="1" i="0" dirty="0">
              <a:solidFill>
                <a:srgbClr val="000000"/>
              </a:solidFill>
              <a:effectLst/>
              <a:latin typeface="Algerian" panose="04020705040A02060702" pitchFamily="82" charset="0"/>
            </a:endParaRPr>
          </a:p>
          <a:p>
            <a:pPr marL="0" marR="0" lvl="0" indent="0" algn="l" rtl="0">
              <a:spcBef>
                <a:spcPts val="0"/>
              </a:spcBef>
              <a:spcAft>
                <a:spcPts val="0"/>
              </a:spcAft>
              <a:buNone/>
            </a:pPr>
            <a:r>
              <a:rPr lang="en-US" sz="1800" b="1" i="0" u="none" strike="noStrike" cap="none" dirty="0">
                <a:solidFill>
                  <a:schemeClr val="dk1"/>
                </a:solidFill>
                <a:latin typeface="Century Gothic"/>
                <a:ea typeface="Century Gothic"/>
                <a:cs typeface="Century Gothic"/>
                <a:sym typeface="Century Gothic"/>
              </a:rPr>
              <a:t> </a:t>
            </a:r>
          </a:p>
          <a:p>
            <a:pPr marL="0" marR="0" lvl="0" indent="0" algn="l" rtl="0">
              <a:spcBef>
                <a:spcPts val="0"/>
              </a:spcBef>
              <a:spcAft>
                <a:spcPts val="0"/>
              </a:spcAft>
              <a:buNone/>
            </a:pPr>
            <a:r>
              <a:rPr lang="en-US" sz="1800" b="1" i="0" u="none" strike="noStrike" cap="none" dirty="0">
                <a:solidFill>
                  <a:schemeClr val="dk1"/>
                </a:solidFill>
                <a:latin typeface="Century Gothic"/>
                <a:ea typeface="Century Gothic"/>
                <a:cs typeface="Century Gothic"/>
                <a:sym typeface="Century Gothic"/>
              </a:rPr>
              <a:t>                          </a:t>
            </a:r>
            <a:endParaRPr lang="en-US" dirty="0"/>
          </a:p>
          <a:p>
            <a:pPr marL="0" marR="0" lvl="0" indent="0" algn="l" rtl="0">
              <a:spcBef>
                <a:spcPts val="0"/>
              </a:spcBef>
              <a:spcAft>
                <a:spcPts val="0"/>
              </a:spcAft>
              <a:buNone/>
            </a:pPr>
            <a:endParaRPr lang="en-US" sz="1800" b="1" i="0" u="none" strike="noStrike" cap="none"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1800" b="1" i="0" u="none" strike="noStrike" cap="none" dirty="0">
                <a:solidFill>
                  <a:schemeClr val="dk1"/>
                </a:solidFill>
                <a:latin typeface="Century Gothic"/>
                <a:ea typeface="Century Gothic"/>
                <a:cs typeface="Century Gothic"/>
                <a:sym typeface="Century Gothic"/>
              </a:rPr>
              <a:t>            </a:t>
            </a:r>
            <a:r>
              <a:rPr lang="en-US" sz="2000" b="1" i="0" u="none" strike="noStrike" cap="none" dirty="0">
                <a:solidFill>
                  <a:schemeClr val="dk1"/>
                </a:solidFill>
                <a:latin typeface="Century Gothic"/>
                <a:ea typeface="Century Gothic"/>
                <a:cs typeface="Century Gothic"/>
                <a:sym typeface="Century Gothic"/>
              </a:rPr>
              <a:t>   Group 3:</a:t>
            </a:r>
            <a:r>
              <a:rPr lang="en-US" sz="2000" dirty="0">
                <a:sym typeface="Century Gothic"/>
              </a:rPr>
              <a:t> </a:t>
            </a:r>
            <a:endParaRPr lang="en-US" dirty="0">
              <a:sym typeface="Century Gothic"/>
            </a:endParaRPr>
          </a:p>
          <a:p>
            <a:pPr marL="0" marR="0" lvl="0" indent="0" algn="l" rtl="0">
              <a:spcBef>
                <a:spcPts val="0"/>
              </a:spcBef>
              <a:spcAft>
                <a:spcPts val="0"/>
              </a:spcAft>
              <a:buNone/>
            </a:pPr>
            <a:endParaRPr lang="en-US" dirty="0">
              <a:sym typeface="Century Gothic"/>
            </a:endParaRPr>
          </a:p>
          <a:p>
            <a:pPr>
              <a:lnSpc>
                <a:spcPct val="150000"/>
              </a:lnSpc>
            </a:pPr>
            <a:r>
              <a:rPr lang="en-US" sz="1800" b="0" i="0" u="none" strike="noStrike" cap="none" dirty="0">
                <a:solidFill>
                  <a:schemeClr val="dk1"/>
                </a:solidFill>
                <a:latin typeface="Century Gothic"/>
                <a:ea typeface="Century Gothic"/>
                <a:cs typeface="Century Gothic"/>
                <a:sym typeface="Century Gothic"/>
              </a:rPr>
              <a:t>                               </a:t>
            </a:r>
            <a:r>
              <a:rPr lang="en-GB" sz="1800" b="0" i="0" dirty="0">
                <a:effectLst/>
                <a:latin typeface="Century Gothic" panose="020B0502020202020204" pitchFamily="34" charset="0"/>
              </a:rPr>
              <a:t>Mr. Nikhit Chokhandre </a:t>
            </a:r>
            <a:r>
              <a:rPr lang="en-GB" sz="1800" b="0" i="0" dirty="0">
                <a:effectLst/>
                <a:latin typeface="Century Gothic" panose="020B0502020202020204" pitchFamily="34" charset="0"/>
                <a:sym typeface="Wingdings" panose="05000000000000000000" pitchFamily="2" charset="2"/>
              </a:rPr>
              <a:t> The “BIG 6” Elements of a SQL SELECT Statement</a:t>
            </a:r>
            <a:endParaRPr lang="en-GB" sz="1800" b="0" i="0" dirty="0">
              <a:effectLst/>
              <a:latin typeface="Century Gothic" panose="020B0502020202020204" pitchFamily="34" charset="0"/>
            </a:endParaRPr>
          </a:p>
          <a:p>
            <a:pPr marL="0" marR="0" lvl="0" indent="0" rtl="0">
              <a:lnSpc>
                <a:spcPct val="150000"/>
              </a:lnSpc>
              <a:spcBef>
                <a:spcPts val="0"/>
              </a:spcBef>
              <a:spcAft>
                <a:spcPts val="0"/>
              </a:spcAft>
              <a:buNone/>
            </a:pPr>
            <a:r>
              <a:rPr lang="en-US" dirty="0">
                <a:solidFill>
                  <a:schemeClr val="dk1"/>
                </a:solidFill>
                <a:latin typeface="Century Gothic"/>
                <a:ea typeface="Century Gothic"/>
                <a:cs typeface="Century Gothic"/>
                <a:sym typeface="Century Gothic"/>
              </a:rPr>
              <a:t>                               </a:t>
            </a:r>
            <a:r>
              <a:rPr lang="en-GB" sz="1800" i="0" u="none" strike="noStrike" dirty="0">
                <a:solidFill>
                  <a:schemeClr val="dk1"/>
                </a:solidFill>
                <a:latin typeface="Century Gothic"/>
                <a:ea typeface="Century Gothic"/>
                <a:cs typeface="Century Gothic"/>
                <a:sym typeface="Century Gothic"/>
              </a:rPr>
              <a:t>Ms. Gauri Kshirsagar     </a:t>
            </a:r>
            <a:r>
              <a:rPr lang="en-GB" sz="1800" i="0" u="none" strike="noStrike" dirty="0">
                <a:solidFill>
                  <a:schemeClr val="dk1"/>
                </a:solidFill>
                <a:latin typeface="Century Gothic"/>
                <a:ea typeface="Century Gothic"/>
                <a:cs typeface="Century Gothic"/>
                <a:sym typeface="Wingdings" panose="05000000000000000000" pitchFamily="2" charset="2"/>
              </a:rPr>
              <a:t> Data Types in SQL</a:t>
            </a:r>
            <a:endParaRPr lang="en-GB" dirty="0"/>
          </a:p>
          <a:p>
            <a:pPr marL="0" marR="0" lvl="0" indent="0" rtl="0">
              <a:lnSpc>
                <a:spcPct val="150000"/>
              </a:lnSpc>
              <a:spcBef>
                <a:spcPts val="0"/>
              </a:spcBef>
              <a:spcAft>
                <a:spcPts val="0"/>
              </a:spcAft>
              <a:buNone/>
            </a:pPr>
            <a:r>
              <a:rPr lang="en-GB" sz="1800" i="0" u="none" strike="noStrike" dirty="0">
                <a:solidFill>
                  <a:schemeClr val="dk1"/>
                </a:solidFill>
                <a:latin typeface="Century Gothic"/>
                <a:ea typeface="Century Gothic"/>
                <a:cs typeface="Century Gothic"/>
                <a:sym typeface="Century Gothic"/>
              </a:rPr>
              <a:t>                               Ms. Amarja Joshi           </a:t>
            </a:r>
            <a:r>
              <a:rPr lang="en-GB" sz="1800" i="0" u="none" strike="noStrike" dirty="0">
                <a:solidFill>
                  <a:schemeClr val="dk1"/>
                </a:solidFill>
                <a:latin typeface="Century Gothic"/>
                <a:ea typeface="Century Gothic"/>
                <a:cs typeface="Century Gothic"/>
                <a:sym typeface="Wingdings" panose="05000000000000000000" pitchFamily="2" charset="2"/>
              </a:rPr>
              <a:t> Types of SQL Commands  DDL</a:t>
            </a:r>
            <a:endParaRPr lang="en-GB" dirty="0"/>
          </a:p>
          <a:p>
            <a:pPr marL="0" marR="0" lvl="0" indent="0" rtl="0">
              <a:lnSpc>
                <a:spcPct val="150000"/>
              </a:lnSpc>
              <a:spcBef>
                <a:spcPts val="0"/>
              </a:spcBef>
              <a:spcAft>
                <a:spcPts val="0"/>
              </a:spcAft>
              <a:buNone/>
            </a:pPr>
            <a:r>
              <a:rPr lang="en-GB" sz="1800" i="0" u="none" strike="noStrike" dirty="0">
                <a:solidFill>
                  <a:schemeClr val="dk1"/>
                </a:solidFill>
                <a:latin typeface="Century Gothic"/>
                <a:ea typeface="Century Gothic"/>
                <a:cs typeface="Century Gothic"/>
                <a:sym typeface="Century Gothic"/>
              </a:rPr>
              <a:t>                               Mr. </a:t>
            </a:r>
            <a:r>
              <a:rPr lang="en-GB" dirty="0">
                <a:solidFill>
                  <a:schemeClr val="dk1"/>
                </a:solidFill>
                <a:latin typeface="Century Gothic"/>
                <a:ea typeface="Century Gothic"/>
                <a:cs typeface="Century Gothic"/>
                <a:sym typeface="Century Gothic"/>
              </a:rPr>
              <a:t>Rahul Sutar              </a:t>
            </a:r>
            <a:r>
              <a:rPr lang="en-GB" dirty="0">
                <a:solidFill>
                  <a:schemeClr val="dk1"/>
                </a:solidFill>
                <a:latin typeface="Century Gothic"/>
                <a:ea typeface="Century Gothic"/>
                <a:cs typeface="Century Gothic"/>
                <a:sym typeface="Wingdings" panose="05000000000000000000" pitchFamily="2" charset="2"/>
              </a:rPr>
              <a:t> </a:t>
            </a:r>
            <a:r>
              <a:rPr lang="en-GB" sz="1800" i="0" u="none" strike="noStrike" dirty="0">
                <a:solidFill>
                  <a:schemeClr val="dk1"/>
                </a:solidFill>
                <a:latin typeface="Century Gothic"/>
                <a:ea typeface="Century Gothic"/>
                <a:cs typeface="Century Gothic"/>
                <a:sym typeface="Wingdings" panose="05000000000000000000" pitchFamily="2" charset="2"/>
              </a:rPr>
              <a:t>Types of SQL Commands  </a:t>
            </a:r>
            <a:r>
              <a:rPr lang="en-GB" dirty="0">
                <a:solidFill>
                  <a:schemeClr val="dk1"/>
                </a:solidFill>
                <a:latin typeface="Century Gothic"/>
                <a:ea typeface="Century Gothic"/>
                <a:cs typeface="Century Gothic"/>
                <a:sym typeface="Wingdings" panose="05000000000000000000" pitchFamily="2" charset="2"/>
              </a:rPr>
              <a:t>DML</a:t>
            </a:r>
            <a:endParaRPr lang="en-GB" dirty="0"/>
          </a:p>
          <a:p>
            <a:pPr marL="0" marR="0" lvl="0" indent="0" algn="l" rtl="0">
              <a:spcBef>
                <a:spcPts val="0"/>
              </a:spcBef>
              <a:spcAft>
                <a:spcPts val="0"/>
              </a:spcAft>
              <a:buNone/>
            </a:pPr>
            <a:endParaRPr lang="en-US" sz="1800" b="0" i="0" u="none" strike="noStrike" cap="none" dirty="0">
              <a:solidFill>
                <a:schemeClr val="dk1"/>
              </a:solidFill>
              <a:latin typeface="Century Gothic"/>
              <a:ea typeface="Century Gothic"/>
              <a:cs typeface="Century Gothic"/>
              <a:sym typeface="Century Gothic"/>
            </a:endParaRPr>
          </a:p>
          <a:p>
            <a:pPr marL="0" marR="0" lvl="0" indent="0" algn="ctr" rtl="0">
              <a:spcBef>
                <a:spcPts val="0"/>
              </a:spcBef>
              <a:spcAft>
                <a:spcPts val="0"/>
              </a:spcAft>
              <a:buNone/>
            </a:pPr>
            <a:endParaRPr lang="en-US" sz="1800" b="0" i="0" u="none" strike="noStrike" cap="none"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1800" b="1" i="0" u="none" strike="noStrike" cap="none" dirty="0">
                <a:solidFill>
                  <a:schemeClr val="dk1"/>
                </a:solidFill>
                <a:latin typeface="Century Gothic"/>
                <a:ea typeface="Century Gothic"/>
                <a:cs typeface="Century Gothic"/>
                <a:sym typeface="Century Gothic"/>
              </a:rPr>
              <a:t> </a:t>
            </a:r>
            <a:endParaRPr lang="en-US" dirty="0"/>
          </a:p>
          <a:p>
            <a:pPr marL="0" marR="0" lvl="0" indent="0" algn="l" rtl="0">
              <a:spcBef>
                <a:spcPts val="0"/>
              </a:spcBef>
              <a:spcAft>
                <a:spcPts val="0"/>
              </a:spcAft>
              <a:buNone/>
            </a:pPr>
            <a:endParaRPr lang="en-US" sz="1800" b="1" i="0" u="none" strike="noStrike" cap="none"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lang="en-US" sz="1800" b="1" i="0" u="none" strike="noStrike" cap="none"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1800" b="1" i="0" u="none" strike="noStrike" cap="none" dirty="0">
                <a:solidFill>
                  <a:schemeClr val="dk1"/>
                </a:solidFill>
                <a:latin typeface="Century Gothic"/>
                <a:ea typeface="Century Gothic"/>
                <a:cs typeface="Century Gothic"/>
                <a:sym typeface="Century Gothic"/>
              </a:rPr>
              <a:t> Date: </a:t>
            </a:r>
            <a:r>
              <a:rPr lang="en-US" dirty="0">
                <a:solidFill>
                  <a:schemeClr val="dk1"/>
                </a:solidFill>
                <a:latin typeface="Century Gothic"/>
                <a:ea typeface="Century Gothic"/>
                <a:cs typeface="Century Gothic"/>
                <a:sym typeface="Century Gothic"/>
              </a:rPr>
              <a:t>14</a:t>
            </a:r>
            <a:r>
              <a:rPr lang="en-US" sz="1800" b="0" i="0" u="none" strike="noStrike" cap="none" dirty="0">
                <a:solidFill>
                  <a:schemeClr val="dk1"/>
                </a:solidFill>
                <a:latin typeface="Century Gothic"/>
                <a:ea typeface="Century Gothic"/>
                <a:cs typeface="Century Gothic"/>
                <a:sym typeface="Century Gothic"/>
              </a:rPr>
              <a:t>/09/2023</a:t>
            </a:r>
            <a:endParaRPr lang="en-US" dirty="0"/>
          </a:p>
        </p:txBody>
      </p:sp>
    </p:spTree>
    <p:extLst>
      <p:ext uri="{BB962C8B-B14F-4D97-AF65-F5344CB8AC3E}">
        <p14:creationId xmlns:p14="http://schemas.microsoft.com/office/powerpoint/2010/main" val="2907700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108BD-8EB5-C6C6-6499-56425F7853F4}"/>
              </a:ext>
            </a:extLst>
          </p:cNvPr>
          <p:cNvSpPr>
            <a:spLocks noGrp="1"/>
          </p:cNvSpPr>
          <p:nvPr>
            <p:ph type="title"/>
          </p:nvPr>
        </p:nvSpPr>
        <p:spPr>
          <a:xfrm>
            <a:off x="705044" y="551872"/>
            <a:ext cx="8596668" cy="5754255"/>
          </a:xfrm>
        </p:spPr>
        <p:txBody>
          <a:bodyPr>
            <a:normAutofit fontScale="90000"/>
          </a:bodyPr>
          <a:lstStyle/>
          <a:p>
            <a:r>
              <a:rPr lang="en-US" sz="2000" b="1" u="sng" dirty="0">
                <a:solidFill>
                  <a:schemeClr val="accent4"/>
                </a:solidFill>
              </a:rPr>
              <a:t>1. Create</a:t>
            </a:r>
            <a:br>
              <a:rPr lang="en-US" sz="2000" b="1" dirty="0">
                <a:solidFill>
                  <a:schemeClr val="tx1"/>
                </a:solidFill>
              </a:rPr>
            </a:br>
            <a:br>
              <a:rPr lang="en-US" sz="2000" b="1" dirty="0">
                <a:solidFill>
                  <a:schemeClr val="tx1"/>
                </a:solidFill>
              </a:rPr>
            </a:br>
            <a:r>
              <a:rPr lang="en-US" sz="2000" dirty="0">
                <a:solidFill>
                  <a:schemeClr val="tx1"/>
                </a:solidFill>
              </a:rPr>
              <a:t>This command we use to create the objects/new records in a database .</a:t>
            </a:r>
            <a:br>
              <a:rPr lang="en-US" sz="2000" dirty="0">
                <a:solidFill>
                  <a:schemeClr val="tx1"/>
                </a:solidFill>
              </a:rPr>
            </a:br>
            <a:br>
              <a:rPr lang="en-US" sz="2000" dirty="0">
                <a:solidFill>
                  <a:schemeClr val="tx1"/>
                </a:solidFill>
              </a:rPr>
            </a:br>
            <a:r>
              <a:rPr lang="en-US" sz="2000" dirty="0">
                <a:solidFill>
                  <a:schemeClr val="tx1"/>
                </a:solidFill>
              </a:rPr>
              <a:t>It also used to create new table.</a:t>
            </a:r>
            <a:br>
              <a:rPr lang="en-US" sz="2000" dirty="0">
                <a:solidFill>
                  <a:schemeClr val="tx1"/>
                </a:solidFill>
              </a:rPr>
            </a:br>
            <a:br>
              <a:rPr lang="en-US" sz="2000" dirty="0">
                <a:solidFill>
                  <a:schemeClr val="tx1"/>
                </a:solidFill>
              </a:rPr>
            </a:br>
            <a:r>
              <a:rPr lang="en-US" sz="2000" dirty="0">
                <a:solidFill>
                  <a:schemeClr val="tx1"/>
                </a:solidFill>
              </a:rPr>
              <a:t>Syntax= </a:t>
            </a:r>
            <a:r>
              <a:rPr lang="en-US" sz="2000" dirty="0">
                <a:solidFill>
                  <a:schemeClr val="tx1"/>
                </a:solidFill>
                <a:highlight>
                  <a:srgbClr val="FFFF00"/>
                </a:highlight>
              </a:rPr>
              <a:t>   create table &lt;table name&gt;</a:t>
            </a:r>
            <a:br>
              <a:rPr lang="en-US" sz="2000" dirty="0">
                <a:solidFill>
                  <a:schemeClr val="tx1"/>
                </a:solidFill>
                <a:highlight>
                  <a:srgbClr val="FFFF00"/>
                </a:highlight>
              </a:rPr>
            </a:br>
            <a:br>
              <a:rPr lang="en-US" sz="2000" dirty="0">
                <a:solidFill>
                  <a:schemeClr val="tx1"/>
                </a:solidFill>
              </a:rPr>
            </a:br>
            <a:r>
              <a:rPr lang="en-US" sz="2000" dirty="0">
                <a:solidFill>
                  <a:schemeClr val="tx1"/>
                </a:solidFill>
              </a:rPr>
              <a:t> </a:t>
            </a:r>
            <a:r>
              <a:rPr lang="en-US" sz="2000" u="sng" dirty="0">
                <a:solidFill>
                  <a:schemeClr val="accent4"/>
                </a:solidFill>
              </a:rPr>
              <a:t>how to insert values in a table</a:t>
            </a:r>
            <a:br>
              <a:rPr lang="en-US" sz="2000" dirty="0">
                <a:solidFill>
                  <a:schemeClr val="tx1"/>
                </a:solidFill>
              </a:rPr>
            </a:br>
            <a:r>
              <a:rPr lang="en-US" sz="2000" dirty="0">
                <a:solidFill>
                  <a:schemeClr val="tx1"/>
                </a:solidFill>
              </a:rPr>
              <a:t>    Insert Into &lt;table name&gt; values </a:t>
            </a:r>
            <a:br>
              <a:rPr lang="en-US" sz="2000" dirty="0">
                <a:solidFill>
                  <a:schemeClr val="tx1"/>
                </a:solidFill>
              </a:rPr>
            </a:br>
            <a:r>
              <a:rPr lang="en-US" sz="2000" dirty="0">
                <a:solidFill>
                  <a:schemeClr val="tx1"/>
                </a:solidFill>
              </a:rPr>
              <a:t>    (col name1 data type , col 2 data type….);</a:t>
            </a:r>
            <a:br>
              <a:rPr lang="en-US" sz="2000" dirty="0">
                <a:solidFill>
                  <a:schemeClr val="tx1"/>
                </a:solidFill>
              </a:rPr>
            </a:br>
            <a:br>
              <a:rPr lang="en-US" sz="2000" dirty="0">
                <a:solidFill>
                  <a:schemeClr val="tx1"/>
                </a:solidFill>
              </a:rPr>
            </a:br>
            <a:r>
              <a:rPr lang="en-US" sz="2000" b="1" u="sng" dirty="0">
                <a:solidFill>
                  <a:schemeClr val="accent4"/>
                </a:solidFill>
              </a:rPr>
              <a:t>2. Alter</a:t>
            </a:r>
            <a:br>
              <a:rPr lang="en-US" sz="2000" dirty="0">
                <a:solidFill>
                  <a:schemeClr val="tx1"/>
                </a:solidFill>
              </a:rPr>
            </a:br>
            <a:r>
              <a:rPr lang="en-US" sz="2000" dirty="0">
                <a:solidFill>
                  <a:schemeClr val="tx1"/>
                </a:solidFill>
              </a:rPr>
              <a:t> It allows to modify the structure of database. Also we can add / drop columns also we can change data type of a column.</a:t>
            </a:r>
            <a:br>
              <a:rPr lang="en-US" sz="2000" dirty="0">
                <a:solidFill>
                  <a:schemeClr val="tx1"/>
                </a:solidFill>
              </a:rPr>
            </a:br>
            <a:br>
              <a:rPr lang="en-US" sz="2000" dirty="0">
                <a:solidFill>
                  <a:schemeClr val="tx1"/>
                </a:solidFill>
              </a:rPr>
            </a:br>
            <a:r>
              <a:rPr lang="en-US" sz="2000" dirty="0">
                <a:solidFill>
                  <a:schemeClr val="tx1"/>
                </a:solidFill>
              </a:rPr>
              <a:t>Syntax= </a:t>
            </a:r>
            <a:r>
              <a:rPr lang="en-US" sz="2000" dirty="0">
                <a:solidFill>
                  <a:schemeClr val="tx1"/>
                </a:solidFill>
                <a:highlight>
                  <a:srgbClr val="FFFF00"/>
                </a:highlight>
              </a:rPr>
              <a:t>Alter table&lt;table name&gt; add column name &lt;data type&gt; or</a:t>
            </a:r>
            <a:br>
              <a:rPr lang="en-US" sz="2000" dirty="0">
                <a:solidFill>
                  <a:schemeClr val="tx1"/>
                </a:solidFill>
                <a:highlight>
                  <a:srgbClr val="FFFF00"/>
                </a:highlight>
              </a:rPr>
            </a:br>
            <a:r>
              <a:rPr lang="en-US" sz="2000" dirty="0">
                <a:solidFill>
                  <a:schemeClr val="tx1"/>
                </a:solidFill>
                <a:highlight>
                  <a:srgbClr val="FFFF00"/>
                </a:highlight>
              </a:rPr>
              <a:t>             alter table&lt;table name&gt; change&lt;old col name&gt;,&lt;new col name&gt;</a:t>
            </a:r>
            <a:br>
              <a:rPr lang="en-US" sz="2000" dirty="0">
                <a:solidFill>
                  <a:schemeClr val="tx1"/>
                </a:solidFill>
                <a:highlight>
                  <a:srgbClr val="FFFF00"/>
                </a:highlight>
              </a:rPr>
            </a:br>
            <a:r>
              <a:rPr lang="en-US" sz="2000" dirty="0">
                <a:solidFill>
                  <a:schemeClr val="tx1"/>
                </a:solidFill>
                <a:highlight>
                  <a:srgbClr val="FFFF00"/>
                </a:highlight>
              </a:rPr>
              <a:t>or           alter table&lt;table name&gt; drop col name;</a:t>
            </a:r>
            <a:endParaRPr lang="en-SG" sz="2000" dirty="0">
              <a:solidFill>
                <a:schemeClr val="tx1"/>
              </a:solidFill>
              <a:highlight>
                <a:srgbClr val="FFFF00"/>
              </a:highlight>
            </a:endParaRPr>
          </a:p>
        </p:txBody>
      </p:sp>
    </p:spTree>
    <p:extLst>
      <p:ext uri="{BB962C8B-B14F-4D97-AF65-F5344CB8AC3E}">
        <p14:creationId xmlns:p14="http://schemas.microsoft.com/office/powerpoint/2010/main" val="786288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14F8-3DAA-5A4B-9227-DAEDF069C09A}"/>
              </a:ext>
            </a:extLst>
          </p:cNvPr>
          <p:cNvSpPr>
            <a:spLocks noGrp="1"/>
          </p:cNvSpPr>
          <p:nvPr>
            <p:ph type="title"/>
          </p:nvPr>
        </p:nvSpPr>
        <p:spPr>
          <a:xfrm>
            <a:off x="677334" y="609599"/>
            <a:ext cx="8596668" cy="5569527"/>
          </a:xfrm>
        </p:spPr>
        <p:txBody>
          <a:bodyPr/>
          <a:lstStyle/>
          <a:p>
            <a:r>
              <a:rPr lang="en-US" sz="2000" b="1" u="sng" dirty="0">
                <a:solidFill>
                  <a:schemeClr val="accent4"/>
                </a:solidFill>
              </a:rPr>
              <a:t>3.Drop</a:t>
            </a:r>
            <a:br>
              <a:rPr lang="en-US" sz="2000" u="sng" dirty="0">
                <a:solidFill>
                  <a:schemeClr val="accent4"/>
                </a:solidFill>
              </a:rPr>
            </a:br>
            <a:br>
              <a:rPr lang="en-US" sz="2000" u="sng" dirty="0">
                <a:solidFill>
                  <a:schemeClr val="accent4"/>
                </a:solidFill>
              </a:rPr>
            </a:br>
            <a:r>
              <a:rPr lang="en-US" sz="2000" dirty="0">
                <a:solidFill>
                  <a:schemeClr val="tx1"/>
                </a:solidFill>
              </a:rPr>
              <a:t>This Command is used is to remove entire database as well as table.</a:t>
            </a:r>
            <a:br>
              <a:rPr lang="en-US" sz="2000" dirty="0">
                <a:solidFill>
                  <a:schemeClr val="tx1"/>
                </a:solidFill>
              </a:rPr>
            </a:br>
            <a:br>
              <a:rPr lang="en-US" sz="2000" dirty="0">
                <a:solidFill>
                  <a:schemeClr val="tx1"/>
                </a:solidFill>
              </a:rPr>
            </a:br>
            <a:r>
              <a:rPr lang="en-US" sz="2000" dirty="0">
                <a:solidFill>
                  <a:schemeClr val="tx1"/>
                </a:solidFill>
              </a:rPr>
              <a:t>Syntax =</a:t>
            </a:r>
            <a:br>
              <a:rPr lang="en-US" sz="2000" dirty="0">
                <a:solidFill>
                  <a:schemeClr val="tx1"/>
                </a:solidFill>
              </a:rPr>
            </a:br>
            <a:br>
              <a:rPr lang="en-US" sz="2000" dirty="0">
                <a:solidFill>
                  <a:schemeClr val="tx1"/>
                </a:solidFill>
              </a:rPr>
            </a:br>
            <a:r>
              <a:rPr lang="en-US" sz="2000" dirty="0">
                <a:solidFill>
                  <a:schemeClr val="tx1"/>
                </a:solidFill>
              </a:rPr>
              <a:t>   </a:t>
            </a:r>
            <a:r>
              <a:rPr lang="en-US" sz="2000" dirty="0">
                <a:solidFill>
                  <a:schemeClr val="tx1"/>
                </a:solidFill>
                <a:highlight>
                  <a:srgbClr val="FFFF00"/>
                </a:highlight>
              </a:rPr>
              <a:t>Drop Table &lt;Table name&gt;  </a:t>
            </a:r>
            <a:r>
              <a:rPr lang="en-US" sz="2000" dirty="0">
                <a:solidFill>
                  <a:schemeClr val="tx1"/>
                </a:solidFill>
              </a:rPr>
              <a:t>or</a:t>
            </a:r>
            <a:r>
              <a:rPr lang="en-US" sz="2000" dirty="0">
                <a:solidFill>
                  <a:schemeClr val="tx1"/>
                </a:solidFill>
                <a:highlight>
                  <a:srgbClr val="FFFF00"/>
                </a:highlight>
              </a:rPr>
              <a:t> </a:t>
            </a:r>
            <a:r>
              <a:rPr lang="en-US" sz="2000" dirty="0">
                <a:solidFill>
                  <a:schemeClr val="tx1"/>
                </a:solidFill>
              </a:rPr>
              <a:t> </a:t>
            </a:r>
            <a:r>
              <a:rPr lang="en-US" sz="2000" dirty="0">
                <a:solidFill>
                  <a:schemeClr val="tx1"/>
                </a:solidFill>
                <a:highlight>
                  <a:srgbClr val="FFFF00"/>
                </a:highlight>
              </a:rPr>
              <a:t>Drop database &lt;database name&gt;</a:t>
            </a:r>
            <a:br>
              <a:rPr lang="en-US" sz="2000" dirty="0">
                <a:solidFill>
                  <a:schemeClr val="tx1"/>
                </a:solidFill>
                <a:highlight>
                  <a:srgbClr val="FFFF00"/>
                </a:highlight>
              </a:rPr>
            </a:br>
            <a:br>
              <a:rPr lang="en-US" sz="2000" dirty="0">
                <a:solidFill>
                  <a:schemeClr val="tx1"/>
                </a:solidFill>
                <a:highlight>
                  <a:srgbClr val="FFFF00"/>
                </a:highlight>
              </a:rPr>
            </a:br>
            <a:r>
              <a:rPr lang="en-US" sz="2000" b="1" u="sng" dirty="0">
                <a:solidFill>
                  <a:schemeClr val="accent4"/>
                </a:solidFill>
              </a:rPr>
              <a:t>4.Rename </a:t>
            </a:r>
            <a:br>
              <a:rPr lang="en-US" sz="2000" b="1" u="sng" dirty="0">
                <a:solidFill>
                  <a:schemeClr val="accent4"/>
                </a:solidFill>
              </a:rPr>
            </a:br>
            <a:br>
              <a:rPr lang="en-US" sz="2000" b="1" u="sng" dirty="0">
                <a:solidFill>
                  <a:schemeClr val="accent4"/>
                </a:solidFill>
              </a:rPr>
            </a:br>
            <a:r>
              <a:rPr lang="en-US" sz="2000" dirty="0">
                <a:solidFill>
                  <a:schemeClr val="tx1"/>
                </a:solidFill>
              </a:rPr>
              <a:t>This command is used to Rename the records from database or table.</a:t>
            </a:r>
            <a:br>
              <a:rPr lang="en-US" sz="2000" dirty="0">
                <a:solidFill>
                  <a:schemeClr val="tx1"/>
                </a:solidFill>
              </a:rPr>
            </a:br>
            <a:r>
              <a:rPr lang="en-US" sz="2000" dirty="0">
                <a:solidFill>
                  <a:schemeClr val="tx1"/>
                </a:solidFill>
              </a:rPr>
              <a:t>Syntax =</a:t>
            </a:r>
            <a:br>
              <a:rPr lang="en-US" sz="2000" dirty="0">
                <a:solidFill>
                  <a:schemeClr val="tx1"/>
                </a:solidFill>
              </a:rPr>
            </a:br>
            <a:br>
              <a:rPr lang="en-US" sz="2000" dirty="0">
                <a:solidFill>
                  <a:schemeClr val="tx1"/>
                </a:solidFill>
              </a:rPr>
            </a:br>
            <a:r>
              <a:rPr lang="en-US" sz="2000" dirty="0">
                <a:solidFill>
                  <a:schemeClr val="tx1"/>
                </a:solidFill>
                <a:highlight>
                  <a:srgbClr val="FFFF00"/>
                </a:highlight>
              </a:rPr>
              <a:t>Rename table&lt;old name&gt;to &lt;new name&gt;;</a:t>
            </a:r>
            <a:endParaRPr lang="en-SG" sz="2000" dirty="0">
              <a:solidFill>
                <a:schemeClr val="tx1"/>
              </a:solidFill>
              <a:highlight>
                <a:srgbClr val="FFFF00"/>
              </a:highlight>
            </a:endParaRPr>
          </a:p>
        </p:txBody>
      </p:sp>
    </p:spTree>
    <p:extLst>
      <p:ext uri="{BB962C8B-B14F-4D97-AF65-F5344CB8AC3E}">
        <p14:creationId xmlns:p14="http://schemas.microsoft.com/office/powerpoint/2010/main" val="1011512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2875-ABB4-EB81-CFBB-55B6CF98C166}"/>
              </a:ext>
            </a:extLst>
          </p:cNvPr>
          <p:cNvSpPr>
            <a:spLocks noGrp="1"/>
          </p:cNvSpPr>
          <p:nvPr>
            <p:ph type="title"/>
          </p:nvPr>
        </p:nvSpPr>
        <p:spPr>
          <a:xfrm>
            <a:off x="677334" y="609600"/>
            <a:ext cx="8596668" cy="5588000"/>
          </a:xfrm>
        </p:spPr>
        <p:txBody>
          <a:bodyPr>
            <a:normAutofit/>
          </a:bodyPr>
          <a:lstStyle/>
          <a:p>
            <a:r>
              <a:rPr lang="en-US" sz="2000" b="1" u="sng" dirty="0">
                <a:solidFill>
                  <a:schemeClr val="accent4"/>
                </a:solidFill>
              </a:rPr>
              <a:t>5.Truncate</a:t>
            </a:r>
            <a:br>
              <a:rPr lang="en-US" sz="2000" b="1" u="sng" dirty="0">
                <a:solidFill>
                  <a:schemeClr val="accent4"/>
                </a:solidFill>
              </a:rPr>
            </a:br>
            <a:br>
              <a:rPr lang="en-US" sz="2000" b="1" u="sng" dirty="0">
                <a:solidFill>
                  <a:schemeClr val="accent4"/>
                </a:solidFill>
              </a:rPr>
            </a:br>
            <a:r>
              <a:rPr lang="en-US" sz="2000" dirty="0">
                <a:solidFill>
                  <a:schemeClr val="tx1"/>
                </a:solidFill>
              </a:rPr>
              <a:t>It is used to delete the rows/data from a table or database permanently.</a:t>
            </a:r>
            <a:br>
              <a:rPr lang="en-US" sz="2000" dirty="0">
                <a:solidFill>
                  <a:schemeClr val="tx1"/>
                </a:solidFill>
              </a:rPr>
            </a:br>
            <a:r>
              <a:rPr lang="en-US" sz="2000" dirty="0">
                <a:solidFill>
                  <a:schemeClr val="tx1"/>
                </a:solidFill>
              </a:rPr>
              <a:t>Only structure will remain as it is only data will be deleted.</a:t>
            </a:r>
            <a:br>
              <a:rPr lang="en-US" sz="2000" dirty="0">
                <a:solidFill>
                  <a:schemeClr val="tx1"/>
                </a:solidFill>
              </a:rPr>
            </a:br>
            <a:r>
              <a:rPr lang="en-US" sz="2000" dirty="0">
                <a:solidFill>
                  <a:schemeClr val="tx1"/>
                </a:solidFill>
              </a:rPr>
              <a:t>It is a combination of two commands drop and create.</a:t>
            </a: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r>
              <a:rPr lang="en-US" sz="2000" dirty="0">
                <a:solidFill>
                  <a:schemeClr val="tx1"/>
                </a:solidFill>
              </a:rPr>
              <a:t>Syntax = </a:t>
            </a:r>
            <a:br>
              <a:rPr lang="en-US" sz="2000" dirty="0">
                <a:solidFill>
                  <a:schemeClr val="tx1"/>
                </a:solidFill>
              </a:rPr>
            </a:br>
            <a:br>
              <a:rPr lang="en-US" sz="2000" dirty="0">
                <a:solidFill>
                  <a:schemeClr val="tx1"/>
                </a:solidFill>
              </a:rPr>
            </a:br>
            <a:r>
              <a:rPr lang="en-US" sz="2000" dirty="0">
                <a:solidFill>
                  <a:schemeClr val="tx1"/>
                </a:solidFill>
                <a:highlight>
                  <a:srgbClr val="FFFF00"/>
                </a:highlight>
              </a:rPr>
              <a:t>Truncate table &lt;table name&gt;;</a:t>
            </a:r>
            <a:br>
              <a:rPr lang="en-US" sz="2000" dirty="0">
                <a:solidFill>
                  <a:schemeClr val="tx1"/>
                </a:solidFill>
              </a:rPr>
            </a:br>
            <a:br>
              <a:rPr lang="en-US" sz="2000" dirty="0">
                <a:solidFill>
                  <a:schemeClr val="tx1"/>
                </a:solidFill>
              </a:rPr>
            </a:br>
            <a:endParaRPr lang="en-SG" sz="2000" dirty="0">
              <a:solidFill>
                <a:schemeClr val="tx1"/>
              </a:solidFill>
            </a:endParaRPr>
          </a:p>
        </p:txBody>
      </p:sp>
    </p:spTree>
    <p:extLst>
      <p:ext uri="{BB962C8B-B14F-4D97-AF65-F5344CB8AC3E}">
        <p14:creationId xmlns:p14="http://schemas.microsoft.com/office/powerpoint/2010/main" val="1645317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BC93-8612-CD21-73BC-C41C3FE81C1C}"/>
              </a:ext>
            </a:extLst>
          </p:cNvPr>
          <p:cNvSpPr>
            <a:spLocks noGrp="1"/>
          </p:cNvSpPr>
          <p:nvPr>
            <p:ph type="title"/>
          </p:nvPr>
        </p:nvSpPr>
        <p:spPr/>
        <p:txBody>
          <a:bodyPr/>
          <a:lstStyle/>
          <a:p>
            <a:r>
              <a:rPr lang="en-US" b="1" u="sng" dirty="0"/>
              <a:t>Difference between Truncate and Delete command</a:t>
            </a:r>
            <a:endParaRPr lang="en-SG" b="1" u="sng" dirty="0"/>
          </a:p>
        </p:txBody>
      </p:sp>
      <p:sp>
        <p:nvSpPr>
          <p:cNvPr id="3" name="Content Placeholder 2">
            <a:extLst>
              <a:ext uri="{FF2B5EF4-FFF2-40B4-BE49-F238E27FC236}">
                <a16:creationId xmlns:a16="http://schemas.microsoft.com/office/drawing/2014/main" id="{815EC65E-23BB-EA3B-9A4C-C906658367D9}"/>
              </a:ext>
            </a:extLst>
          </p:cNvPr>
          <p:cNvSpPr>
            <a:spLocks noGrp="1"/>
          </p:cNvSpPr>
          <p:nvPr>
            <p:ph sz="half" idx="1"/>
          </p:nvPr>
        </p:nvSpPr>
        <p:spPr/>
        <p:txBody>
          <a:bodyPr/>
          <a:lstStyle/>
          <a:p>
            <a:r>
              <a:rPr lang="en-US" b="1" u="sng" dirty="0">
                <a:solidFill>
                  <a:schemeClr val="accent5"/>
                </a:solidFill>
              </a:rPr>
              <a:t>Truncate</a:t>
            </a:r>
          </a:p>
          <a:p>
            <a:r>
              <a:rPr lang="en-US" dirty="0">
                <a:solidFill>
                  <a:schemeClr val="tx1"/>
                </a:solidFill>
              </a:rPr>
              <a:t>It is DDL command</a:t>
            </a:r>
          </a:p>
          <a:p>
            <a:r>
              <a:rPr lang="en-US" dirty="0">
                <a:solidFill>
                  <a:schemeClr val="tx1"/>
                </a:solidFill>
              </a:rPr>
              <a:t>Delete each and every data but structure will remain as it is.</a:t>
            </a:r>
          </a:p>
          <a:p>
            <a:r>
              <a:rPr lang="en-US" dirty="0">
                <a:solidFill>
                  <a:schemeClr val="tx1"/>
                </a:solidFill>
              </a:rPr>
              <a:t>It is fast process than delete .</a:t>
            </a:r>
          </a:p>
          <a:p>
            <a:r>
              <a:rPr lang="en-US" dirty="0">
                <a:solidFill>
                  <a:schemeClr val="tx1"/>
                </a:solidFill>
              </a:rPr>
              <a:t>Here it is a combination of 2 commands drop and create.</a:t>
            </a:r>
            <a:endParaRPr lang="en-SG" dirty="0">
              <a:solidFill>
                <a:schemeClr val="tx1"/>
              </a:solidFill>
            </a:endParaRPr>
          </a:p>
        </p:txBody>
      </p:sp>
      <p:sp>
        <p:nvSpPr>
          <p:cNvPr id="4" name="Content Placeholder 3">
            <a:extLst>
              <a:ext uri="{FF2B5EF4-FFF2-40B4-BE49-F238E27FC236}">
                <a16:creationId xmlns:a16="http://schemas.microsoft.com/office/drawing/2014/main" id="{F6EDF62A-1323-541C-50C9-112518D77B8E}"/>
              </a:ext>
            </a:extLst>
          </p:cNvPr>
          <p:cNvSpPr>
            <a:spLocks noGrp="1"/>
          </p:cNvSpPr>
          <p:nvPr>
            <p:ph sz="half" idx="2"/>
          </p:nvPr>
        </p:nvSpPr>
        <p:spPr/>
        <p:txBody>
          <a:bodyPr/>
          <a:lstStyle/>
          <a:p>
            <a:r>
              <a:rPr lang="en-US" b="1" u="sng" dirty="0">
                <a:solidFill>
                  <a:schemeClr val="accent5"/>
                </a:solidFill>
              </a:rPr>
              <a:t>Delete</a:t>
            </a:r>
          </a:p>
          <a:p>
            <a:r>
              <a:rPr lang="en-US" dirty="0">
                <a:solidFill>
                  <a:schemeClr val="tx1"/>
                </a:solidFill>
              </a:rPr>
              <a:t>It is a DML command.</a:t>
            </a:r>
          </a:p>
          <a:p>
            <a:r>
              <a:rPr lang="en-US" dirty="0">
                <a:solidFill>
                  <a:schemeClr val="tx1"/>
                </a:solidFill>
              </a:rPr>
              <a:t>In this data will get deleted row by row.</a:t>
            </a:r>
          </a:p>
          <a:p>
            <a:r>
              <a:rPr lang="en-US" dirty="0">
                <a:solidFill>
                  <a:schemeClr val="tx1"/>
                </a:solidFill>
              </a:rPr>
              <a:t>It is time taking as it deletes data row wise.</a:t>
            </a:r>
          </a:p>
          <a:p>
            <a:r>
              <a:rPr lang="en-SG" dirty="0">
                <a:solidFill>
                  <a:schemeClr val="tx1"/>
                </a:solidFill>
              </a:rPr>
              <a:t>Only 1 command is used to delete the data.</a:t>
            </a:r>
          </a:p>
        </p:txBody>
      </p:sp>
    </p:spTree>
    <p:extLst>
      <p:ext uri="{BB962C8B-B14F-4D97-AF65-F5344CB8AC3E}">
        <p14:creationId xmlns:p14="http://schemas.microsoft.com/office/powerpoint/2010/main" val="284426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F03342-AD4F-4460-8BEE-21469AE86D88}"/>
              </a:ext>
            </a:extLst>
          </p:cNvPr>
          <p:cNvSpPr txBox="1">
            <a:spLocks noGrp="1"/>
          </p:cNvSpPr>
          <p:nvPr>
            <p:ph type="title"/>
          </p:nvPr>
        </p:nvSpPr>
        <p:spPr>
          <a:xfrm>
            <a:off x="677863" y="609600"/>
            <a:ext cx="8596312" cy="400110"/>
          </a:xfrm>
          <a:prstGeom prst="rect">
            <a:avLst/>
          </a:prstGeom>
          <a:noFill/>
        </p:spPr>
        <p:txBody>
          <a:bodyPr wrap="square">
            <a:spAutoFit/>
          </a:bodyPr>
          <a:lstStyle/>
          <a:p>
            <a:r>
              <a:rPr lang="en-IN" sz="2000" b="1" u="sng" dirty="0">
                <a:solidFill>
                  <a:srgbClr val="FF0000"/>
                </a:solidFill>
                <a:latin typeface="+mn-lt"/>
                <a:ea typeface="+mn-ea"/>
                <a:cs typeface="+mn-cs"/>
              </a:rPr>
              <a:t>DML</a:t>
            </a:r>
            <a:r>
              <a:rPr lang="en-US" sz="2000" b="1" u="sng" dirty="0">
                <a:solidFill>
                  <a:srgbClr val="FF0000"/>
                </a:solidFill>
                <a:sym typeface="Wingdings" panose="05000000000000000000" pitchFamily="2" charset="2"/>
              </a:rPr>
              <a:t> </a:t>
            </a:r>
            <a:r>
              <a:rPr lang="en-IN" sz="2000" b="1" u="sng" dirty="0">
                <a:solidFill>
                  <a:srgbClr val="FF0000"/>
                </a:solidFill>
                <a:latin typeface="+mn-lt"/>
                <a:ea typeface="+mn-ea"/>
                <a:cs typeface="+mn-cs"/>
              </a:rPr>
              <a:t> Data Manipulation Language</a:t>
            </a:r>
          </a:p>
        </p:txBody>
      </p:sp>
      <p:sp>
        <p:nvSpPr>
          <p:cNvPr id="5" name="Content Placeholder 4">
            <a:extLst>
              <a:ext uri="{FF2B5EF4-FFF2-40B4-BE49-F238E27FC236}">
                <a16:creationId xmlns:a16="http://schemas.microsoft.com/office/drawing/2014/main" id="{C205ECEE-AC08-4231-9C44-5E3E4818D37A}"/>
              </a:ext>
            </a:extLst>
          </p:cNvPr>
          <p:cNvSpPr txBox="1">
            <a:spLocks noGrp="1"/>
          </p:cNvSpPr>
          <p:nvPr>
            <p:ph idx="1"/>
          </p:nvPr>
        </p:nvSpPr>
        <p:spPr>
          <a:xfrm>
            <a:off x="597181" y="1255153"/>
            <a:ext cx="8358560" cy="1708160"/>
          </a:xfrm>
          <a:prstGeom prst="rect">
            <a:avLst/>
          </a:prstGeom>
          <a:noFill/>
        </p:spPr>
        <p:txBody>
          <a:bodyPr wrap="square">
            <a:spAutoFit/>
          </a:bodyPr>
          <a:lstStyle/>
          <a:p>
            <a:pPr marL="0" indent="0">
              <a:buNone/>
            </a:pPr>
            <a:r>
              <a:rPr lang="en-IN" sz="1900" dirty="0">
                <a:solidFill>
                  <a:schemeClr val="tx1"/>
                </a:solidFill>
              </a:rPr>
              <a:t>A DML statement is executed when you:</a:t>
            </a:r>
          </a:p>
          <a:p>
            <a:r>
              <a:rPr lang="en-IN" sz="1900" dirty="0">
                <a:solidFill>
                  <a:schemeClr val="tx1"/>
                </a:solidFill>
              </a:rPr>
              <a:t>Add new rows to a table</a:t>
            </a:r>
          </a:p>
          <a:p>
            <a:r>
              <a:rPr lang="en-IN" sz="1900" dirty="0">
                <a:solidFill>
                  <a:schemeClr val="tx1"/>
                </a:solidFill>
              </a:rPr>
              <a:t>Modify existing rows in a table</a:t>
            </a:r>
          </a:p>
          <a:p>
            <a:r>
              <a:rPr lang="en-IN" sz="1900" dirty="0">
                <a:solidFill>
                  <a:schemeClr val="tx1"/>
                </a:solidFill>
              </a:rPr>
              <a:t>Remove existing rows from a table</a:t>
            </a:r>
          </a:p>
        </p:txBody>
      </p:sp>
      <p:sp>
        <p:nvSpPr>
          <p:cNvPr id="7" name="TextBox 6">
            <a:extLst>
              <a:ext uri="{FF2B5EF4-FFF2-40B4-BE49-F238E27FC236}">
                <a16:creationId xmlns:a16="http://schemas.microsoft.com/office/drawing/2014/main" id="{A8F640DA-26B2-4F5E-BE21-E2DD8CFFE80D}"/>
              </a:ext>
            </a:extLst>
          </p:cNvPr>
          <p:cNvSpPr txBox="1"/>
          <p:nvPr/>
        </p:nvSpPr>
        <p:spPr>
          <a:xfrm>
            <a:off x="597180" y="3624675"/>
            <a:ext cx="6009807" cy="1661993"/>
          </a:xfrm>
          <a:prstGeom prst="rect">
            <a:avLst/>
          </a:prstGeom>
          <a:noFill/>
        </p:spPr>
        <p:txBody>
          <a:bodyPr wrap="square">
            <a:spAutoFit/>
          </a:bodyPr>
          <a:lstStyle/>
          <a:p>
            <a:pPr>
              <a:spcBef>
                <a:spcPts val="1000"/>
              </a:spcBef>
              <a:buClr>
                <a:schemeClr val="accent1"/>
              </a:buClr>
              <a:buSzPct val="80000"/>
            </a:pPr>
            <a:r>
              <a:rPr lang="en-IN" sz="1900" dirty="0"/>
              <a:t>Three types of DML command: </a:t>
            </a:r>
          </a:p>
          <a:p>
            <a:pPr>
              <a:spcBef>
                <a:spcPts val="1000"/>
              </a:spcBef>
              <a:buClr>
                <a:schemeClr val="accent1"/>
              </a:buClr>
              <a:buSzPct val="80000"/>
            </a:pPr>
            <a:r>
              <a:rPr lang="en-IN" sz="1900" dirty="0"/>
              <a:t>1.</a:t>
            </a: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IN" sz="1900" dirty="0"/>
              <a:t>INSERT</a:t>
            </a:r>
          </a:p>
          <a:p>
            <a:pPr>
              <a:spcBef>
                <a:spcPts val="1000"/>
              </a:spcBef>
              <a:buClr>
                <a:schemeClr val="accent1"/>
              </a:buClr>
              <a:buSzPct val="80000"/>
            </a:pPr>
            <a:r>
              <a:rPr lang="en-IN" sz="1900" dirty="0"/>
              <a:t>2.	UPDATE </a:t>
            </a:r>
          </a:p>
          <a:p>
            <a:pPr>
              <a:spcBef>
                <a:spcPts val="1000"/>
              </a:spcBef>
              <a:buClr>
                <a:schemeClr val="accent1"/>
              </a:buClr>
              <a:buSzPct val="80000"/>
            </a:pPr>
            <a:r>
              <a:rPr lang="en-IN" sz="1900" dirty="0"/>
              <a:t>3.	DELETE</a:t>
            </a:r>
          </a:p>
        </p:txBody>
      </p:sp>
    </p:spTree>
    <p:extLst>
      <p:ext uri="{BB962C8B-B14F-4D97-AF65-F5344CB8AC3E}">
        <p14:creationId xmlns:p14="http://schemas.microsoft.com/office/powerpoint/2010/main" val="83462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AA5E-0808-4246-905D-F445B5A1E4A2}"/>
              </a:ext>
            </a:extLst>
          </p:cNvPr>
          <p:cNvSpPr>
            <a:spLocks noGrp="1"/>
          </p:cNvSpPr>
          <p:nvPr>
            <p:ph type="title"/>
          </p:nvPr>
        </p:nvSpPr>
        <p:spPr>
          <a:xfrm>
            <a:off x="677334" y="746407"/>
            <a:ext cx="8596668" cy="654424"/>
          </a:xfrm>
        </p:spPr>
        <p:txBody>
          <a:bodyPr/>
          <a:lstStyle/>
          <a:p>
            <a:r>
              <a:rPr lang="en-IN" sz="2000" b="1" u="sng" dirty="0">
                <a:solidFill>
                  <a:schemeClr val="accent4"/>
                </a:solidFill>
              </a:rPr>
              <a:t>1.INSERT Statement</a:t>
            </a:r>
            <a:endParaRPr lang="en-US" sz="2000" b="1" u="sng" dirty="0">
              <a:solidFill>
                <a:schemeClr val="accent4"/>
              </a:solidFill>
            </a:endParaRPr>
          </a:p>
        </p:txBody>
      </p:sp>
      <p:sp>
        <p:nvSpPr>
          <p:cNvPr id="3" name="Content Placeholder 2">
            <a:extLst>
              <a:ext uri="{FF2B5EF4-FFF2-40B4-BE49-F238E27FC236}">
                <a16:creationId xmlns:a16="http://schemas.microsoft.com/office/drawing/2014/main" id="{AADCF3D0-0A26-4C80-9DF5-DD9CF4161093}"/>
              </a:ext>
            </a:extLst>
          </p:cNvPr>
          <p:cNvSpPr>
            <a:spLocks noGrp="1"/>
          </p:cNvSpPr>
          <p:nvPr>
            <p:ph idx="1"/>
          </p:nvPr>
        </p:nvSpPr>
        <p:spPr>
          <a:xfrm>
            <a:off x="614581" y="1407554"/>
            <a:ext cx="8596668" cy="1523905"/>
          </a:xfrm>
        </p:spPr>
        <p:txBody>
          <a:bodyPr/>
          <a:lstStyle/>
          <a:p>
            <a:r>
              <a:rPr lang="en-IN" sz="1900" dirty="0">
                <a:solidFill>
                  <a:schemeClr val="tx1"/>
                </a:solidFill>
              </a:rPr>
              <a:t>Add new rows to a table by using the INSERT statement:</a:t>
            </a:r>
          </a:p>
          <a:p>
            <a:r>
              <a:rPr lang="en-IN" sz="1900" dirty="0">
                <a:solidFill>
                  <a:schemeClr val="tx1"/>
                </a:solidFill>
              </a:rPr>
              <a:t>INSERT INTO </a:t>
            </a:r>
            <a:r>
              <a:rPr lang="en-IN" sz="1900" dirty="0" err="1">
                <a:solidFill>
                  <a:schemeClr val="tx1"/>
                </a:solidFill>
              </a:rPr>
              <a:t>table_name</a:t>
            </a:r>
            <a:r>
              <a:rPr lang="en-IN" sz="1900" dirty="0">
                <a:solidFill>
                  <a:schemeClr val="tx1"/>
                </a:solidFill>
              </a:rPr>
              <a:t> [(column [, column...])] VALUES (value [, value...]);</a:t>
            </a:r>
          </a:p>
          <a:p>
            <a:r>
              <a:rPr lang="en-IN" sz="1900" dirty="0">
                <a:solidFill>
                  <a:schemeClr val="tx1"/>
                </a:solidFill>
              </a:rPr>
              <a:t>With this syntax, only one row is inserted at a time.</a:t>
            </a:r>
          </a:p>
          <a:p>
            <a:endParaRPr lang="en-US" dirty="0"/>
          </a:p>
        </p:txBody>
      </p:sp>
      <p:sp>
        <p:nvSpPr>
          <p:cNvPr id="4" name="Title 1">
            <a:extLst>
              <a:ext uri="{FF2B5EF4-FFF2-40B4-BE49-F238E27FC236}">
                <a16:creationId xmlns:a16="http://schemas.microsoft.com/office/drawing/2014/main" id="{3CF4C9FF-310C-48DD-BFCD-E639B4D6ABD5}"/>
              </a:ext>
            </a:extLst>
          </p:cNvPr>
          <p:cNvSpPr txBox="1">
            <a:spLocks/>
          </p:cNvSpPr>
          <p:nvPr/>
        </p:nvSpPr>
        <p:spPr>
          <a:xfrm>
            <a:off x="533899" y="3599330"/>
            <a:ext cx="8596668" cy="65442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u="sng" dirty="0">
                <a:solidFill>
                  <a:schemeClr val="accent4"/>
                </a:solidFill>
              </a:rPr>
              <a:t>2.UPDATE Statement </a:t>
            </a:r>
          </a:p>
        </p:txBody>
      </p:sp>
      <p:sp>
        <p:nvSpPr>
          <p:cNvPr id="5" name="Content Placeholder 2">
            <a:extLst>
              <a:ext uri="{FF2B5EF4-FFF2-40B4-BE49-F238E27FC236}">
                <a16:creationId xmlns:a16="http://schemas.microsoft.com/office/drawing/2014/main" id="{8C44B29F-7111-4884-917A-FC7A6CC424D6}"/>
              </a:ext>
            </a:extLst>
          </p:cNvPr>
          <p:cNvSpPr txBox="1">
            <a:spLocks/>
          </p:cNvSpPr>
          <p:nvPr/>
        </p:nvSpPr>
        <p:spPr>
          <a:xfrm>
            <a:off x="533899" y="4096871"/>
            <a:ext cx="8596668" cy="2151434"/>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solidFill>
                <a:schemeClr val="tx1"/>
              </a:solidFill>
            </a:endParaRPr>
          </a:p>
          <a:p>
            <a:r>
              <a:rPr lang="en-IN" sz="2200" dirty="0">
                <a:solidFill>
                  <a:schemeClr val="tx1"/>
                </a:solidFill>
              </a:rPr>
              <a:t>Modify existing values in a table with the UPDATE statement:</a:t>
            </a:r>
          </a:p>
          <a:p>
            <a:r>
              <a:rPr lang="en-IN" sz="2200" dirty="0">
                <a:solidFill>
                  <a:schemeClr val="tx1"/>
                </a:solidFill>
              </a:rPr>
              <a:t>UPDATE </a:t>
            </a:r>
            <a:r>
              <a:rPr lang="en-IN" sz="2200" dirty="0" err="1">
                <a:solidFill>
                  <a:schemeClr val="tx1"/>
                </a:solidFill>
              </a:rPr>
              <a:t>table_name</a:t>
            </a:r>
            <a:endParaRPr lang="en-IN" sz="2200" dirty="0">
              <a:solidFill>
                <a:schemeClr val="tx1"/>
              </a:solidFill>
            </a:endParaRPr>
          </a:p>
          <a:p>
            <a:pPr marL="0" indent="0">
              <a:buNone/>
            </a:pPr>
            <a:r>
              <a:rPr lang="en-IN" sz="2200" dirty="0">
                <a:solidFill>
                  <a:schemeClr val="tx1"/>
                </a:solidFill>
              </a:rPr>
              <a:t>	SET column = value [, column = value, ...]</a:t>
            </a:r>
          </a:p>
          <a:p>
            <a:pPr marL="0" indent="0">
              <a:buNone/>
            </a:pPr>
            <a:r>
              <a:rPr lang="en-IN" sz="2200">
                <a:solidFill>
                  <a:schemeClr val="tx1"/>
                </a:solidFill>
              </a:rPr>
              <a:t>	[</a:t>
            </a:r>
            <a:r>
              <a:rPr lang="en-IN" sz="2200" dirty="0">
                <a:solidFill>
                  <a:schemeClr val="tx1"/>
                </a:solidFill>
              </a:rPr>
              <a:t>WHERE condition];</a:t>
            </a:r>
          </a:p>
          <a:p>
            <a:r>
              <a:rPr lang="en-IN" sz="2200" dirty="0">
                <a:solidFill>
                  <a:schemeClr val="tx1"/>
                </a:solidFill>
              </a:rPr>
              <a:t>Update more than one row at a time (if required).</a:t>
            </a:r>
          </a:p>
          <a:p>
            <a:endParaRPr lang="en-US" dirty="0"/>
          </a:p>
        </p:txBody>
      </p:sp>
    </p:spTree>
    <p:extLst>
      <p:ext uri="{BB962C8B-B14F-4D97-AF65-F5344CB8AC3E}">
        <p14:creationId xmlns:p14="http://schemas.microsoft.com/office/powerpoint/2010/main" val="505831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6924-8380-459A-9933-2AB02230A3C4}"/>
              </a:ext>
            </a:extLst>
          </p:cNvPr>
          <p:cNvSpPr>
            <a:spLocks noGrp="1"/>
          </p:cNvSpPr>
          <p:nvPr>
            <p:ph type="title"/>
          </p:nvPr>
        </p:nvSpPr>
        <p:spPr>
          <a:xfrm>
            <a:off x="677334" y="968188"/>
            <a:ext cx="8596668" cy="681318"/>
          </a:xfrm>
        </p:spPr>
        <p:txBody>
          <a:bodyPr/>
          <a:lstStyle/>
          <a:p>
            <a:r>
              <a:rPr lang="en-IN" sz="2000" b="1" u="sng" dirty="0">
                <a:solidFill>
                  <a:schemeClr val="accent4"/>
                </a:solidFill>
              </a:rPr>
              <a:t>3.DELETE Statement</a:t>
            </a:r>
            <a:endParaRPr lang="en-US" sz="2000" b="1" u="sng" dirty="0">
              <a:solidFill>
                <a:schemeClr val="accent4"/>
              </a:solidFill>
            </a:endParaRPr>
          </a:p>
        </p:txBody>
      </p:sp>
      <p:sp>
        <p:nvSpPr>
          <p:cNvPr id="3" name="Content Placeholder 2">
            <a:extLst>
              <a:ext uri="{FF2B5EF4-FFF2-40B4-BE49-F238E27FC236}">
                <a16:creationId xmlns:a16="http://schemas.microsoft.com/office/drawing/2014/main" id="{623D8CCE-D0C1-45DE-8C24-D4445E4200DC}"/>
              </a:ext>
            </a:extLst>
          </p:cNvPr>
          <p:cNvSpPr>
            <a:spLocks noGrp="1"/>
          </p:cNvSpPr>
          <p:nvPr>
            <p:ph idx="1"/>
          </p:nvPr>
        </p:nvSpPr>
        <p:spPr>
          <a:xfrm>
            <a:off x="677334" y="1779589"/>
            <a:ext cx="8596668" cy="1649411"/>
          </a:xfrm>
        </p:spPr>
        <p:txBody>
          <a:bodyPr/>
          <a:lstStyle/>
          <a:p>
            <a:r>
              <a:rPr lang="en-IN" sz="2000" dirty="0">
                <a:solidFill>
                  <a:schemeClr val="tx1"/>
                </a:solidFill>
              </a:rPr>
              <a:t>You can remove existing rows from a table by using the DELETE statement:</a:t>
            </a:r>
          </a:p>
          <a:p>
            <a:endParaRPr lang="en-IN" sz="2000" dirty="0">
              <a:solidFill>
                <a:schemeClr val="tx1"/>
              </a:solidFill>
            </a:endParaRPr>
          </a:p>
          <a:p>
            <a:r>
              <a:rPr lang="en-IN" sz="2000" dirty="0">
                <a:solidFill>
                  <a:schemeClr val="tx1"/>
                </a:solidFill>
              </a:rPr>
              <a:t>DELETE  FROM </a:t>
            </a:r>
            <a:r>
              <a:rPr lang="en-IN" sz="2000" dirty="0" err="1">
                <a:solidFill>
                  <a:schemeClr val="tx1"/>
                </a:solidFill>
              </a:rPr>
              <a:t>table_name</a:t>
            </a:r>
            <a:r>
              <a:rPr lang="en-IN" sz="2000" dirty="0">
                <a:solidFill>
                  <a:schemeClr val="tx1"/>
                </a:solidFill>
              </a:rPr>
              <a:t> WHERE condition;</a:t>
            </a:r>
          </a:p>
        </p:txBody>
      </p:sp>
    </p:spTree>
    <p:extLst>
      <p:ext uri="{BB962C8B-B14F-4D97-AF65-F5344CB8AC3E}">
        <p14:creationId xmlns:p14="http://schemas.microsoft.com/office/powerpoint/2010/main" val="117630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956F82-4CDA-A84A-9527-230D197540DE}"/>
              </a:ext>
            </a:extLst>
          </p:cNvPr>
          <p:cNvSpPr txBox="1"/>
          <p:nvPr/>
        </p:nvSpPr>
        <p:spPr>
          <a:xfrm>
            <a:off x="1222317" y="2528601"/>
            <a:ext cx="8145624" cy="1200329"/>
          </a:xfrm>
          <a:prstGeom prst="rect">
            <a:avLst/>
          </a:prstGeom>
          <a:noFill/>
        </p:spPr>
        <p:txBody>
          <a:bodyPr wrap="square" rtlCol="0">
            <a:spAutoFit/>
          </a:bodyPr>
          <a:lstStyle/>
          <a:p>
            <a:pPr algn="ctr"/>
            <a:r>
              <a:rPr lang="en-US" sz="7200" dirty="0">
                <a:latin typeface="Algerian" panose="04020705040A02060702" pitchFamily="82" charset="0"/>
              </a:rPr>
              <a:t>Thank You!</a:t>
            </a:r>
          </a:p>
        </p:txBody>
      </p:sp>
    </p:spTree>
    <p:extLst>
      <p:ext uri="{BB962C8B-B14F-4D97-AF65-F5344CB8AC3E}">
        <p14:creationId xmlns:p14="http://schemas.microsoft.com/office/powerpoint/2010/main" val="419368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6250A-8EF7-FDB9-9C42-ADF8E7222157}"/>
              </a:ext>
            </a:extLst>
          </p:cNvPr>
          <p:cNvSpPr txBox="1"/>
          <p:nvPr/>
        </p:nvSpPr>
        <p:spPr>
          <a:xfrm>
            <a:off x="923736" y="471192"/>
            <a:ext cx="8495524" cy="523220"/>
          </a:xfrm>
          <a:prstGeom prst="rect">
            <a:avLst/>
          </a:prstGeom>
          <a:noFill/>
        </p:spPr>
        <p:txBody>
          <a:bodyPr wrap="square">
            <a:spAutoFit/>
          </a:bodyPr>
          <a:lstStyle/>
          <a:p>
            <a:pPr marL="0" marR="0" lvl="0" indent="0" algn="ctr" rtl="0">
              <a:spcBef>
                <a:spcPts val="0"/>
              </a:spcBef>
              <a:spcAft>
                <a:spcPts val="0"/>
              </a:spcAft>
              <a:buNone/>
            </a:pPr>
            <a:r>
              <a:rPr lang="en-GB" sz="2800" b="1" i="0" u="sng" dirty="0">
                <a:solidFill>
                  <a:srgbClr val="C00000"/>
                </a:solidFill>
                <a:effectLst/>
                <a:latin typeface="Century Gothic" panose="020B0502020202020204" pitchFamily="34" charset="0"/>
                <a:sym typeface="Wingdings" panose="05000000000000000000" pitchFamily="2" charset="2"/>
              </a:rPr>
              <a:t>The “BIG 6” Elements of a SQL SELECT Statement</a:t>
            </a:r>
            <a:endParaRPr lang="en-GB" sz="2800" b="1" u="sng" dirty="0">
              <a:solidFill>
                <a:srgbClr val="C00000"/>
              </a:solidFill>
              <a:latin typeface="Century Gothic"/>
              <a:ea typeface="Century Gothic"/>
              <a:cs typeface="Century Gothic"/>
              <a:sym typeface="Century Gothic"/>
            </a:endParaRPr>
          </a:p>
        </p:txBody>
      </p:sp>
      <p:sp>
        <p:nvSpPr>
          <p:cNvPr id="3" name="TextBox 2">
            <a:extLst>
              <a:ext uri="{FF2B5EF4-FFF2-40B4-BE49-F238E27FC236}">
                <a16:creationId xmlns:a16="http://schemas.microsoft.com/office/drawing/2014/main" id="{0BAD9075-F98D-1125-A7E2-12F3DCB4F313}"/>
              </a:ext>
            </a:extLst>
          </p:cNvPr>
          <p:cNvSpPr txBox="1"/>
          <p:nvPr/>
        </p:nvSpPr>
        <p:spPr>
          <a:xfrm>
            <a:off x="1632874" y="1799699"/>
            <a:ext cx="8519627" cy="3724096"/>
          </a:xfrm>
          <a:prstGeom prst="rect">
            <a:avLst/>
          </a:prstGeom>
          <a:noFill/>
        </p:spPr>
        <p:txBody>
          <a:bodyPr wrap="square">
            <a:spAutoFit/>
          </a:bodyPr>
          <a:lstStyle/>
          <a:p>
            <a:pPr marL="342900" marR="0" lvl="0" indent="-342900" rtl="0">
              <a:spcBef>
                <a:spcPts val="0"/>
              </a:spcBef>
              <a:spcAft>
                <a:spcPts val="0"/>
              </a:spcAft>
              <a:buClr>
                <a:schemeClr val="dk1"/>
              </a:buClr>
              <a:buSzPts val="2000"/>
              <a:buFont typeface="Wingdings" panose="05000000000000000000" pitchFamily="2" charset="2"/>
              <a:buChar char="v"/>
            </a:pPr>
            <a:r>
              <a:rPr lang="en-US" sz="2400" b="1" u="sng" dirty="0">
                <a:solidFill>
                  <a:schemeClr val="dk1"/>
                </a:solidFill>
                <a:latin typeface="Century Gothic"/>
                <a:sym typeface="Century Gothic"/>
              </a:rPr>
              <a:t>SELECT</a:t>
            </a:r>
            <a:r>
              <a:rPr lang="en-US" sz="2400" b="1" dirty="0">
                <a:solidFill>
                  <a:schemeClr val="dk1"/>
                </a:solidFill>
                <a:latin typeface="Century Gothic"/>
                <a:sym typeface="Century Gothic"/>
              </a:rPr>
              <a:t> : </a:t>
            </a:r>
            <a:r>
              <a:rPr lang="en-GB" sz="2200" b="0" i="0" dirty="0">
                <a:effectLst/>
                <a:latin typeface="Century Gothic" panose="020B0502020202020204" pitchFamily="34" charset="0"/>
              </a:rPr>
              <a:t>Identifies the column(s) you want your query to select for your results</a:t>
            </a:r>
          </a:p>
          <a:p>
            <a:pPr marR="0" lvl="0" rtl="0">
              <a:spcBef>
                <a:spcPts val="0"/>
              </a:spcBef>
              <a:spcAft>
                <a:spcPts val="0"/>
              </a:spcAft>
              <a:buClr>
                <a:schemeClr val="dk1"/>
              </a:buClr>
              <a:buSzPts val="2000"/>
            </a:pPr>
            <a:r>
              <a:rPr lang="en-GB" sz="2400" dirty="0">
                <a:solidFill>
                  <a:schemeClr val="dk1"/>
                </a:solidFill>
                <a:latin typeface="Century Gothic" panose="020B0502020202020204" pitchFamily="34" charset="0"/>
                <a:sym typeface="Wingdings" panose="05000000000000000000" pitchFamily="2" charset="2"/>
              </a:rPr>
              <a:t></a:t>
            </a:r>
            <a:r>
              <a:rPr lang="en-GB" sz="2400" dirty="0">
                <a:solidFill>
                  <a:schemeClr val="dk1"/>
                </a:solidFill>
                <a:latin typeface="Century Gothic" panose="020B0502020202020204" pitchFamily="34" charset="0"/>
                <a:sym typeface="Century Gothic"/>
              </a:rPr>
              <a:t> </a:t>
            </a:r>
            <a:r>
              <a:rPr lang="en-GB" sz="2200" b="1" dirty="0">
                <a:solidFill>
                  <a:schemeClr val="dk1"/>
                </a:solidFill>
                <a:latin typeface="Century Gothic" panose="020B0502020202020204" pitchFamily="34" charset="0"/>
                <a:sym typeface="Century Gothic"/>
              </a:rPr>
              <a:t>SELECT columnName</a:t>
            </a:r>
            <a:endParaRPr lang="en-US" sz="2200" b="1" dirty="0">
              <a:solidFill>
                <a:schemeClr val="dk1"/>
              </a:solidFill>
              <a:latin typeface="Century Gothic"/>
              <a:sym typeface="Century Gothic"/>
            </a:endParaRPr>
          </a:p>
          <a:p>
            <a:pPr marR="0" lvl="0" rtl="0">
              <a:spcBef>
                <a:spcPts val="0"/>
              </a:spcBef>
              <a:spcAft>
                <a:spcPts val="0"/>
              </a:spcAft>
              <a:buClr>
                <a:schemeClr val="dk1"/>
              </a:buClr>
              <a:buSzPts val="2000"/>
            </a:pPr>
            <a:endParaRPr lang="en-US" sz="2400" b="1" dirty="0">
              <a:solidFill>
                <a:schemeClr val="dk1"/>
              </a:solidFill>
              <a:latin typeface="Century Gothic"/>
              <a:sym typeface="Century Gothic"/>
            </a:endParaRPr>
          </a:p>
          <a:p>
            <a:pPr marL="342900" marR="0" lvl="0" indent="-342900" rtl="0">
              <a:spcBef>
                <a:spcPts val="0"/>
              </a:spcBef>
              <a:spcAft>
                <a:spcPts val="0"/>
              </a:spcAft>
              <a:buClr>
                <a:schemeClr val="dk1"/>
              </a:buClr>
              <a:buSzPts val="2000"/>
              <a:buFont typeface="Wingdings" panose="05000000000000000000" pitchFamily="2" charset="2"/>
              <a:buChar char="v"/>
            </a:pPr>
            <a:r>
              <a:rPr lang="en-US" sz="2400" b="1" u="sng" dirty="0">
                <a:solidFill>
                  <a:schemeClr val="dk1"/>
                </a:solidFill>
                <a:latin typeface="Century Gothic"/>
                <a:sym typeface="Century Gothic"/>
              </a:rPr>
              <a:t>FROM</a:t>
            </a:r>
            <a:r>
              <a:rPr lang="en-US" sz="2400" b="1" dirty="0">
                <a:solidFill>
                  <a:schemeClr val="dk1"/>
                </a:solidFill>
                <a:latin typeface="Century Gothic"/>
                <a:sym typeface="Century Gothic"/>
              </a:rPr>
              <a:t> : </a:t>
            </a:r>
            <a:r>
              <a:rPr lang="en-GB" sz="2200" b="0" i="0" dirty="0">
                <a:effectLst/>
                <a:latin typeface="Century Gothic" panose="020B0502020202020204" pitchFamily="34" charset="0"/>
              </a:rPr>
              <a:t>Identifies the table(s) your query will pull data from</a:t>
            </a:r>
          </a:p>
          <a:p>
            <a:pPr>
              <a:buClr>
                <a:schemeClr val="dk1"/>
              </a:buClr>
              <a:buSzPts val="2000"/>
            </a:pPr>
            <a:r>
              <a:rPr lang="en-GB" sz="2400" dirty="0">
                <a:solidFill>
                  <a:schemeClr val="dk1"/>
                </a:solidFill>
                <a:latin typeface="Century Gothic" panose="020B0502020202020204" pitchFamily="34" charset="0"/>
                <a:sym typeface="Wingdings" panose="05000000000000000000" pitchFamily="2" charset="2"/>
              </a:rPr>
              <a:t> </a:t>
            </a:r>
            <a:r>
              <a:rPr lang="en-GB" sz="2200" b="1" dirty="0">
                <a:solidFill>
                  <a:schemeClr val="dk1"/>
                </a:solidFill>
                <a:latin typeface="Century Gothic" panose="020B0502020202020204" pitchFamily="34" charset="0"/>
                <a:sym typeface="Century Gothic"/>
              </a:rPr>
              <a:t>FROM tableName</a:t>
            </a:r>
            <a:endParaRPr lang="en-US" sz="2200" b="1" dirty="0">
              <a:solidFill>
                <a:schemeClr val="dk1"/>
              </a:solidFill>
              <a:latin typeface="Century Gothic"/>
              <a:sym typeface="Century Gothic"/>
            </a:endParaRPr>
          </a:p>
          <a:p>
            <a:pPr marR="0" lvl="0" rtl="0">
              <a:spcBef>
                <a:spcPts val="0"/>
              </a:spcBef>
              <a:spcAft>
                <a:spcPts val="0"/>
              </a:spcAft>
              <a:buClr>
                <a:schemeClr val="dk1"/>
              </a:buClr>
              <a:buSzPts val="2000"/>
            </a:pPr>
            <a:endParaRPr lang="en-US" sz="2400" b="1" dirty="0">
              <a:solidFill>
                <a:schemeClr val="dk1"/>
              </a:solidFill>
              <a:latin typeface="Century Gothic"/>
              <a:sym typeface="Century Gothic"/>
            </a:endParaRPr>
          </a:p>
          <a:p>
            <a:pPr marL="342900" marR="0" lvl="0" indent="-342900" rtl="0">
              <a:spcBef>
                <a:spcPts val="0"/>
              </a:spcBef>
              <a:spcAft>
                <a:spcPts val="0"/>
              </a:spcAft>
              <a:buClr>
                <a:schemeClr val="dk1"/>
              </a:buClr>
              <a:buSzPts val="2000"/>
              <a:buFont typeface="Wingdings" panose="05000000000000000000" pitchFamily="2" charset="2"/>
              <a:buChar char="v"/>
            </a:pPr>
            <a:r>
              <a:rPr lang="en-US" sz="2400" b="1" u="sng" dirty="0">
                <a:solidFill>
                  <a:schemeClr val="dk1"/>
                </a:solidFill>
                <a:latin typeface="Century Gothic"/>
                <a:sym typeface="Century Gothic"/>
              </a:rPr>
              <a:t>WHERE</a:t>
            </a:r>
            <a:r>
              <a:rPr lang="en-US" sz="2400" b="1" dirty="0">
                <a:solidFill>
                  <a:schemeClr val="dk1"/>
                </a:solidFill>
                <a:latin typeface="Century Gothic"/>
                <a:sym typeface="Century Gothic"/>
              </a:rPr>
              <a:t> : </a:t>
            </a:r>
            <a:r>
              <a:rPr lang="en-GB" sz="2200" dirty="0">
                <a:solidFill>
                  <a:schemeClr val="dk1"/>
                </a:solidFill>
                <a:latin typeface="Century Gothic" panose="020B0502020202020204" pitchFamily="34" charset="0"/>
                <a:sym typeface="Century Gothic"/>
              </a:rPr>
              <a:t>Specifies record-filtering criteria for filtering your results</a:t>
            </a:r>
          </a:p>
          <a:p>
            <a:pPr marR="0" lvl="0" rtl="0">
              <a:spcBef>
                <a:spcPts val="0"/>
              </a:spcBef>
              <a:spcAft>
                <a:spcPts val="0"/>
              </a:spcAft>
              <a:buClr>
                <a:schemeClr val="dk1"/>
              </a:buClr>
              <a:buSzPts val="2000"/>
            </a:pPr>
            <a:r>
              <a:rPr lang="en-GB" sz="2200" b="1" dirty="0">
                <a:solidFill>
                  <a:schemeClr val="dk1"/>
                </a:solidFill>
                <a:latin typeface="Century Gothic" panose="020B0502020202020204" pitchFamily="34" charset="0"/>
                <a:sym typeface="Wingdings" panose="05000000000000000000" pitchFamily="2" charset="2"/>
              </a:rPr>
              <a:t></a:t>
            </a:r>
            <a:r>
              <a:rPr lang="en-GB" sz="2200" b="1" dirty="0">
                <a:solidFill>
                  <a:schemeClr val="dk1"/>
                </a:solidFill>
                <a:latin typeface="Century Gothic" panose="020B0502020202020204" pitchFamily="34" charset="0"/>
                <a:sym typeface="Century Gothic"/>
              </a:rPr>
              <a:t> WHERE logicalCondition</a:t>
            </a:r>
            <a:endParaRPr lang="en-US" sz="2200" b="1" dirty="0">
              <a:solidFill>
                <a:schemeClr val="dk1"/>
              </a:solidFill>
              <a:latin typeface="Century Gothic"/>
              <a:sym typeface="Century Gothic"/>
            </a:endParaRPr>
          </a:p>
        </p:txBody>
      </p:sp>
      <p:pic>
        <p:nvPicPr>
          <p:cNvPr id="4" name="Picture 3">
            <a:extLst>
              <a:ext uri="{FF2B5EF4-FFF2-40B4-BE49-F238E27FC236}">
                <a16:creationId xmlns:a16="http://schemas.microsoft.com/office/drawing/2014/main" id="{E7319F53-EDFD-952F-D7C0-FEC13E248914}"/>
              </a:ext>
            </a:extLst>
          </p:cNvPr>
          <p:cNvPicPr>
            <a:picLocks noChangeAspect="1"/>
          </p:cNvPicPr>
          <p:nvPr/>
        </p:nvPicPr>
        <p:blipFill>
          <a:blip r:embed="rId2"/>
          <a:stretch>
            <a:fillRect/>
          </a:stretch>
        </p:blipFill>
        <p:spPr>
          <a:xfrm>
            <a:off x="419878" y="1774357"/>
            <a:ext cx="811763" cy="527935"/>
          </a:xfrm>
          <a:prstGeom prst="rect">
            <a:avLst/>
          </a:prstGeom>
        </p:spPr>
      </p:pic>
      <p:pic>
        <p:nvPicPr>
          <p:cNvPr id="5" name="Picture 4">
            <a:extLst>
              <a:ext uri="{FF2B5EF4-FFF2-40B4-BE49-F238E27FC236}">
                <a16:creationId xmlns:a16="http://schemas.microsoft.com/office/drawing/2014/main" id="{29ADE92C-02C2-C03D-0C36-505281E44863}"/>
              </a:ext>
            </a:extLst>
          </p:cNvPr>
          <p:cNvPicPr>
            <a:picLocks noChangeAspect="1"/>
          </p:cNvPicPr>
          <p:nvPr/>
        </p:nvPicPr>
        <p:blipFill>
          <a:blip r:embed="rId2"/>
          <a:stretch>
            <a:fillRect/>
          </a:stretch>
        </p:blipFill>
        <p:spPr>
          <a:xfrm>
            <a:off x="419876" y="2286762"/>
            <a:ext cx="811763" cy="527935"/>
          </a:xfrm>
          <a:prstGeom prst="rect">
            <a:avLst/>
          </a:prstGeom>
        </p:spPr>
      </p:pic>
      <p:pic>
        <p:nvPicPr>
          <p:cNvPr id="6" name="Picture 5">
            <a:extLst>
              <a:ext uri="{FF2B5EF4-FFF2-40B4-BE49-F238E27FC236}">
                <a16:creationId xmlns:a16="http://schemas.microsoft.com/office/drawing/2014/main" id="{EE72F87A-2E91-03E0-C105-B8FB57985D33}"/>
              </a:ext>
            </a:extLst>
          </p:cNvPr>
          <p:cNvPicPr>
            <a:picLocks noChangeAspect="1"/>
          </p:cNvPicPr>
          <p:nvPr/>
        </p:nvPicPr>
        <p:blipFill>
          <a:blip r:embed="rId2"/>
          <a:stretch>
            <a:fillRect/>
          </a:stretch>
        </p:blipFill>
        <p:spPr>
          <a:xfrm>
            <a:off x="419876" y="2799167"/>
            <a:ext cx="811763" cy="527935"/>
          </a:xfrm>
          <a:prstGeom prst="rect">
            <a:avLst/>
          </a:prstGeom>
        </p:spPr>
      </p:pic>
      <p:pic>
        <p:nvPicPr>
          <p:cNvPr id="7" name="Picture 6">
            <a:extLst>
              <a:ext uri="{FF2B5EF4-FFF2-40B4-BE49-F238E27FC236}">
                <a16:creationId xmlns:a16="http://schemas.microsoft.com/office/drawing/2014/main" id="{F682F4D5-35D8-2B28-0D63-60E59452AFFE}"/>
              </a:ext>
            </a:extLst>
          </p:cNvPr>
          <p:cNvPicPr>
            <a:picLocks noChangeAspect="1"/>
          </p:cNvPicPr>
          <p:nvPr/>
        </p:nvPicPr>
        <p:blipFill>
          <a:blip r:embed="rId2"/>
          <a:stretch>
            <a:fillRect/>
          </a:stretch>
        </p:blipFill>
        <p:spPr>
          <a:xfrm>
            <a:off x="419876" y="3311572"/>
            <a:ext cx="811763" cy="527935"/>
          </a:xfrm>
          <a:prstGeom prst="rect">
            <a:avLst/>
          </a:prstGeom>
        </p:spPr>
      </p:pic>
      <p:pic>
        <p:nvPicPr>
          <p:cNvPr id="8" name="Picture 7">
            <a:extLst>
              <a:ext uri="{FF2B5EF4-FFF2-40B4-BE49-F238E27FC236}">
                <a16:creationId xmlns:a16="http://schemas.microsoft.com/office/drawing/2014/main" id="{D3E10E3A-20F1-96EE-E80A-7EDF89C3B331}"/>
              </a:ext>
            </a:extLst>
          </p:cNvPr>
          <p:cNvPicPr>
            <a:picLocks noChangeAspect="1"/>
          </p:cNvPicPr>
          <p:nvPr/>
        </p:nvPicPr>
        <p:blipFill>
          <a:blip r:embed="rId2"/>
          <a:stretch>
            <a:fillRect/>
          </a:stretch>
        </p:blipFill>
        <p:spPr>
          <a:xfrm>
            <a:off x="419876" y="3839507"/>
            <a:ext cx="811763" cy="527935"/>
          </a:xfrm>
          <a:prstGeom prst="rect">
            <a:avLst/>
          </a:prstGeom>
        </p:spPr>
      </p:pic>
      <p:pic>
        <p:nvPicPr>
          <p:cNvPr id="9" name="Picture 8">
            <a:extLst>
              <a:ext uri="{FF2B5EF4-FFF2-40B4-BE49-F238E27FC236}">
                <a16:creationId xmlns:a16="http://schemas.microsoft.com/office/drawing/2014/main" id="{CCB57216-B049-C728-07D8-8FD02675940E}"/>
              </a:ext>
            </a:extLst>
          </p:cNvPr>
          <p:cNvPicPr>
            <a:picLocks noChangeAspect="1"/>
          </p:cNvPicPr>
          <p:nvPr/>
        </p:nvPicPr>
        <p:blipFill>
          <a:blip r:embed="rId2"/>
          <a:stretch>
            <a:fillRect/>
          </a:stretch>
        </p:blipFill>
        <p:spPr>
          <a:xfrm>
            <a:off x="419876" y="4367442"/>
            <a:ext cx="811763" cy="527935"/>
          </a:xfrm>
          <a:prstGeom prst="rect">
            <a:avLst/>
          </a:prstGeom>
        </p:spPr>
      </p:pic>
      <p:pic>
        <p:nvPicPr>
          <p:cNvPr id="10" name="Picture 9">
            <a:extLst>
              <a:ext uri="{FF2B5EF4-FFF2-40B4-BE49-F238E27FC236}">
                <a16:creationId xmlns:a16="http://schemas.microsoft.com/office/drawing/2014/main" id="{25DB8B02-6A59-9734-07EF-3331D2436EC9}"/>
              </a:ext>
            </a:extLst>
          </p:cNvPr>
          <p:cNvPicPr>
            <a:picLocks noChangeAspect="1"/>
          </p:cNvPicPr>
          <p:nvPr/>
        </p:nvPicPr>
        <p:blipFill>
          <a:blip r:embed="rId2"/>
          <a:stretch>
            <a:fillRect/>
          </a:stretch>
        </p:blipFill>
        <p:spPr>
          <a:xfrm>
            <a:off x="419876" y="4883740"/>
            <a:ext cx="811763" cy="527935"/>
          </a:xfrm>
          <a:prstGeom prst="rect">
            <a:avLst/>
          </a:prstGeom>
        </p:spPr>
      </p:pic>
      <p:sp>
        <p:nvSpPr>
          <p:cNvPr id="11" name="TextBox 10">
            <a:extLst>
              <a:ext uri="{FF2B5EF4-FFF2-40B4-BE49-F238E27FC236}">
                <a16:creationId xmlns:a16="http://schemas.microsoft.com/office/drawing/2014/main" id="{D1339D28-5364-84A3-6629-0139DD157BDB}"/>
              </a:ext>
            </a:extLst>
          </p:cNvPr>
          <p:cNvSpPr txBox="1"/>
          <p:nvPr/>
        </p:nvSpPr>
        <p:spPr>
          <a:xfrm>
            <a:off x="158620" y="1255679"/>
            <a:ext cx="1427599" cy="523220"/>
          </a:xfrm>
          <a:prstGeom prst="rect">
            <a:avLst/>
          </a:prstGeom>
          <a:noFill/>
        </p:spPr>
        <p:txBody>
          <a:bodyPr wrap="square" rtlCol="0">
            <a:spAutoFit/>
          </a:bodyPr>
          <a:lstStyle/>
          <a:p>
            <a:pPr algn="ctr"/>
            <a:r>
              <a:rPr lang="en-US" sz="1400" b="1" dirty="0"/>
              <a:t>START OF</a:t>
            </a:r>
          </a:p>
          <a:p>
            <a:pPr algn="ctr"/>
            <a:r>
              <a:rPr lang="en-US" sz="1400" b="1" dirty="0"/>
              <a:t>STATEMENT</a:t>
            </a:r>
          </a:p>
        </p:txBody>
      </p:sp>
    </p:spTree>
    <p:extLst>
      <p:ext uri="{BB962C8B-B14F-4D97-AF65-F5344CB8AC3E}">
        <p14:creationId xmlns:p14="http://schemas.microsoft.com/office/powerpoint/2010/main" val="351986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13407-3B1F-1037-55D8-F696D73B2EC7}"/>
              </a:ext>
            </a:extLst>
          </p:cNvPr>
          <p:cNvSpPr txBox="1"/>
          <p:nvPr/>
        </p:nvSpPr>
        <p:spPr>
          <a:xfrm>
            <a:off x="1912778" y="1535584"/>
            <a:ext cx="7501812" cy="4334969"/>
          </a:xfrm>
          <a:prstGeom prst="rect">
            <a:avLst/>
          </a:prstGeom>
          <a:noFill/>
        </p:spPr>
        <p:txBody>
          <a:bodyPr wrap="square">
            <a:spAutoFit/>
          </a:bodyPr>
          <a:lstStyle/>
          <a:p>
            <a:pPr marL="342900" marR="0" lvl="0" indent="-342900" rtl="0">
              <a:spcBef>
                <a:spcPts val="0"/>
              </a:spcBef>
              <a:spcAft>
                <a:spcPts val="0"/>
              </a:spcAft>
              <a:buClr>
                <a:schemeClr val="dk1"/>
              </a:buClr>
              <a:buSzPts val="2000"/>
              <a:buFont typeface="Wingdings" panose="05000000000000000000" pitchFamily="2" charset="2"/>
              <a:buChar char="v"/>
            </a:pPr>
            <a:r>
              <a:rPr lang="en-US" sz="2400" b="1" u="sng" dirty="0">
                <a:solidFill>
                  <a:schemeClr val="dk1"/>
                </a:solidFill>
                <a:latin typeface="Century Gothic"/>
                <a:sym typeface="Century Gothic"/>
              </a:rPr>
              <a:t>GROUP BY</a:t>
            </a:r>
            <a:r>
              <a:rPr lang="en-US" sz="2400" b="1" dirty="0">
                <a:solidFill>
                  <a:schemeClr val="dk1"/>
                </a:solidFill>
                <a:latin typeface="Century Gothic"/>
                <a:sym typeface="Century Gothic"/>
              </a:rPr>
              <a:t> : </a:t>
            </a:r>
            <a:r>
              <a:rPr lang="en-GB" sz="2200" dirty="0">
                <a:solidFill>
                  <a:schemeClr val="dk1"/>
                </a:solidFill>
                <a:latin typeface="Century Gothic" panose="020B0502020202020204" pitchFamily="34" charset="0"/>
                <a:sym typeface="Century Gothic"/>
              </a:rPr>
              <a:t>Specifies how to group the data in </a:t>
            </a:r>
            <a:r>
              <a:rPr lang="en-GB" sz="2200" b="0" i="0" dirty="0">
                <a:effectLst/>
                <a:latin typeface="Century Gothic" panose="020B0502020202020204" pitchFamily="34" charset="0"/>
              </a:rPr>
              <a:t>your results</a:t>
            </a:r>
          </a:p>
          <a:p>
            <a:pPr marR="0" lvl="0" rtl="0">
              <a:spcBef>
                <a:spcPts val="0"/>
              </a:spcBef>
              <a:spcAft>
                <a:spcPts val="0"/>
              </a:spcAft>
              <a:buClr>
                <a:schemeClr val="dk1"/>
              </a:buClr>
              <a:buSzPts val="2000"/>
            </a:pPr>
            <a:r>
              <a:rPr lang="en-GB" sz="2200" dirty="0">
                <a:solidFill>
                  <a:schemeClr val="dk1"/>
                </a:solidFill>
                <a:latin typeface="Century Gothic" panose="020B0502020202020204" pitchFamily="34" charset="0"/>
                <a:sym typeface="Wingdings" panose="05000000000000000000" pitchFamily="2" charset="2"/>
              </a:rPr>
              <a:t></a:t>
            </a:r>
            <a:r>
              <a:rPr lang="en-GB" sz="2200" dirty="0">
                <a:solidFill>
                  <a:schemeClr val="dk1"/>
                </a:solidFill>
                <a:latin typeface="Century Gothic" panose="020B0502020202020204" pitchFamily="34" charset="0"/>
                <a:sym typeface="Century Gothic"/>
              </a:rPr>
              <a:t> </a:t>
            </a:r>
            <a:r>
              <a:rPr lang="en-GB" sz="2200" b="1" dirty="0">
                <a:solidFill>
                  <a:schemeClr val="dk1"/>
                </a:solidFill>
                <a:latin typeface="Century Gothic" panose="020B0502020202020204" pitchFamily="34" charset="0"/>
                <a:sym typeface="Century Gothic"/>
              </a:rPr>
              <a:t>GROUP BY columnName</a:t>
            </a:r>
            <a:endParaRPr lang="en-US" sz="2200" b="1" dirty="0">
              <a:solidFill>
                <a:schemeClr val="dk1"/>
              </a:solidFill>
              <a:latin typeface="Century Gothic"/>
              <a:sym typeface="Century Gothic"/>
            </a:endParaRPr>
          </a:p>
          <a:p>
            <a:pPr marR="0" lvl="0" rtl="0">
              <a:spcBef>
                <a:spcPts val="0"/>
              </a:spcBef>
              <a:spcAft>
                <a:spcPts val="0"/>
              </a:spcAft>
              <a:buClr>
                <a:schemeClr val="dk1"/>
              </a:buClr>
              <a:buSzPts val="2000"/>
            </a:pPr>
            <a:endParaRPr lang="en-US" sz="2400" b="1" dirty="0">
              <a:solidFill>
                <a:schemeClr val="dk1"/>
              </a:solidFill>
              <a:latin typeface="Century Gothic"/>
              <a:sym typeface="Century Gothic"/>
            </a:endParaRPr>
          </a:p>
          <a:p>
            <a:pPr marL="342900" marR="0" lvl="0" indent="-342900" rtl="0">
              <a:spcBef>
                <a:spcPts val="0"/>
              </a:spcBef>
              <a:spcAft>
                <a:spcPts val="0"/>
              </a:spcAft>
              <a:buClr>
                <a:schemeClr val="dk1"/>
              </a:buClr>
              <a:buSzPts val="2000"/>
              <a:buFont typeface="Wingdings" panose="05000000000000000000" pitchFamily="2" charset="2"/>
              <a:buChar char="v"/>
            </a:pPr>
            <a:r>
              <a:rPr lang="en-US" sz="2400" b="1" u="sng" dirty="0">
                <a:solidFill>
                  <a:schemeClr val="dk1"/>
                </a:solidFill>
                <a:latin typeface="Century Gothic"/>
                <a:sym typeface="Century Gothic"/>
              </a:rPr>
              <a:t>HAVING</a:t>
            </a:r>
            <a:r>
              <a:rPr lang="en-US" sz="2400" b="1" dirty="0">
                <a:solidFill>
                  <a:schemeClr val="dk1"/>
                </a:solidFill>
                <a:latin typeface="Century Gothic"/>
                <a:sym typeface="Century Gothic"/>
              </a:rPr>
              <a:t> : </a:t>
            </a:r>
            <a:r>
              <a:rPr lang="en-GB" sz="2200" dirty="0">
                <a:solidFill>
                  <a:schemeClr val="dk1"/>
                </a:solidFill>
                <a:latin typeface="Century Gothic" panose="020B0502020202020204" pitchFamily="34" charset="0"/>
                <a:sym typeface="Century Gothic"/>
              </a:rPr>
              <a:t>Specifies group-filtering criteria for filtering your results</a:t>
            </a:r>
            <a:endParaRPr lang="en-GB" sz="2200" b="0" i="0" dirty="0">
              <a:effectLst/>
              <a:latin typeface="Century Gothic" panose="020B0502020202020204" pitchFamily="34" charset="0"/>
            </a:endParaRPr>
          </a:p>
          <a:p>
            <a:pPr>
              <a:buClr>
                <a:schemeClr val="dk1"/>
              </a:buClr>
              <a:buSzPts val="2000"/>
            </a:pPr>
            <a:r>
              <a:rPr lang="en-GB" sz="2200" dirty="0">
                <a:solidFill>
                  <a:schemeClr val="dk1"/>
                </a:solidFill>
                <a:latin typeface="Century Gothic" panose="020B0502020202020204" pitchFamily="34" charset="0"/>
                <a:sym typeface="Wingdings" panose="05000000000000000000" pitchFamily="2" charset="2"/>
              </a:rPr>
              <a:t> </a:t>
            </a:r>
            <a:r>
              <a:rPr lang="en-GB" sz="2200" b="1" dirty="0">
                <a:solidFill>
                  <a:schemeClr val="dk1"/>
                </a:solidFill>
                <a:latin typeface="Century Gothic" panose="020B0502020202020204" pitchFamily="34" charset="0"/>
                <a:sym typeface="Century Gothic"/>
              </a:rPr>
              <a:t>HAVING logicalCondition</a:t>
            </a:r>
            <a:endParaRPr lang="en-US" sz="2200" b="1" dirty="0">
              <a:solidFill>
                <a:schemeClr val="dk1"/>
              </a:solidFill>
              <a:latin typeface="Century Gothic"/>
              <a:sym typeface="Century Gothic"/>
            </a:endParaRPr>
          </a:p>
          <a:p>
            <a:pPr marR="0" lvl="0" rtl="0">
              <a:spcBef>
                <a:spcPts val="0"/>
              </a:spcBef>
              <a:spcAft>
                <a:spcPts val="0"/>
              </a:spcAft>
              <a:buClr>
                <a:schemeClr val="dk1"/>
              </a:buClr>
              <a:buSzPts val="2000"/>
            </a:pPr>
            <a:endParaRPr lang="en-US" sz="2400" b="1" dirty="0">
              <a:solidFill>
                <a:schemeClr val="dk1"/>
              </a:solidFill>
              <a:latin typeface="Century Gothic"/>
              <a:sym typeface="Century Gothic"/>
            </a:endParaRPr>
          </a:p>
          <a:p>
            <a:pPr marL="342900" marR="0" lvl="0" indent="-342900" rtl="0">
              <a:spcBef>
                <a:spcPts val="0"/>
              </a:spcBef>
              <a:spcAft>
                <a:spcPts val="0"/>
              </a:spcAft>
              <a:buClr>
                <a:schemeClr val="dk1"/>
              </a:buClr>
              <a:buSzPts val="2000"/>
              <a:buFont typeface="Wingdings" panose="05000000000000000000" pitchFamily="2" charset="2"/>
              <a:buChar char="v"/>
            </a:pPr>
            <a:r>
              <a:rPr lang="en-US" sz="2400" b="1" u="sng" dirty="0">
                <a:solidFill>
                  <a:schemeClr val="dk1"/>
                </a:solidFill>
                <a:latin typeface="Century Gothic"/>
                <a:sym typeface="Century Gothic"/>
              </a:rPr>
              <a:t>ORDER BY</a:t>
            </a:r>
            <a:r>
              <a:rPr lang="en-US" sz="2400" b="1" dirty="0">
                <a:solidFill>
                  <a:schemeClr val="dk1"/>
                </a:solidFill>
                <a:latin typeface="Century Gothic"/>
                <a:sym typeface="Century Gothic"/>
              </a:rPr>
              <a:t> : </a:t>
            </a:r>
            <a:r>
              <a:rPr lang="en-GB" sz="2200" dirty="0">
                <a:solidFill>
                  <a:schemeClr val="dk1"/>
                </a:solidFill>
                <a:latin typeface="Century Gothic" panose="020B0502020202020204" pitchFamily="34" charset="0"/>
                <a:sym typeface="Century Gothic"/>
              </a:rPr>
              <a:t>Specifies the order in which your query results are displayed</a:t>
            </a:r>
          </a:p>
          <a:p>
            <a:pPr marR="0" lvl="0" rtl="0">
              <a:spcBef>
                <a:spcPts val="0"/>
              </a:spcBef>
              <a:spcAft>
                <a:spcPts val="0"/>
              </a:spcAft>
              <a:buClr>
                <a:schemeClr val="dk1"/>
              </a:buClr>
              <a:buSzPts val="2000"/>
            </a:pPr>
            <a:r>
              <a:rPr lang="en-GB" sz="2200" b="1" dirty="0">
                <a:solidFill>
                  <a:schemeClr val="dk1"/>
                </a:solidFill>
                <a:latin typeface="Century Gothic" panose="020B0502020202020204" pitchFamily="34" charset="0"/>
                <a:sym typeface="Wingdings" panose="05000000000000000000" pitchFamily="2" charset="2"/>
              </a:rPr>
              <a:t></a:t>
            </a:r>
            <a:r>
              <a:rPr lang="en-GB" sz="2200" b="1" dirty="0">
                <a:solidFill>
                  <a:schemeClr val="dk1"/>
                </a:solidFill>
                <a:latin typeface="Century Gothic" panose="020B0502020202020204" pitchFamily="34" charset="0"/>
                <a:sym typeface="Century Gothic"/>
              </a:rPr>
              <a:t> ORDER BY columnName</a:t>
            </a:r>
            <a:endParaRPr lang="en-US" sz="2200" b="1" dirty="0">
              <a:solidFill>
                <a:schemeClr val="dk1"/>
              </a:solidFill>
              <a:latin typeface="Century Gothic"/>
              <a:sym typeface="Century Gothic"/>
            </a:endParaRPr>
          </a:p>
          <a:p>
            <a:pPr marR="0" lvl="0" algn="l" rtl="0">
              <a:lnSpc>
                <a:spcPct val="150000"/>
              </a:lnSpc>
              <a:spcBef>
                <a:spcPts val="0"/>
              </a:spcBef>
              <a:spcAft>
                <a:spcPts val="0"/>
              </a:spcAft>
              <a:buClr>
                <a:schemeClr val="dk1"/>
              </a:buClr>
              <a:buSzPts val="2000"/>
            </a:pPr>
            <a:endParaRPr lang="en-US" dirty="0"/>
          </a:p>
        </p:txBody>
      </p:sp>
      <p:pic>
        <p:nvPicPr>
          <p:cNvPr id="3" name="Picture 2">
            <a:extLst>
              <a:ext uri="{FF2B5EF4-FFF2-40B4-BE49-F238E27FC236}">
                <a16:creationId xmlns:a16="http://schemas.microsoft.com/office/drawing/2014/main" id="{5933AD93-D790-E04B-0A91-98D45E35713F}"/>
              </a:ext>
            </a:extLst>
          </p:cNvPr>
          <p:cNvPicPr>
            <a:picLocks noChangeAspect="1"/>
          </p:cNvPicPr>
          <p:nvPr/>
        </p:nvPicPr>
        <p:blipFill>
          <a:blip r:embed="rId2"/>
          <a:stretch>
            <a:fillRect/>
          </a:stretch>
        </p:blipFill>
        <p:spPr>
          <a:xfrm>
            <a:off x="477417" y="2263889"/>
            <a:ext cx="811763" cy="527935"/>
          </a:xfrm>
          <a:prstGeom prst="rect">
            <a:avLst/>
          </a:prstGeom>
        </p:spPr>
      </p:pic>
      <p:pic>
        <p:nvPicPr>
          <p:cNvPr id="4" name="Picture 3">
            <a:extLst>
              <a:ext uri="{FF2B5EF4-FFF2-40B4-BE49-F238E27FC236}">
                <a16:creationId xmlns:a16="http://schemas.microsoft.com/office/drawing/2014/main" id="{31587B58-84EB-F7AA-9292-415F4EF66716}"/>
              </a:ext>
            </a:extLst>
          </p:cNvPr>
          <p:cNvPicPr>
            <a:picLocks noChangeAspect="1"/>
          </p:cNvPicPr>
          <p:nvPr/>
        </p:nvPicPr>
        <p:blipFill>
          <a:blip r:embed="rId2"/>
          <a:stretch>
            <a:fillRect/>
          </a:stretch>
        </p:blipFill>
        <p:spPr>
          <a:xfrm>
            <a:off x="477417" y="2791824"/>
            <a:ext cx="811763" cy="527935"/>
          </a:xfrm>
          <a:prstGeom prst="rect">
            <a:avLst/>
          </a:prstGeom>
        </p:spPr>
      </p:pic>
      <p:pic>
        <p:nvPicPr>
          <p:cNvPr id="5" name="Picture 4">
            <a:extLst>
              <a:ext uri="{FF2B5EF4-FFF2-40B4-BE49-F238E27FC236}">
                <a16:creationId xmlns:a16="http://schemas.microsoft.com/office/drawing/2014/main" id="{31BD6229-14CC-AE35-A17F-6853BDFFEEF2}"/>
              </a:ext>
            </a:extLst>
          </p:cNvPr>
          <p:cNvPicPr>
            <a:picLocks noChangeAspect="1"/>
          </p:cNvPicPr>
          <p:nvPr/>
        </p:nvPicPr>
        <p:blipFill>
          <a:blip r:embed="rId2"/>
          <a:stretch>
            <a:fillRect/>
          </a:stretch>
        </p:blipFill>
        <p:spPr>
          <a:xfrm>
            <a:off x="477417" y="3315508"/>
            <a:ext cx="811763" cy="527935"/>
          </a:xfrm>
          <a:prstGeom prst="rect">
            <a:avLst/>
          </a:prstGeom>
        </p:spPr>
      </p:pic>
      <p:pic>
        <p:nvPicPr>
          <p:cNvPr id="6" name="Picture 5">
            <a:extLst>
              <a:ext uri="{FF2B5EF4-FFF2-40B4-BE49-F238E27FC236}">
                <a16:creationId xmlns:a16="http://schemas.microsoft.com/office/drawing/2014/main" id="{CDFECF90-8A14-31BC-77D1-02E088F58CCD}"/>
              </a:ext>
            </a:extLst>
          </p:cNvPr>
          <p:cNvPicPr>
            <a:picLocks noChangeAspect="1"/>
          </p:cNvPicPr>
          <p:nvPr/>
        </p:nvPicPr>
        <p:blipFill>
          <a:blip r:embed="rId2"/>
          <a:stretch>
            <a:fillRect/>
          </a:stretch>
        </p:blipFill>
        <p:spPr>
          <a:xfrm>
            <a:off x="444761" y="3843443"/>
            <a:ext cx="811763" cy="527935"/>
          </a:xfrm>
          <a:prstGeom prst="rect">
            <a:avLst/>
          </a:prstGeom>
        </p:spPr>
      </p:pic>
      <p:pic>
        <p:nvPicPr>
          <p:cNvPr id="7" name="Picture 6">
            <a:extLst>
              <a:ext uri="{FF2B5EF4-FFF2-40B4-BE49-F238E27FC236}">
                <a16:creationId xmlns:a16="http://schemas.microsoft.com/office/drawing/2014/main" id="{F055F1E8-B9AC-3C3C-C80A-1C400BDBAFB9}"/>
              </a:ext>
            </a:extLst>
          </p:cNvPr>
          <p:cNvPicPr>
            <a:picLocks noChangeAspect="1"/>
          </p:cNvPicPr>
          <p:nvPr/>
        </p:nvPicPr>
        <p:blipFill>
          <a:blip r:embed="rId2"/>
          <a:stretch>
            <a:fillRect/>
          </a:stretch>
        </p:blipFill>
        <p:spPr>
          <a:xfrm>
            <a:off x="430765" y="4371378"/>
            <a:ext cx="811763" cy="527935"/>
          </a:xfrm>
          <a:prstGeom prst="rect">
            <a:avLst/>
          </a:prstGeom>
        </p:spPr>
      </p:pic>
      <p:pic>
        <p:nvPicPr>
          <p:cNvPr id="8" name="Picture 7">
            <a:extLst>
              <a:ext uri="{FF2B5EF4-FFF2-40B4-BE49-F238E27FC236}">
                <a16:creationId xmlns:a16="http://schemas.microsoft.com/office/drawing/2014/main" id="{53051770-BC33-6867-8A4A-BEEB2B841E61}"/>
              </a:ext>
            </a:extLst>
          </p:cNvPr>
          <p:cNvPicPr>
            <a:picLocks noChangeAspect="1"/>
          </p:cNvPicPr>
          <p:nvPr/>
        </p:nvPicPr>
        <p:blipFill>
          <a:blip r:embed="rId2"/>
          <a:stretch>
            <a:fillRect/>
          </a:stretch>
        </p:blipFill>
        <p:spPr>
          <a:xfrm>
            <a:off x="477417" y="1731703"/>
            <a:ext cx="811763" cy="527935"/>
          </a:xfrm>
          <a:prstGeom prst="rect">
            <a:avLst/>
          </a:prstGeom>
        </p:spPr>
      </p:pic>
      <p:sp>
        <p:nvSpPr>
          <p:cNvPr id="17" name="TextBox 16">
            <a:extLst>
              <a:ext uri="{FF2B5EF4-FFF2-40B4-BE49-F238E27FC236}">
                <a16:creationId xmlns:a16="http://schemas.microsoft.com/office/drawing/2014/main" id="{97269E8D-4DD8-F832-DE6F-CF4AEA41422A}"/>
              </a:ext>
            </a:extLst>
          </p:cNvPr>
          <p:cNvSpPr txBox="1"/>
          <p:nvPr/>
        </p:nvSpPr>
        <p:spPr>
          <a:xfrm>
            <a:off x="207607" y="5015148"/>
            <a:ext cx="1258077" cy="527935"/>
          </a:xfrm>
          <a:prstGeom prst="rect">
            <a:avLst/>
          </a:prstGeom>
          <a:noFill/>
        </p:spPr>
        <p:txBody>
          <a:bodyPr wrap="square">
            <a:spAutoFit/>
          </a:bodyPr>
          <a:lstStyle/>
          <a:p>
            <a:pPr algn="ctr"/>
            <a:r>
              <a:rPr lang="en-US" sz="1400" b="1" dirty="0"/>
              <a:t>END OF</a:t>
            </a:r>
          </a:p>
          <a:p>
            <a:pPr algn="ctr"/>
            <a:r>
              <a:rPr lang="en-US" sz="1400" b="1" dirty="0"/>
              <a:t>STATEMENT</a:t>
            </a:r>
          </a:p>
        </p:txBody>
      </p:sp>
    </p:spTree>
    <p:extLst>
      <p:ext uri="{BB962C8B-B14F-4D97-AF65-F5344CB8AC3E}">
        <p14:creationId xmlns:p14="http://schemas.microsoft.com/office/powerpoint/2010/main" val="1848002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18B0EF-133D-8AE7-AA9C-F19DD7740054}"/>
              </a:ext>
            </a:extLst>
          </p:cNvPr>
          <p:cNvSpPr txBox="1"/>
          <p:nvPr/>
        </p:nvSpPr>
        <p:spPr>
          <a:xfrm>
            <a:off x="196675" y="112151"/>
            <a:ext cx="9088016" cy="6247864"/>
          </a:xfrm>
          <a:prstGeom prst="rect">
            <a:avLst/>
          </a:prstGeom>
          <a:noFill/>
        </p:spPr>
        <p:txBody>
          <a:bodyPr wrap="square">
            <a:spAutoFit/>
          </a:bodyPr>
          <a:lstStyle/>
          <a:p>
            <a:r>
              <a:rPr lang="en-IN" sz="2400" u="sng" dirty="0">
                <a:solidFill>
                  <a:srgbClr val="FF0000"/>
                </a:solidFill>
              </a:rPr>
              <a:t>SQL DATA TYPES</a:t>
            </a:r>
          </a:p>
          <a:p>
            <a:endParaRPr lang="en-US" sz="1600" b="0" i="0" dirty="0">
              <a:solidFill>
                <a:srgbClr val="000000"/>
              </a:solidFill>
              <a:effectLst/>
              <a:latin typeface="Arial" panose="020B0604020202020204" pitchFamily="34" charset="0"/>
              <a:cs typeface="Arial" panose="020B0604020202020204" pitchFamily="34" charset="0"/>
            </a:endParaRPr>
          </a:p>
          <a:p>
            <a:r>
              <a:rPr lang="en-US" dirty="0"/>
              <a:t>All of the SQL data types that point base supports. Data types define what type of data a column can contain.</a:t>
            </a:r>
          </a:p>
          <a:p>
            <a:r>
              <a:rPr lang="en-US" dirty="0"/>
              <a:t>Tables are provided at the end of the chapter to show the mappings between point base data types and industry standards and other common non-standard data types.</a:t>
            </a:r>
          </a:p>
          <a:p>
            <a:endParaRPr lang="en-US" dirty="0"/>
          </a:p>
          <a:p>
            <a:r>
              <a:rPr lang="en-US" dirty="0"/>
              <a:t>Data types: The type of data a database can hold/store. specifies the range of values and operations that can be performed on data. </a:t>
            </a:r>
          </a:p>
          <a:p>
            <a:r>
              <a:rPr lang="en-US" dirty="0"/>
              <a:t>Data types majorly categorized into- </a:t>
            </a:r>
          </a:p>
          <a:p>
            <a:r>
              <a:rPr lang="en-US" dirty="0"/>
              <a:t>		</a:t>
            </a:r>
          </a:p>
          <a:p>
            <a:r>
              <a:rPr lang="en-US" dirty="0"/>
              <a:t>1. Numeric  - age: 28, quantity: 1000, price: 18.34 </a:t>
            </a:r>
          </a:p>
          <a:p>
            <a:r>
              <a:rPr lang="en-US" dirty="0"/>
              <a:t>integer numbers -</a:t>
            </a:r>
            <a:r>
              <a:rPr lang="en-US" dirty="0" err="1"/>
              <a:t>tinyint</a:t>
            </a:r>
            <a:r>
              <a:rPr lang="en-US" dirty="0"/>
              <a:t>, </a:t>
            </a:r>
            <a:r>
              <a:rPr lang="en-US" dirty="0" err="1"/>
              <a:t>smallint</a:t>
            </a:r>
            <a:r>
              <a:rPr lang="en-US" dirty="0"/>
              <a:t>, </a:t>
            </a:r>
            <a:r>
              <a:rPr lang="en-US" dirty="0" err="1"/>
              <a:t>mediumint</a:t>
            </a:r>
            <a:r>
              <a:rPr lang="en-US" dirty="0"/>
              <a:t>, int, </a:t>
            </a:r>
            <a:r>
              <a:rPr lang="en-US" dirty="0" err="1"/>
              <a:t>bigint</a:t>
            </a:r>
            <a:r>
              <a:rPr lang="en-US" dirty="0"/>
              <a:t>  </a:t>
            </a:r>
          </a:p>
          <a:p>
            <a:r>
              <a:rPr lang="en-US" dirty="0"/>
              <a:t>decimal numbers -- 123.45, 18.77, </a:t>
            </a:r>
          </a:p>
          <a:p>
            <a:r>
              <a:rPr lang="en-IN" dirty="0"/>
              <a:t>float</a:t>
            </a:r>
            <a:r>
              <a:rPr lang="en-US" dirty="0"/>
              <a:t>, double, decimal/numeric</a:t>
            </a:r>
          </a:p>
          <a:p>
            <a:endParaRPr lang="en-US" dirty="0"/>
          </a:p>
          <a:p>
            <a:r>
              <a:rPr lang="en-US" dirty="0"/>
              <a:t>2. string  - sequence of characters --&gt; a-z, 0-9, @&amp;$ </a:t>
            </a:r>
          </a:p>
          <a:p>
            <a:r>
              <a:rPr lang="en-IN" dirty="0"/>
              <a:t>char(length) - 255   fixed-length character strings </a:t>
            </a:r>
          </a:p>
          <a:p>
            <a:r>
              <a:rPr lang="en-IN" dirty="0"/>
              <a:t>varchar(max. length) - 65,535,variable length character strings </a:t>
            </a:r>
          </a:p>
          <a:p>
            <a:endParaRPr lang="en-IN" dirty="0"/>
          </a:p>
          <a:p>
            <a:r>
              <a:rPr lang="en-IN" dirty="0"/>
              <a:t>3. date and time  -</a:t>
            </a:r>
          </a:p>
          <a:p>
            <a:r>
              <a:rPr lang="en-IN" dirty="0"/>
              <a:t>date , time, datetime ,timestamp ,year</a:t>
            </a:r>
          </a:p>
        </p:txBody>
      </p:sp>
    </p:spTree>
    <p:extLst>
      <p:ext uri="{BB962C8B-B14F-4D97-AF65-F5344CB8AC3E}">
        <p14:creationId xmlns:p14="http://schemas.microsoft.com/office/powerpoint/2010/main" val="2356847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3" name="TextBox 2">
            <a:extLst>
              <a:ext uri="{FF2B5EF4-FFF2-40B4-BE49-F238E27FC236}">
                <a16:creationId xmlns:a16="http://schemas.microsoft.com/office/drawing/2014/main" id="{053E1B70-CADE-7FB7-8B90-4085C4FFF7EB}"/>
              </a:ext>
            </a:extLst>
          </p:cNvPr>
          <p:cNvSpPr txBox="1"/>
          <p:nvPr/>
        </p:nvSpPr>
        <p:spPr>
          <a:xfrm>
            <a:off x="223570" y="295835"/>
            <a:ext cx="9722497" cy="4329390"/>
          </a:xfrm>
          <a:prstGeom prst="rect">
            <a:avLst/>
          </a:prstGeom>
          <a:noFill/>
        </p:spPr>
        <p:txBody>
          <a:bodyPr wrap="square">
            <a:spAutoFit/>
          </a:bodyPr>
          <a:lstStyle/>
          <a:p>
            <a:pPr algn="l"/>
            <a:r>
              <a:rPr lang="en-US" sz="2000" b="1" u="sng" dirty="0">
                <a:solidFill>
                  <a:srgbClr val="FF0000"/>
                </a:solidFill>
              </a:rPr>
              <a:t>CHARACTER [(length)] or CHAR [(length)]</a:t>
            </a:r>
          </a:p>
          <a:p>
            <a:pPr algn="l"/>
            <a:endParaRPr lang="en-US" sz="2000" dirty="0"/>
          </a:p>
          <a:p>
            <a:pPr algn="l"/>
            <a:r>
              <a:rPr lang="en-US" sz="2000" dirty="0"/>
              <a:t>The CHARACTER data type accepts character strings, including Unicode, of a fixed length. The length of the character string should be specified in the data type declaration; for example, CHARACTER(n) where n represents the desired length of the character string. If no length is specified during the declaration, the default length is 1.</a:t>
            </a:r>
          </a:p>
          <a:p>
            <a:pPr algn="l"/>
            <a:endParaRPr lang="en-US" sz="2000" dirty="0"/>
          </a:p>
          <a:p>
            <a:pPr algn="l"/>
            <a:r>
              <a:rPr lang="en-US" sz="2000" dirty="0"/>
              <a:t>The minimum length of the CHARACTER data type is 1 and it can have a maximum length up to the table page size. Character strings that are larger than the page size of the table can be stored as a Character Large Object (CLOB).</a:t>
            </a:r>
          </a:p>
          <a:p>
            <a:pPr marL="381000" marR="0" indent="-381000" algn="l" fontAlgn="base">
              <a:spcBef>
                <a:spcPts val="800"/>
              </a:spcBef>
              <a:spcAft>
                <a:spcPts val="800"/>
              </a:spcAft>
            </a:pPr>
            <a:r>
              <a:rPr lang="en-US" sz="2000" dirty="0"/>
              <a:t>NOTE: CHARACTER(0) is not allowed and raises an exception.</a:t>
            </a:r>
          </a:p>
          <a:p>
            <a:pPr algn="l"/>
            <a:endParaRPr lang="en-US" b="0" i="0" dirty="0">
              <a:solidFill>
                <a:srgbClr val="000000"/>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3" name="TextBox 2">
            <a:extLst>
              <a:ext uri="{FF2B5EF4-FFF2-40B4-BE49-F238E27FC236}">
                <a16:creationId xmlns:a16="http://schemas.microsoft.com/office/drawing/2014/main" id="{A24D0417-6E73-D4FE-4B54-C13FB66DB554}"/>
              </a:ext>
            </a:extLst>
          </p:cNvPr>
          <p:cNvSpPr txBox="1"/>
          <p:nvPr/>
        </p:nvSpPr>
        <p:spPr>
          <a:xfrm>
            <a:off x="461590" y="233253"/>
            <a:ext cx="8574833" cy="6391493"/>
          </a:xfrm>
          <a:prstGeom prst="rect">
            <a:avLst/>
          </a:prstGeom>
          <a:noFill/>
        </p:spPr>
        <p:txBody>
          <a:bodyPr wrap="square">
            <a:spAutoFit/>
          </a:bodyPr>
          <a:lstStyle/>
          <a:p>
            <a:r>
              <a:rPr lang="en-IN" sz="2000" b="1" u="sng" dirty="0">
                <a:solidFill>
                  <a:srgbClr val="FF0000"/>
                </a:solidFill>
              </a:rPr>
              <a:t>VARCHAR (length)</a:t>
            </a:r>
          </a:p>
          <a:p>
            <a:pPr algn="l"/>
            <a:endParaRPr lang="en-US" b="0" i="0" dirty="0">
              <a:solidFill>
                <a:srgbClr val="000000"/>
              </a:solidFill>
              <a:effectLst/>
              <a:latin typeface="Arial" panose="020B0604020202020204" pitchFamily="34" charset="0"/>
            </a:endParaRPr>
          </a:p>
          <a:p>
            <a:pPr algn="l"/>
            <a:r>
              <a:rPr lang="en-US" sz="2000" dirty="0"/>
              <a:t>The VARCHAR data type accepts character strings, including Unicode, of a variable length is up to the maximum length specified in the data type declaration.</a:t>
            </a:r>
          </a:p>
          <a:p>
            <a:pPr algn="l"/>
            <a:r>
              <a:rPr lang="en-US" sz="2000" dirty="0"/>
              <a:t>A VARCHAR declaration must include a positive integer in parentheses to define the maximum allowable character string length. For example, VARCHAR(n) can accept any length of character string up to n characters in length. </a:t>
            </a:r>
          </a:p>
          <a:p>
            <a:pPr algn="l"/>
            <a:endParaRPr lang="en-US" sz="2000" dirty="0"/>
          </a:p>
          <a:p>
            <a:pPr algn="l"/>
            <a:r>
              <a:rPr lang="en-US" sz="2000" dirty="0"/>
              <a:t>The length parameter may take any value from 1 to the current table page size. Attempting to assign a value containing more characters than the defined maximum length results in the truncation of the character string to the defined length. If any of the truncated characters are not blank, an error is raised.</a:t>
            </a:r>
          </a:p>
          <a:p>
            <a:pPr marL="381000" marR="0" indent="-381000" algn="l" fontAlgn="base">
              <a:spcBef>
                <a:spcPts val="800"/>
              </a:spcBef>
              <a:spcAft>
                <a:spcPts val="800"/>
              </a:spcAft>
            </a:pPr>
            <a:r>
              <a:rPr lang="en-US" sz="2000" dirty="0"/>
              <a:t>NOTE: VARCHAR(0) is not allowed and raises an exception.</a:t>
            </a:r>
            <a:br>
              <a:rPr lang="en-US" sz="2000" dirty="0"/>
            </a:br>
            <a:endParaRPr lang="en-US" sz="2000" dirty="0"/>
          </a:p>
          <a:p>
            <a:pPr algn="l"/>
            <a:r>
              <a:rPr lang="en-US" sz="2000" dirty="0"/>
              <a:t>If you need to store character strings that are longer than the current table page size, the Character Large Object (CLOB) data type should be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3" name="TextBox 2">
            <a:extLst>
              <a:ext uri="{FF2B5EF4-FFF2-40B4-BE49-F238E27FC236}">
                <a16:creationId xmlns:a16="http://schemas.microsoft.com/office/drawing/2014/main" id="{DE1C40FE-10A8-B70D-D7AD-3748E30120E8}"/>
              </a:ext>
            </a:extLst>
          </p:cNvPr>
          <p:cNvSpPr txBox="1"/>
          <p:nvPr/>
        </p:nvSpPr>
        <p:spPr>
          <a:xfrm>
            <a:off x="296016" y="599172"/>
            <a:ext cx="8780106" cy="3088025"/>
          </a:xfrm>
          <a:prstGeom prst="rect">
            <a:avLst/>
          </a:prstGeom>
          <a:noFill/>
        </p:spPr>
        <p:txBody>
          <a:bodyPr wrap="square">
            <a:spAutoFit/>
          </a:bodyPr>
          <a:lstStyle/>
          <a:p>
            <a:pPr algn="l"/>
            <a:r>
              <a:rPr lang="en-US" sz="2000" b="1" u="sng" dirty="0">
                <a:solidFill>
                  <a:srgbClr val="FF0000"/>
                </a:solidFill>
              </a:rPr>
              <a:t>INTEGER or INT</a:t>
            </a:r>
          </a:p>
          <a:p>
            <a:pPr algn="l"/>
            <a:endParaRPr lang="en-US" b="0" i="0" dirty="0">
              <a:solidFill>
                <a:srgbClr val="000000"/>
              </a:solidFill>
              <a:effectLst/>
              <a:latin typeface="Arial" panose="020B0604020202020204" pitchFamily="34" charset="0"/>
            </a:endParaRPr>
          </a:p>
          <a:p>
            <a:pPr algn="l"/>
            <a:r>
              <a:rPr lang="en-US" sz="2000" dirty="0"/>
              <a:t>The INTEGER data type accepts numeric values with an implied scale of zero. It stores any integer value between the range 2^ -31 and 2^31 -1. Attempting to assign values outside this range causes an error.</a:t>
            </a:r>
          </a:p>
          <a:p>
            <a:pPr algn="l"/>
            <a:r>
              <a:rPr lang="en-US" sz="2000" dirty="0"/>
              <a:t>If you assign a numeric value with a precision and scale to an INTEGER data type, the scale portion truncates, without rounding.</a:t>
            </a:r>
          </a:p>
          <a:p>
            <a:pPr marL="381000" marR="0" indent="-381000" algn="l" fontAlgn="base">
              <a:spcBef>
                <a:spcPts val="800"/>
              </a:spcBef>
              <a:spcAft>
                <a:spcPts val="800"/>
              </a:spcAft>
            </a:pPr>
            <a:r>
              <a:rPr lang="en-US" sz="2000" dirty="0"/>
              <a:t>NOTE: To store integer values beyond the range (2^-31) to (2^31)-1, use the DECIMAL data type with a scale of zero.</a:t>
            </a:r>
            <a:br>
              <a:rPr lang="en-US" sz="1000" b="0" i="0" u="none" strike="noStrike" dirty="0">
                <a:solidFill>
                  <a:srgbClr val="000000"/>
                </a:solidFill>
                <a:effectLst/>
                <a:latin typeface="Arial" panose="020B0604020202020204" pitchFamily="34" charset="0"/>
              </a:rPr>
            </a:br>
            <a:endParaRPr lang="en-US" sz="1000" b="0" i="0" u="none" strike="noStrike" dirty="0">
              <a:solidFill>
                <a:srgbClr val="000000"/>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3" name="TextBox 2">
            <a:extLst>
              <a:ext uri="{FF2B5EF4-FFF2-40B4-BE49-F238E27FC236}">
                <a16:creationId xmlns:a16="http://schemas.microsoft.com/office/drawing/2014/main" id="{2EA86FEA-18C7-36FD-504D-87D6DA268171}"/>
              </a:ext>
            </a:extLst>
          </p:cNvPr>
          <p:cNvSpPr txBox="1"/>
          <p:nvPr/>
        </p:nvSpPr>
        <p:spPr>
          <a:xfrm>
            <a:off x="3373581" y="660460"/>
            <a:ext cx="6100618" cy="461665"/>
          </a:xfrm>
          <a:prstGeom prst="rect">
            <a:avLst/>
          </a:prstGeom>
          <a:noFill/>
        </p:spPr>
        <p:txBody>
          <a:bodyPr wrap="square">
            <a:spAutoFit/>
          </a:bodyPr>
          <a:lstStyle/>
          <a:p>
            <a:r>
              <a:rPr lang="en-US" sz="2400" u="sng" dirty="0">
                <a:solidFill>
                  <a:srgbClr val="FF0000"/>
                </a:solidFill>
              </a:rPr>
              <a:t>Commands in SQL</a:t>
            </a:r>
            <a:endParaRPr lang="en-SG" sz="2400" u="sng" dirty="0">
              <a:solidFill>
                <a:srgbClr val="FF0000"/>
              </a:solidFill>
            </a:endParaRPr>
          </a:p>
        </p:txBody>
      </p:sp>
      <p:sp>
        <p:nvSpPr>
          <p:cNvPr id="5" name="TextBox 4">
            <a:extLst>
              <a:ext uri="{FF2B5EF4-FFF2-40B4-BE49-F238E27FC236}">
                <a16:creationId xmlns:a16="http://schemas.microsoft.com/office/drawing/2014/main" id="{A7B5E5F2-4A55-EEAF-3062-B5671688EA54}"/>
              </a:ext>
            </a:extLst>
          </p:cNvPr>
          <p:cNvSpPr txBox="1"/>
          <p:nvPr/>
        </p:nvSpPr>
        <p:spPr>
          <a:xfrm>
            <a:off x="914400" y="1746263"/>
            <a:ext cx="8236527" cy="4190763"/>
          </a:xfrm>
          <a:prstGeom prst="rect">
            <a:avLst/>
          </a:prstGeom>
          <a:noFill/>
        </p:spPr>
        <p:txBody>
          <a:bodyPr wrap="square">
            <a:spAutoFit/>
          </a:bodyPr>
          <a:lstStyle/>
          <a:p>
            <a:pPr>
              <a:lnSpc>
                <a:spcPct val="150000"/>
              </a:lnSpc>
            </a:pPr>
            <a:r>
              <a:rPr lang="en-US" sz="2000" dirty="0"/>
              <a:t>What is SQL?</a:t>
            </a:r>
          </a:p>
          <a:p>
            <a:pPr>
              <a:lnSpc>
                <a:spcPct val="150000"/>
              </a:lnSpc>
            </a:pPr>
            <a:r>
              <a:rPr lang="en-US" sz="2000" dirty="0"/>
              <a:t>SQL stands for “Structured Query Language”</a:t>
            </a:r>
          </a:p>
          <a:p>
            <a:pPr>
              <a:lnSpc>
                <a:spcPct val="150000"/>
              </a:lnSpc>
            </a:pPr>
            <a:r>
              <a:rPr lang="en-US" sz="2000" dirty="0"/>
              <a:t>In SQL we have various commands to perform </a:t>
            </a:r>
          </a:p>
          <a:p>
            <a:pPr>
              <a:lnSpc>
                <a:spcPct val="150000"/>
              </a:lnSpc>
            </a:pPr>
            <a:endParaRPr lang="en-US" sz="2000" dirty="0"/>
          </a:p>
          <a:p>
            <a:pPr marL="514350" indent="-514350">
              <a:lnSpc>
                <a:spcPct val="150000"/>
              </a:lnSpc>
              <a:buFont typeface="+mj-lt"/>
              <a:buAutoNum type="arabicPeriod"/>
            </a:pPr>
            <a:r>
              <a:rPr lang="en-US" sz="2000" dirty="0"/>
              <a:t>DDL  </a:t>
            </a:r>
            <a:r>
              <a:rPr lang="en-US" sz="2000" dirty="0">
                <a:sym typeface="Wingdings" panose="05000000000000000000" pitchFamily="2" charset="2"/>
              </a:rPr>
              <a:t> Data Defination Language</a:t>
            </a:r>
            <a:endParaRPr lang="en-US" sz="2000" dirty="0"/>
          </a:p>
          <a:p>
            <a:pPr marL="514350" indent="-514350">
              <a:lnSpc>
                <a:spcPct val="150000"/>
              </a:lnSpc>
              <a:buFont typeface="+mj-lt"/>
              <a:buAutoNum type="arabicPeriod"/>
            </a:pPr>
            <a:r>
              <a:rPr lang="en-US" sz="2000" dirty="0"/>
              <a:t>DML  </a:t>
            </a:r>
            <a:r>
              <a:rPr lang="en-US" sz="2000" dirty="0">
                <a:sym typeface="Wingdings" panose="05000000000000000000" pitchFamily="2" charset="2"/>
              </a:rPr>
              <a:t> Data Manipulation Language</a:t>
            </a:r>
            <a:endParaRPr lang="en-US" sz="2000" dirty="0"/>
          </a:p>
          <a:p>
            <a:pPr marL="514350" indent="-514350">
              <a:lnSpc>
                <a:spcPct val="150000"/>
              </a:lnSpc>
              <a:buFont typeface="+mj-lt"/>
              <a:buAutoNum type="arabicPeriod"/>
            </a:pPr>
            <a:r>
              <a:rPr lang="en-US" sz="2000" dirty="0"/>
              <a:t>DQL  </a:t>
            </a:r>
            <a:r>
              <a:rPr lang="en-US" sz="2000" dirty="0">
                <a:sym typeface="Wingdings" panose="05000000000000000000" pitchFamily="2" charset="2"/>
              </a:rPr>
              <a:t> Data Query Language</a:t>
            </a:r>
            <a:endParaRPr lang="en-US" sz="2000" dirty="0"/>
          </a:p>
          <a:p>
            <a:pPr marL="514350" indent="-514350">
              <a:lnSpc>
                <a:spcPct val="150000"/>
              </a:lnSpc>
              <a:buFont typeface="+mj-lt"/>
              <a:buAutoNum type="arabicPeriod"/>
            </a:pPr>
            <a:r>
              <a:rPr lang="en-US" sz="2000" dirty="0"/>
              <a:t>DCL  </a:t>
            </a:r>
            <a:r>
              <a:rPr lang="en-US" sz="2000" dirty="0">
                <a:sym typeface="Wingdings" panose="05000000000000000000" pitchFamily="2" charset="2"/>
              </a:rPr>
              <a:t> Data Control Language</a:t>
            </a:r>
            <a:endParaRPr lang="en-US" sz="2000" dirty="0"/>
          </a:p>
          <a:p>
            <a:pPr marL="514350" indent="-514350">
              <a:lnSpc>
                <a:spcPct val="150000"/>
              </a:lnSpc>
              <a:buFont typeface="+mj-lt"/>
              <a:buAutoNum type="arabicPeriod"/>
            </a:pPr>
            <a:r>
              <a:rPr lang="en-US" sz="2000" dirty="0"/>
              <a:t>TCL  </a:t>
            </a:r>
            <a:r>
              <a:rPr lang="en-US" sz="2000" dirty="0">
                <a:sym typeface="Wingdings" panose="05000000000000000000" pitchFamily="2" charset="2"/>
              </a:rPr>
              <a:t> Transaction Control Language</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6135F2-033A-87E2-3F1A-302DA4705940}"/>
              </a:ext>
            </a:extLst>
          </p:cNvPr>
          <p:cNvSpPr txBox="1"/>
          <p:nvPr/>
        </p:nvSpPr>
        <p:spPr>
          <a:xfrm>
            <a:off x="896334" y="1421426"/>
            <a:ext cx="8430491" cy="4190827"/>
          </a:xfrm>
          <a:prstGeom prst="rect">
            <a:avLst/>
          </a:prstGeom>
          <a:noFill/>
        </p:spPr>
        <p:txBody>
          <a:bodyPr wrap="square">
            <a:spAutoFit/>
          </a:bodyPr>
          <a:lstStyle/>
          <a:p>
            <a:pPr>
              <a:lnSpc>
                <a:spcPct val="150000"/>
              </a:lnSpc>
            </a:pPr>
            <a:r>
              <a:rPr lang="en-US" sz="2000" b="1" u="sng" dirty="0">
                <a:solidFill>
                  <a:srgbClr val="FF0000"/>
                </a:solidFill>
              </a:rPr>
              <a:t>DDL </a:t>
            </a:r>
            <a:r>
              <a:rPr lang="en-US" sz="2000" b="1" u="sng" dirty="0">
                <a:solidFill>
                  <a:srgbClr val="FF0000"/>
                </a:solidFill>
                <a:sym typeface="Wingdings" panose="05000000000000000000" pitchFamily="2" charset="2"/>
              </a:rPr>
              <a:t> Data Defination Language</a:t>
            </a:r>
          </a:p>
          <a:p>
            <a:pPr>
              <a:lnSpc>
                <a:spcPct val="150000"/>
              </a:lnSpc>
            </a:pPr>
            <a:r>
              <a:rPr lang="en-US" sz="2000" dirty="0">
                <a:sym typeface="Wingdings" panose="05000000000000000000" pitchFamily="2" charset="2"/>
              </a:rPr>
              <a:t>DDL is used to defining and modifying the data as well as its structure (give structure to the table and database)</a:t>
            </a:r>
          </a:p>
          <a:p>
            <a:pPr>
              <a:lnSpc>
                <a:spcPct val="150000"/>
              </a:lnSpc>
            </a:pPr>
            <a:r>
              <a:rPr lang="en-US" sz="2000" dirty="0">
                <a:sym typeface="Wingdings" panose="05000000000000000000" pitchFamily="2" charset="2"/>
              </a:rPr>
              <a:t>We have some keywords in DDL ,</a:t>
            </a:r>
          </a:p>
          <a:p>
            <a:pPr marL="514350" indent="-514350">
              <a:lnSpc>
                <a:spcPct val="150000"/>
              </a:lnSpc>
              <a:buFont typeface="+mj-lt"/>
              <a:buAutoNum type="arabicPeriod"/>
            </a:pPr>
            <a:r>
              <a:rPr lang="en-US" sz="2000" dirty="0">
                <a:sym typeface="Wingdings" panose="05000000000000000000" pitchFamily="2" charset="2"/>
              </a:rPr>
              <a:t>Create</a:t>
            </a:r>
          </a:p>
          <a:p>
            <a:pPr marL="514350" indent="-514350">
              <a:lnSpc>
                <a:spcPct val="150000"/>
              </a:lnSpc>
              <a:buFont typeface="+mj-lt"/>
              <a:buAutoNum type="arabicPeriod"/>
            </a:pPr>
            <a:r>
              <a:rPr lang="en-US" sz="2000" dirty="0">
                <a:sym typeface="Wingdings" panose="05000000000000000000" pitchFamily="2" charset="2"/>
              </a:rPr>
              <a:t>Alter</a:t>
            </a:r>
          </a:p>
          <a:p>
            <a:pPr marL="514350" indent="-514350">
              <a:lnSpc>
                <a:spcPct val="150000"/>
              </a:lnSpc>
              <a:buFont typeface="+mj-lt"/>
              <a:buAutoNum type="arabicPeriod"/>
            </a:pPr>
            <a:r>
              <a:rPr lang="en-US" sz="2000" dirty="0">
                <a:sym typeface="Wingdings" panose="05000000000000000000" pitchFamily="2" charset="2"/>
              </a:rPr>
              <a:t>Rename</a:t>
            </a:r>
          </a:p>
          <a:p>
            <a:pPr marL="514350" indent="-514350">
              <a:lnSpc>
                <a:spcPct val="150000"/>
              </a:lnSpc>
              <a:buFont typeface="+mj-lt"/>
              <a:buAutoNum type="arabicPeriod"/>
            </a:pPr>
            <a:r>
              <a:rPr lang="en-US" sz="2000" dirty="0">
                <a:sym typeface="Wingdings" panose="05000000000000000000" pitchFamily="2" charset="2"/>
              </a:rPr>
              <a:t>Drop</a:t>
            </a:r>
          </a:p>
          <a:p>
            <a:pPr marL="514350" indent="-514350">
              <a:lnSpc>
                <a:spcPct val="150000"/>
              </a:lnSpc>
              <a:buFont typeface="+mj-lt"/>
              <a:buAutoNum type="arabicPeriod"/>
            </a:pPr>
            <a:r>
              <a:rPr lang="en-US" sz="2000" dirty="0">
                <a:sym typeface="Wingdings" panose="05000000000000000000" pitchFamily="2" charset="2"/>
              </a:rPr>
              <a:t>Truncate</a:t>
            </a:r>
            <a:endParaRPr lang="en-SG" sz="2000" dirty="0"/>
          </a:p>
        </p:txBody>
      </p:sp>
    </p:spTree>
    <p:extLst>
      <p:ext uri="{BB962C8B-B14F-4D97-AF65-F5344CB8AC3E}">
        <p14:creationId xmlns:p14="http://schemas.microsoft.com/office/powerpoint/2010/main" val="41676721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1031</TotalTime>
  <Words>1397</Words>
  <Application>Microsoft Office PowerPoint</Application>
  <PresentationFormat>Widescreen</PresentationFormat>
  <Paragraphs>132</Paragraphs>
  <Slides>17</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Century Gothic</vt:lpstr>
      <vt:lpstr>Trebuchet MS</vt:lpstr>
      <vt:lpstr>Wingdings 3</vt:lpstr>
      <vt:lpstr>Calibri</vt:lpstr>
      <vt:lpstr>Algerian</vt:lpstr>
      <vt:lpstr>Wingdings</vt:lpstr>
      <vt:lpstr>Arial</vt:lpstr>
      <vt:lpstr>Times New Roman</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Create  This command we use to create the objects/new records in a database .  It also used to create new table.  Syntax=    create table &lt;table name&gt;   how to insert values in a table     Insert Into &lt;table name&gt; values      (col name1 data type , col 2 data type….);  2. Alter  It allows to modify the structure of database. Also we can add / drop columns also we can change data type of a column.  Syntax= Alter table&lt;table name&gt; add column name &lt;data type&gt; or              alter table&lt;table name&gt; change&lt;old col name&gt;,&lt;new col name&gt; or           alter table&lt;table name&gt; drop col name;</vt:lpstr>
      <vt:lpstr>3.Drop  This Command is used is to remove entire database as well as table.  Syntax =     Drop Table &lt;Table name&gt;  or  Drop database &lt;database name&gt;  4.Rename   This command is used to Rename the records from database or table. Syntax =  Rename table&lt;old name&gt;to &lt;new name&gt;;</vt:lpstr>
      <vt:lpstr>5.Truncate  It is used to delete the rows/data from a table or database permanently. Only structure will remain as it is only data will be deleted. It is a combination of two commands drop and create.    Syntax =   Truncate table &lt;table name&gt;;  </vt:lpstr>
      <vt:lpstr>Difference between Truncate and Delete command</vt:lpstr>
      <vt:lpstr>DML  Data Manipulation Language</vt:lpstr>
      <vt:lpstr>1.INSERT Statement</vt:lpstr>
      <vt:lpstr>3.DELETE Statement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N G</dc:creator>
  <cp:lastModifiedBy>Rahul Sutar</cp:lastModifiedBy>
  <cp:revision>42</cp:revision>
  <dcterms:modified xsi:type="dcterms:W3CDTF">2023-09-14T11:12:19Z</dcterms:modified>
</cp:coreProperties>
</file>