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6"/>
  </p:notesMasterIdLst>
  <p:sldIdLst>
    <p:sldId id="272" r:id="rId2"/>
    <p:sldId id="273" r:id="rId3"/>
    <p:sldId id="274" r:id="rId4"/>
    <p:sldId id="278" r:id="rId5"/>
    <p:sldId id="279" r:id="rId6"/>
    <p:sldId id="280" r:id="rId7"/>
    <p:sldId id="262" r:id="rId8"/>
    <p:sldId id="263" r:id="rId9"/>
    <p:sldId id="257" r:id="rId10"/>
    <p:sldId id="258" r:id="rId11"/>
    <p:sldId id="259" r:id="rId12"/>
    <p:sldId id="260" r:id="rId13"/>
    <p:sldId id="26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6186-CD79-4087-BE53-7EBFEF62BBFD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A26C-561D-43E3-B092-3F1B6BDE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54E3B-3C87-4C28-879D-980A90506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68E0F-C166-4E9F-83AD-F2003A30DF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EFD5-2991-4D93-8F6C-029FACD3A2F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9CCB5B-D505-4347-B704-C396D650706E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543F-E3F6-4296-8B79-1B26A5FFF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40C45-2680-47F3-B019-B6FC3AC743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F32A-6D84-4A1C-B5A1-205BAA1416E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3B8A78-2A1A-4EB7-A31B-60AF1A997632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B170D-AA52-4EC2-8605-209FFF7F5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3AFED-0D2A-4E43-87F6-EC74832F1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E9325-67BE-4EF3-9955-E5A292E63F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C0F7AE-33D5-401A-9FD0-05371CC65DC9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C0D4A-E9C3-46DD-B546-36690068D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9DC30-40EB-4D08-8099-DD892DBEE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519D-FD16-46E2-A8CD-C25C7E74B6F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E51C11-6775-4840-AF17-91EFBACA5580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4454CD-EC48-4A05-B845-47E1C21A8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347D5-3D44-4046-906C-C24CF911F9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A472-2876-436C-931C-7F4D3950CFE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6D3F67-CA8D-469C-99FE-875D7F266D77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11957A-CC49-4372-AE71-9D71F40EE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D7884-08D5-4FCC-A920-E644B53546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7A79C-EF1A-4B33-B9C1-46BBE8D32E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160F09-2484-4CFC-9DE3-C7B0AE0D5273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7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21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2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7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6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0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AE1-30D6-45AA-9D57-F230EAA386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lang="en-GB" sz="4800"/>
            </a:lvl1pPr>
          </a:lstStyle>
          <a:p>
            <a:pPr lv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D440-A83A-4F3A-BA28-8FC02FB0732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76072" y="1901952"/>
            <a:ext cx="9363455" cy="38770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0C26-8BC5-40D2-AE8A-5FD46129E9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10E-FA62-494B-80AF-813070B3EF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2F77-157D-4DA6-8B58-8D0CAA3344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62737F-6C6D-4A07-AC24-59DE4720A2A0}" type="slidenum">
              <a:t>‹#›</a:t>
            </a:fld>
            <a:endParaRPr lang="en-GB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B9768DAE-6671-48AD-87EC-EDB405700B46}"/>
              </a:ext>
            </a:extLst>
          </p:cNvPr>
          <p:cNvSpPr/>
          <p:nvPr/>
        </p:nvSpPr>
        <p:spPr>
          <a:xfrm>
            <a:off x="4600812" y="0"/>
            <a:ext cx="759119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91189"/>
              <a:gd name="f7" fmla="val 6858000"/>
              <a:gd name="f8" fmla="val 3873124"/>
              <a:gd name="f9" fmla="val 37792"/>
              <a:gd name="f10" fmla="val 6767219"/>
              <a:gd name="f11" fmla="val 73499"/>
              <a:gd name="f12" fmla="val 6688089"/>
              <a:gd name="f13" fmla="val 105476"/>
              <a:gd name="f14" fmla="val 6628399"/>
              <a:gd name="f15" fmla="val 124614"/>
              <a:gd name="f16" fmla="val 6593191"/>
              <a:gd name="f17" fmla="val 1166892"/>
              <a:gd name="f18" fmla="val 4681475"/>
              <a:gd name="f19" fmla="val 4192708"/>
              <a:gd name="f20" fmla="val 5285613"/>
              <a:gd name="f21" fmla="val 5022788"/>
              <a:gd name="f22" fmla="val 3831835"/>
              <a:gd name="f23" fmla="val 5664755"/>
              <a:gd name="f24" fmla="val 2707491"/>
              <a:gd name="f25" fmla="val 4432969"/>
              <a:gd name="f26" fmla="val 1333564"/>
              <a:gd name="f27" fmla="val 3917644"/>
              <a:gd name="f28" fmla="val 112370"/>
              <a:gd name="f29" fmla="+- 0 0 -90"/>
              <a:gd name="f30" fmla="*/ f3 1 7591189"/>
              <a:gd name="f31" fmla="*/ f4 1 6858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7591189"/>
              <a:gd name="f40" fmla="*/ f36 1 6858000"/>
              <a:gd name="f41" fmla="*/ 3873124 f37 1"/>
              <a:gd name="f42" fmla="*/ 0 f36 1"/>
              <a:gd name="f43" fmla="*/ 7591189 f37 1"/>
              <a:gd name="f44" fmla="*/ 6858000 f36 1"/>
              <a:gd name="f45" fmla="*/ 0 f37 1"/>
              <a:gd name="f46" fmla="*/ 37792 f37 1"/>
              <a:gd name="f47" fmla="*/ 6767219 f36 1"/>
              <a:gd name="f48" fmla="*/ 124614 f37 1"/>
              <a:gd name="f49" fmla="*/ 6593191 f36 1"/>
              <a:gd name="f50" fmla="*/ 5022788 f37 1"/>
              <a:gd name="f51" fmla="*/ 3831835 f36 1"/>
              <a:gd name="f52" fmla="*/ 3917644 f37 1"/>
              <a:gd name="f53" fmla="*/ 112370 f36 1"/>
              <a:gd name="f54" fmla="+- f38 0 f1"/>
              <a:gd name="f55" fmla="*/ f41 1 7591189"/>
              <a:gd name="f56" fmla="*/ f42 1 6858000"/>
              <a:gd name="f57" fmla="*/ f43 1 7591189"/>
              <a:gd name="f58" fmla="*/ f44 1 6858000"/>
              <a:gd name="f59" fmla="*/ f45 1 7591189"/>
              <a:gd name="f60" fmla="*/ f46 1 7591189"/>
              <a:gd name="f61" fmla="*/ f47 1 6858000"/>
              <a:gd name="f62" fmla="*/ f48 1 7591189"/>
              <a:gd name="f63" fmla="*/ f49 1 6858000"/>
              <a:gd name="f64" fmla="*/ f50 1 7591189"/>
              <a:gd name="f65" fmla="*/ f51 1 6858000"/>
              <a:gd name="f66" fmla="*/ f52 1 7591189"/>
              <a:gd name="f67" fmla="*/ f53 1 6858000"/>
              <a:gd name="f68" fmla="*/ f32 1 f39"/>
              <a:gd name="f69" fmla="*/ f33 1 f39"/>
              <a:gd name="f70" fmla="*/ f32 1 f40"/>
              <a:gd name="f71" fmla="*/ f34 1 f40"/>
              <a:gd name="f72" fmla="*/ f55 1 f39"/>
              <a:gd name="f73" fmla="*/ f56 1 f40"/>
              <a:gd name="f74" fmla="*/ f57 1 f39"/>
              <a:gd name="f75" fmla="*/ f58 1 f40"/>
              <a:gd name="f76" fmla="*/ f59 1 f39"/>
              <a:gd name="f77" fmla="*/ f60 1 f39"/>
              <a:gd name="f78" fmla="*/ f61 1 f40"/>
              <a:gd name="f79" fmla="*/ f62 1 f39"/>
              <a:gd name="f80" fmla="*/ f63 1 f40"/>
              <a:gd name="f81" fmla="*/ f64 1 f39"/>
              <a:gd name="f82" fmla="*/ f65 1 f40"/>
              <a:gd name="f83" fmla="*/ f66 1 f39"/>
              <a:gd name="f84" fmla="*/ f67 1 f40"/>
              <a:gd name="f85" fmla="*/ f68 f30 1"/>
              <a:gd name="f86" fmla="*/ f69 f30 1"/>
              <a:gd name="f87" fmla="*/ f71 f31 1"/>
              <a:gd name="f88" fmla="*/ f70 f31 1"/>
              <a:gd name="f89" fmla="*/ f72 f30 1"/>
              <a:gd name="f90" fmla="*/ f73 f31 1"/>
              <a:gd name="f91" fmla="*/ f74 f30 1"/>
              <a:gd name="f92" fmla="*/ f75 f31 1"/>
              <a:gd name="f93" fmla="*/ f76 f30 1"/>
              <a:gd name="f94" fmla="*/ f77 f30 1"/>
              <a:gd name="f95" fmla="*/ f78 f31 1"/>
              <a:gd name="f96" fmla="*/ f79 f30 1"/>
              <a:gd name="f97" fmla="*/ f80 f31 1"/>
              <a:gd name="f98" fmla="*/ f81 f30 1"/>
              <a:gd name="f99" fmla="*/ f82 f31 1"/>
              <a:gd name="f100" fmla="*/ f83 f30 1"/>
              <a:gd name="f101" fmla="*/ f84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89" y="f90"/>
              </a:cxn>
              <a:cxn ang="f54">
                <a:pos x="f91" y="f90"/>
              </a:cxn>
              <a:cxn ang="f54">
                <a:pos x="f91" y="f92"/>
              </a:cxn>
              <a:cxn ang="f54">
                <a:pos x="f93" y="f92"/>
              </a:cxn>
              <a:cxn ang="f54">
                <a:pos x="f94" y="f95"/>
              </a:cxn>
              <a:cxn ang="f54">
                <a:pos x="f96" y="f97"/>
              </a:cxn>
              <a:cxn ang="f54">
                <a:pos x="f98" y="f99"/>
              </a:cxn>
              <a:cxn ang="f54">
                <a:pos x="f100" y="f101"/>
              </a:cxn>
            </a:cxnLst>
            <a:rect l="f85" t="f88" r="f86" b="f87"/>
            <a:pathLst>
              <a:path w="7591189" h="685800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lose/>
              </a:path>
            </a:pathLst>
          </a:custGeom>
          <a:solidFill>
            <a:srgbClr val="C6C4A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543E34"/>
              </a:solidFill>
              <a:uFillTx/>
              <a:latin typeface="Gill Sans Nova Light"/>
            </a:endParaRPr>
          </a:p>
        </p:txBody>
      </p:sp>
      <p:sp>
        <p:nvSpPr>
          <p:cNvPr id="8" name="Freeform: Shape 18">
            <a:extLst>
              <a:ext uri="{FF2B5EF4-FFF2-40B4-BE49-F238E27FC236}">
                <a16:creationId xmlns:a16="http://schemas.microsoft.com/office/drawing/2014/main" id="{94576B1C-47ED-49DE-95D1-753687FB6AC6}"/>
              </a:ext>
            </a:extLst>
          </p:cNvPr>
          <p:cNvSpPr/>
          <p:nvPr/>
        </p:nvSpPr>
        <p:spPr>
          <a:xfrm>
            <a:off x="6133996" y="-30586"/>
            <a:ext cx="5047478" cy="69152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47481"/>
              <a:gd name="f7" fmla="val 6915258"/>
              <a:gd name="f8" fmla="val 4995009"/>
              <a:gd name="f9" fmla="val 4968339"/>
              <a:gd name="f10" fmla="val 6900018"/>
              <a:gd name="f11" fmla="val 4881089"/>
              <a:gd name="f12" fmla="val 6843664"/>
              <a:gd name="f13" fmla="val 3776291"/>
              <a:gd name="f14" fmla="val 5767009"/>
              <a:gd name="f15" fmla="val 5813542"/>
              <a:gd name="f16" fmla="val 2039756"/>
              <a:gd name="f17" fmla="val 4705665"/>
              <a:gd name="f18" fmla="val 750439"/>
              <a:gd name="f19" fmla="val 3720820"/>
              <a:gd name="f20" fmla="val -395678"/>
              <a:gd name="f21" fmla="val 1362200"/>
              <a:gd name="f22" fmla="val 1673555"/>
              <a:gd name="f23" fmla="val 107592"/>
              <a:gd name="f24" fmla="val 143128"/>
              <a:gd name="f25" fmla="val 84533"/>
              <a:gd name="f26" fmla="val 114915"/>
              <a:gd name="f27" fmla="val 45825"/>
              <a:gd name="f28" fmla="val 66862"/>
              <a:gd name="f29" fmla="+- 0 0 -90"/>
              <a:gd name="f30" fmla="*/ f3 1 5047481"/>
              <a:gd name="f31" fmla="*/ f4 1 6915258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5047481"/>
              <a:gd name="f40" fmla="*/ f36 1 6915258"/>
              <a:gd name="f41" fmla="*/ 4995009 f37 1"/>
              <a:gd name="f42" fmla="*/ 6915258 f36 1"/>
              <a:gd name="f43" fmla="*/ 4968339 f37 1"/>
              <a:gd name="f44" fmla="*/ 6900018 f36 1"/>
              <a:gd name="f45" fmla="*/ 4881089 f37 1"/>
              <a:gd name="f46" fmla="*/ 6843664 f36 1"/>
              <a:gd name="f47" fmla="*/ 4705665 f37 1"/>
              <a:gd name="f48" fmla="*/ 750439 f36 1"/>
              <a:gd name="f49" fmla="*/ 107592 f37 1"/>
              <a:gd name="f50" fmla="*/ 143128 f36 1"/>
              <a:gd name="f51" fmla="*/ 0 f37 1"/>
              <a:gd name="f52" fmla="*/ 0 f36 1"/>
              <a:gd name="f53" fmla="+- f38 0 f1"/>
              <a:gd name="f54" fmla="*/ f41 1 5047481"/>
              <a:gd name="f55" fmla="*/ f42 1 6915258"/>
              <a:gd name="f56" fmla="*/ f43 1 5047481"/>
              <a:gd name="f57" fmla="*/ f44 1 6915258"/>
              <a:gd name="f58" fmla="*/ f45 1 5047481"/>
              <a:gd name="f59" fmla="*/ f46 1 6915258"/>
              <a:gd name="f60" fmla="*/ f47 1 5047481"/>
              <a:gd name="f61" fmla="*/ f48 1 6915258"/>
              <a:gd name="f62" fmla="*/ f49 1 5047481"/>
              <a:gd name="f63" fmla="*/ f50 1 6915258"/>
              <a:gd name="f64" fmla="*/ f51 1 5047481"/>
              <a:gd name="f65" fmla="*/ f52 1 6915258"/>
              <a:gd name="f66" fmla="*/ f32 1 f39"/>
              <a:gd name="f67" fmla="*/ f33 1 f39"/>
              <a:gd name="f68" fmla="*/ f32 1 f40"/>
              <a:gd name="f69" fmla="*/ f34 1 f40"/>
              <a:gd name="f70" fmla="*/ f54 1 f39"/>
              <a:gd name="f71" fmla="*/ f55 1 f40"/>
              <a:gd name="f72" fmla="*/ f56 1 f39"/>
              <a:gd name="f73" fmla="*/ f57 1 f40"/>
              <a:gd name="f74" fmla="*/ f58 1 f39"/>
              <a:gd name="f75" fmla="*/ f59 1 f40"/>
              <a:gd name="f76" fmla="*/ f60 1 f39"/>
              <a:gd name="f77" fmla="*/ f61 1 f40"/>
              <a:gd name="f78" fmla="*/ f62 1 f39"/>
              <a:gd name="f79" fmla="*/ f63 1 f40"/>
              <a:gd name="f80" fmla="*/ f64 1 f39"/>
              <a:gd name="f81" fmla="*/ f65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</a:cxnLst>
            <a:rect l="f82" t="f85" r="f83" b="f84"/>
            <a:pathLst>
              <a:path w="5047481" h="6915258">
                <a:moveTo>
                  <a:pt x="f8" y="f7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5" y="f5"/>
                </a:cubicBezTo>
              </a:path>
            </a:pathLst>
          </a:custGeom>
          <a:noFill/>
          <a:ln w="60322" cap="flat">
            <a:solidFill>
              <a:srgbClr val="FEF3ED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543E34"/>
              </a:solidFill>
              <a:uFillTx/>
              <a:latin typeface="Gill Sans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5986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3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5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5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F44C-9256-4F42-A9FF-EBEE95FDB61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438186-5C37-4C42-9488-60CE1B62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1AEC-6861-42F8-9F9A-087BA87519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08690" y="1122361"/>
            <a:ext cx="9459312" cy="3081774"/>
          </a:xfrm>
        </p:spPr>
        <p:txBody>
          <a:bodyPr anchorCtr="0"/>
          <a:lstStyle/>
          <a:p>
            <a:pPr lvl="0" algn="l"/>
            <a:r>
              <a:rPr lang="en-GB" b="1" dirty="0">
                <a:solidFill>
                  <a:srgbClr val="10656D"/>
                </a:solidFill>
                <a:latin typeface="Montserrat" pitchFamily="2"/>
              </a:rPr>
              <a:t>Introduction of SQL DML Commands &amp; VIEW</a:t>
            </a:r>
            <a:br>
              <a:rPr lang="en-GB" b="1" dirty="0">
                <a:solidFill>
                  <a:srgbClr val="10656D"/>
                </a:solidFill>
                <a:latin typeface="Montserrat" pitchFamily="2"/>
              </a:rPr>
            </a:br>
            <a:endParaRPr lang="en-GB" dirty="0">
              <a:solidFill>
                <a:srgbClr val="4D5968"/>
              </a:solidFill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2077A-C557-45C1-B45A-D02E16447D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 algn="r"/>
            <a:r>
              <a:rPr lang="en-GB" dirty="0"/>
              <a:t>						BY GURUNATH   DML</a:t>
            </a:r>
          </a:p>
          <a:p>
            <a:pPr lvl="0" algn="r"/>
            <a:r>
              <a:rPr lang="en-GB" dirty="0"/>
              <a:t>BY RAHUL  VIEW	</a:t>
            </a:r>
          </a:p>
          <a:p>
            <a:pPr lvl="0" algn="r"/>
            <a:r>
              <a:rPr lang="en-GB" dirty="0"/>
              <a:t>BY </a:t>
            </a:r>
            <a:r>
              <a:rPr lang="en-GB" dirty="0" err="1"/>
              <a:t>Preshita</a:t>
            </a:r>
            <a:r>
              <a:rPr lang="en-GB" dirty="0"/>
              <a:t> VIEW	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58DBB-2707-1E23-AA7F-A1635602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1" y="3010776"/>
            <a:ext cx="3107343" cy="3275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6FF29-C9C5-B63E-594C-6E616F77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17" y="1633159"/>
            <a:ext cx="5952720" cy="96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2ABA4-B434-10DD-7136-24829D86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36" y="2840798"/>
            <a:ext cx="4931504" cy="3445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B9C34-781C-75EF-AF00-9A1C61DB0A77}"/>
              </a:ext>
            </a:extLst>
          </p:cNvPr>
          <p:cNvSpPr txBox="1"/>
          <p:nvPr/>
        </p:nvSpPr>
        <p:spPr>
          <a:xfrm>
            <a:off x="0" y="500545"/>
            <a:ext cx="4341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Sitka Text Semibold" pitchFamily="2" charset="0"/>
              </a:rPr>
              <a:t>Updating a 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2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F7C50-4BEC-43E3-EBB5-794BAE5E2815}"/>
              </a:ext>
            </a:extLst>
          </p:cNvPr>
          <p:cNvSpPr txBox="1"/>
          <p:nvPr/>
        </p:nvSpPr>
        <p:spPr>
          <a:xfrm>
            <a:off x="398884" y="41220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Deleting Rows into a View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Rows of data can be deleted from a view. The same rules that apply to the UPDATE and INSERT commands apply to the DELETE command.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35D3F-ACCF-AE5B-BF73-D1675FB0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84" y="3265488"/>
            <a:ext cx="3109229" cy="3273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45A1A-575A-3C92-0C24-24DDC214735D}"/>
              </a:ext>
            </a:extLst>
          </p:cNvPr>
          <p:cNvSpPr txBox="1"/>
          <p:nvPr/>
        </p:nvSpPr>
        <p:spPr>
          <a:xfrm>
            <a:off x="5887615" y="2374554"/>
            <a:ext cx="491956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CUSTOMERS_VIEW </a:t>
            </a: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lang="en-US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43E20-12F1-9B23-7F56-D3495C28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85" y="3359020"/>
            <a:ext cx="5591528" cy="30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6C393-9454-7480-B1BC-91BCA19B3133}"/>
              </a:ext>
            </a:extLst>
          </p:cNvPr>
          <p:cNvSpPr txBox="1"/>
          <p:nvPr/>
        </p:nvSpPr>
        <p:spPr>
          <a:xfrm>
            <a:off x="608822" y="1859425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Dropping Views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Obviously, where you have a view, you need a way to drop the view if it is no longer needed. The syntax is very simple and is given below −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VIEW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view_name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E85BE-E6F1-F6FE-4D11-9EC9A7D5BBD5}"/>
              </a:ext>
            </a:extLst>
          </p:cNvPr>
          <p:cNvSpPr txBox="1"/>
          <p:nvPr/>
        </p:nvSpPr>
        <p:spPr>
          <a:xfrm>
            <a:off x="608822" y="4121412"/>
            <a:ext cx="618153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I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CUSTOMERS_VIEW;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6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D8B78-55D5-D366-0B4F-9D389650B415}"/>
              </a:ext>
            </a:extLst>
          </p:cNvPr>
          <p:cNvSpPr txBox="1"/>
          <p:nvPr/>
        </p:nvSpPr>
        <p:spPr>
          <a:xfrm>
            <a:off x="725455" y="2005398"/>
            <a:ext cx="7861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RENAME TABLE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in MySQL database is used to rename views.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just have to make sure that the new name of the view does not overlap with the name of any existing views.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6177-6F44-FE01-5F8A-A197AA9E3ECC}"/>
              </a:ext>
            </a:extLst>
          </p:cNvPr>
          <p:cNvSpPr txBox="1"/>
          <p:nvPr/>
        </p:nvSpPr>
        <p:spPr>
          <a:xfrm>
            <a:off x="655475" y="4569281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sng" dirty="0">
                <a:effectLst/>
                <a:latin typeface="Verdana" panose="020B0604030504040204" pitchFamily="34" charset="0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CE5C6-8038-4F22-A196-65ABF5F3B677}"/>
              </a:ext>
            </a:extLst>
          </p:cNvPr>
          <p:cNvSpPr txBox="1"/>
          <p:nvPr/>
        </p:nvSpPr>
        <p:spPr>
          <a:xfrm>
            <a:off x="562169" y="5059840"/>
            <a:ext cx="802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RENAME TABLE </a:t>
            </a:r>
            <a:r>
              <a:rPr lang="en-IN" sz="2000" dirty="0" err="1"/>
              <a:t>old_view_name</a:t>
            </a:r>
            <a:r>
              <a:rPr lang="en-IN" sz="2000" dirty="0"/>
              <a:t> to </a:t>
            </a:r>
            <a:r>
              <a:rPr lang="en-IN" sz="2000" dirty="0" err="1"/>
              <a:t>new_view_name</a:t>
            </a:r>
            <a:r>
              <a:rPr lang="en-IN" sz="2000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8F6D5-09B4-0167-B906-69E2E68AFF6E}"/>
              </a:ext>
            </a:extLst>
          </p:cNvPr>
          <p:cNvSpPr txBox="1"/>
          <p:nvPr/>
        </p:nvSpPr>
        <p:spPr>
          <a:xfrm>
            <a:off x="725456" y="1267676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var(--ff-lato)"/>
              </a:rPr>
              <a:t>Renaming a View </a:t>
            </a:r>
          </a:p>
        </p:txBody>
      </p:sp>
    </p:spTree>
    <p:extLst>
      <p:ext uri="{BB962C8B-B14F-4D97-AF65-F5344CB8AC3E}">
        <p14:creationId xmlns:p14="http://schemas.microsoft.com/office/powerpoint/2010/main" val="4386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2C758-6345-421A-AA10-B92F8CC8F4F2}"/>
              </a:ext>
            </a:extLst>
          </p:cNvPr>
          <p:cNvSpPr txBox="1"/>
          <p:nvPr/>
        </p:nvSpPr>
        <p:spPr>
          <a:xfrm>
            <a:off x="2447364" y="2590800"/>
            <a:ext cx="69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12219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66DF6CF-ADD5-4953-9B9D-F57752AFE7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0"/>
          <a:lstStyle/>
          <a:p>
            <a:pPr lvl="0" algn="l"/>
            <a:r>
              <a:rPr lang="en-GB" sz="5400" b="1">
                <a:solidFill>
                  <a:srgbClr val="10656D"/>
                </a:solidFill>
                <a:latin typeface="Montserrat" pitchFamily="2"/>
              </a:rPr>
              <a:t>DML Commands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B6830D7-0A9E-460B-844D-79E3F3F11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504345"/>
              </p:ext>
            </p:extLst>
          </p:nvPr>
        </p:nvGraphicFramePr>
        <p:xfrm>
          <a:off x="574857" y="1803757"/>
          <a:ext cx="4132265" cy="478431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4132265">
                  <a:extLst>
                    <a:ext uri="{9D8B030D-6E8A-4147-A177-3AD203B41FA5}">
                      <a16:colId xmlns:a16="http://schemas.microsoft.com/office/drawing/2014/main" val="2310656796"/>
                    </a:ext>
                  </a:extLst>
                </a:gridCol>
              </a:tblGrid>
              <a:tr h="632847">
                <a:tc>
                  <a:txBody>
                    <a:bodyPr/>
                    <a:lstStyle/>
                    <a:p>
                      <a:pPr marL="0" marR="0" lvl="0" indent="0" algn="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r>
                        <a:rPr lang="en-GB" sz="4000" b="1" i="0" kern="1200">
                          <a:solidFill>
                            <a:srgbClr val="543E34"/>
                          </a:solidFill>
                          <a:latin typeface="Gill Sans Nova Light"/>
                        </a:rPr>
                        <a:t>SELECT</a:t>
                      </a:r>
                      <a:endParaRPr lang="en-GB" sz="4000" b="1">
                        <a:latin typeface="Sagona Book"/>
                      </a:endParaRPr>
                    </a:p>
                  </a:txBody>
                  <a:tcPr>
                    <a:lnB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059767"/>
                  </a:ext>
                </a:extLst>
              </a:tr>
              <a:tr h="1054248">
                <a:tc>
                  <a:txBody>
                    <a:bodyPr/>
                    <a:lstStyle/>
                    <a:p>
                      <a:pPr marL="0" marR="0" lvl="0" indent="0" algn="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r>
                        <a:rPr lang="en-GB" sz="4000" b="0" i="0" kern="1200">
                          <a:solidFill>
                            <a:srgbClr val="543E34"/>
                          </a:solidFill>
                          <a:latin typeface="Gill Sans Nova Light"/>
                        </a:rPr>
                        <a:t>INSERT</a:t>
                      </a:r>
                      <a:endParaRPr lang="en-GB" sz="4000" kern="1200">
                        <a:solidFill>
                          <a:srgbClr val="543E34"/>
                        </a:solidFill>
                        <a:latin typeface="Sagona Book"/>
                      </a:endParaRPr>
                    </a:p>
                  </a:txBody>
                  <a:tcPr anchor="b">
                    <a:lnT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41398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marL="0" marR="0" lvl="0" indent="0" algn="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r>
                        <a:rPr lang="en-GB" sz="4000" b="0" i="0" kern="1200" dirty="0">
                          <a:solidFill>
                            <a:srgbClr val="543E34"/>
                          </a:solidFill>
                          <a:latin typeface="Gill Sans Nova Light"/>
                        </a:rPr>
                        <a:t>UPDATE</a:t>
                      </a:r>
                      <a:endParaRPr lang="en-GB" sz="4000" kern="1200" dirty="0">
                        <a:solidFill>
                          <a:srgbClr val="543E34"/>
                        </a:solidFill>
                        <a:latin typeface="Sagona Book"/>
                      </a:endParaRPr>
                    </a:p>
                  </a:txBody>
                  <a:tcPr anchor="b">
                    <a:lnT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192361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pPr marL="0" marR="0" lvl="0" indent="0" algn="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r>
                        <a:rPr lang="en-GB" sz="4000" b="0" i="0" kern="1200">
                          <a:solidFill>
                            <a:srgbClr val="543E34"/>
                          </a:solidFill>
                          <a:latin typeface="Gill Sans Nova Light"/>
                        </a:rPr>
                        <a:t>DELETE</a:t>
                      </a:r>
                      <a:endParaRPr lang="en-GB" sz="4000" kern="1200">
                        <a:solidFill>
                          <a:srgbClr val="543E34"/>
                        </a:solidFill>
                        <a:latin typeface="Sagona Book"/>
                      </a:endParaRPr>
                    </a:p>
                  </a:txBody>
                  <a:tcPr anchor="b">
                    <a:lnT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43499"/>
                  </a:ext>
                </a:extLst>
              </a:tr>
              <a:tr h="920535">
                <a:tc>
                  <a:txBody>
                    <a:bodyPr/>
                    <a:lstStyle/>
                    <a:p>
                      <a:pPr marL="0" marR="0" lvl="0" indent="0" algn="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endParaRPr lang="en-GB" sz="1800" kern="1200" dirty="0">
                        <a:solidFill>
                          <a:srgbClr val="543E34"/>
                        </a:solidFill>
                        <a:latin typeface="Sagona Book"/>
                      </a:endParaRPr>
                    </a:p>
                  </a:txBody>
                  <a:tcPr anchor="b">
                    <a:lnT w="9528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90816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5">
            <a:extLst>
              <a:ext uri="{FF2B5EF4-FFF2-40B4-BE49-F238E27FC236}">
                <a16:creationId xmlns:a16="http://schemas.microsoft.com/office/drawing/2014/main" id="{6D3005E3-D600-4978-97F9-378C03983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287" y="425823"/>
            <a:ext cx="8596667" cy="566738"/>
          </a:xfrm>
        </p:spPr>
        <p:txBody>
          <a:bodyPr/>
          <a:lstStyle/>
          <a:p>
            <a:pPr lvl="0"/>
            <a:r>
              <a:rPr lang="en-GB" dirty="0"/>
              <a:t>Introduction</a:t>
            </a:r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1C428E94-3154-4839-AE50-85996DE975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1947672"/>
            <a:ext cx="9383716" cy="407072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040C28"/>
                </a:solidFill>
                <a:latin typeface="Google Sans"/>
              </a:rPr>
              <a:t>DML stands for ''data manipulation language.</a:t>
            </a:r>
            <a:r>
              <a:rPr lang="en-GB" sz="2000" dirty="0">
                <a:solidFill>
                  <a:srgbClr val="202124"/>
                </a:solidFill>
                <a:latin typeface="Google Sans"/>
              </a:rPr>
              <a:t> </a:t>
            </a:r>
            <a:r>
              <a:rPr lang="en-GB" sz="2000" dirty="0">
                <a:solidFill>
                  <a:srgbClr val="040C28"/>
                </a:solidFill>
                <a:latin typeface="Google Sans"/>
              </a:rPr>
              <a:t>'' It's a set of SQL statements that act on the data within a table</a:t>
            </a:r>
            <a:r>
              <a:rPr lang="en-GB" sz="2000" dirty="0">
                <a:solidFill>
                  <a:srgbClr val="202124"/>
                </a:solidFill>
                <a:latin typeface="Google Sans"/>
              </a:rPr>
              <a:t>. Select, insert, update, and delete are elements of this language. You'd use these elements when you want to retrieve a portion of, add data to, change data within, or delete data from a table.</a:t>
            </a:r>
            <a:endParaRPr lang="en-GB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0E38220-F465-4249-958D-8C06F990CF4E}"/>
              </a:ext>
            </a:extLst>
          </p:cNvPr>
          <p:cNvSpPr txBox="1"/>
          <p:nvPr/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20XX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9615361-E1F5-416B-8047-9F5020D9B90B}"/>
              </a:ext>
            </a:extLst>
          </p:cNvPr>
          <p:cNvSpPr txBox="1"/>
          <p:nvPr/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21ADF29-C751-410C-91E0-866EECCB79A1}"/>
              </a:ext>
            </a:extLst>
          </p:cNvPr>
          <p:cNvSpPr txBox="1"/>
          <p:nvPr/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999388-4149-4773-8957-97DF26E21CC7}" type="slidenum">
              <a:t>3</a:t>
            </a:fld>
            <a:endParaRPr lang="en-GB" sz="1400" b="0" i="0" u="none" strike="noStrike" kern="1200" cap="none" spc="0" baseline="0">
              <a:solidFill>
                <a:srgbClr val="543E34"/>
              </a:solidFill>
              <a:uFillTx/>
              <a:latin typeface="Gill Sans Nov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3DD9DB3-1F5C-4AD0-B377-C4410E648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942" y="493986"/>
            <a:ext cx="10079422" cy="6032936"/>
          </a:xfrm>
        </p:spPr>
        <p:txBody>
          <a:bodyPr/>
          <a:lstStyle/>
          <a:p>
            <a:pPr lvl="0"/>
            <a:r>
              <a:rPr lang="en-GB" sz="2800" b="1">
                <a:solidFill>
                  <a:srgbClr val="1375B0"/>
                </a:solidFill>
                <a:latin typeface="Nunito Sans" pitchFamily="2"/>
              </a:rPr>
              <a:t>SELECT</a:t>
            </a:r>
            <a:br>
              <a:rPr lang="en-GB" sz="2800" b="1">
                <a:solidFill>
                  <a:srgbClr val="1375B0"/>
                </a:solidFill>
                <a:latin typeface="Nunito Sans" pitchFamily="2"/>
              </a:rPr>
            </a:br>
            <a:r>
              <a:rPr lang="en-GB" sz="2800">
                <a:solidFill>
                  <a:srgbClr val="4D5968"/>
                </a:solidFill>
                <a:latin typeface="-apple-system"/>
              </a:rPr>
              <a:t>SELECT command or statement in SQL is used to fetch data records from the database table and present it in the form of a result set. It is usually considered a DQL command, but it can also be considered a DML.</a:t>
            </a:r>
            <a:br>
              <a:rPr lang="en-GB" sz="2800">
                <a:solidFill>
                  <a:srgbClr val="4D5968"/>
                </a:solidFill>
                <a:latin typeface="-apple-system"/>
              </a:rPr>
            </a:br>
            <a:r>
              <a:rPr lang="en-GB" sz="2800">
                <a:solidFill>
                  <a:srgbClr val="4D5968"/>
                </a:solidFill>
                <a:latin typeface="-apple-system"/>
              </a:rPr>
              <a:t> </a:t>
            </a:r>
            <a:br>
              <a:rPr lang="en-GB" sz="2800">
                <a:solidFill>
                  <a:srgbClr val="4D5968"/>
                </a:solidFill>
                <a:latin typeface="-apple-system"/>
              </a:rPr>
            </a:br>
            <a:r>
              <a:rPr lang="en-GB" sz="3200">
                <a:solidFill>
                  <a:srgbClr val="0077AA"/>
                </a:solidFill>
                <a:latin typeface="Consolas" pitchFamily="49"/>
              </a:rPr>
              <a:t>SELECT customerName, phone, city,state FROM customers</a:t>
            </a:r>
            <a:r>
              <a:rPr lang="en-GB" sz="1800">
                <a:solidFill>
                  <a:srgbClr val="0077AA"/>
                </a:solidFill>
                <a:latin typeface="Consolas" pitchFamily="49"/>
              </a:rPr>
              <a:t>;</a:t>
            </a:r>
            <a:br>
              <a:rPr lang="en-GB" sz="1800">
                <a:solidFill>
                  <a:srgbClr val="4D5968"/>
                </a:solidFill>
                <a:latin typeface="-apple-system"/>
              </a:rPr>
            </a:br>
            <a:br>
              <a:rPr lang="en-GB" sz="2800">
                <a:solidFill>
                  <a:srgbClr val="4D5968"/>
                </a:solidFill>
                <a:latin typeface="-apple-system"/>
              </a:rPr>
            </a:br>
            <a:br>
              <a:rPr lang="en-GB" sz="2800">
                <a:solidFill>
                  <a:srgbClr val="4D5968"/>
                </a:solidFill>
                <a:latin typeface="-apple-system"/>
              </a:rPr>
            </a:b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BC4B472-F441-4F53-AA87-F082EA6DF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5" y="82296"/>
            <a:ext cx="11666482" cy="6223909"/>
          </a:xfrm>
        </p:spPr>
        <p:txBody>
          <a:bodyPr/>
          <a:lstStyle/>
          <a:p>
            <a:pPr lvl="0"/>
            <a:r>
              <a:rPr lang="en-GB" sz="3200" b="1">
                <a:solidFill>
                  <a:srgbClr val="1375B0"/>
                </a:solidFill>
                <a:latin typeface="Nunito Sans" pitchFamily="2"/>
              </a:rPr>
              <a:t>INSERT</a:t>
            </a:r>
            <a:br>
              <a:rPr lang="en-GB" sz="3200" b="1">
                <a:solidFill>
                  <a:srgbClr val="1375B0"/>
                </a:solidFill>
                <a:latin typeface="Nunito Sans" pitchFamily="2"/>
              </a:rPr>
            </a:br>
            <a:r>
              <a:rPr lang="en-GB" sz="3200">
                <a:solidFill>
                  <a:srgbClr val="4D5968"/>
                </a:solidFill>
                <a:latin typeface="-apple-system"/>
              </a:rPr>
              <a:t>INSERT commands in SQL are used to insert data records or rows in a database table. In an INSERT statement, we specify both the column_names for which the entry has to be made along with the data value that has to be inserted.</a:t>
            </a:r>
            <a:br>
              <a:rPr lang="en-GB" sz="3200">
                <a:solidFill>
                  <a:srgbClr val="4D5968"/>
                </a:solidFill>
                <a:latin typeface="-apple-system"/>
              </a:rPr>
            </a:br>
            <a:br>
              <a:rPr lang="en-GB" sz="3200">
                <a:solidFill>
                  <a:srgbClr val="4D5968"/>
                </a:solidFill>
                <a:latin typeface="-apple-system"/>
              </a:rPr>
            </a:br>
            <a:r>
              <a:rPr lang="en-GB" sz="2400">
                <a:solidFill>
                  <a:srgbClr val="0000CD"/>
                </a:solidFill>
                <a:latin typeface="Consolas" pitchFamily="49"/>
              </a:rPr>
              <a:t>INSERT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sz="2400">
                <a:solidFill>
                  <a:srgbClr val="0000CD"/>
                </a:solidFill>
                <a:latin typeface="Consolas" pitchFamily="49"/>
              </a:rPr>
              <a:t>INTO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table_name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 (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column1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 column2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 column3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 ...)</a:t>
            </a:r>
            <a:br>
              <a:rPr lang="en-GB" sz="2400"/>
            </a:br>
            <a:r>
              <a:rPr lang="en-GB" sz="2400">
                <a:solidFill>
                  <a:srgbClr val="0000CD"/>
                </a:solidFill>
                <a:latin typeface="Consolas" pitchFamily="49"/>
              </a:rPr>
              <a:t>VALUES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 (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value1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 value2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</a:t>
            </a:r>
            <a:r>
              <a:rPr lang="en-GB" sz="2400" i="1">
                <a:solidFill>
                  <a:srgbClr val="000000"/>
                </a:solidFill>
                <a:latin typeface="Consolas" pitchFamily="49"/>
              </a:rPr>
              <a:t> value3</a:t>
            </a:r>
            <a:r>
              <a:rPr lang="en-GB" sz="2400">
                <a:solidFill>
                  <a:srgbClr val="000000"/>
                </a:solidFill>
                <a:latin typeface="Consolas" pitchFamily="49"/>
              </a:rPr>
              <a:t>, ...);</a:t>
            </a:r>
            <a:br>
              <a:rPr lang="en-GB" sz="2400">
                <a:solidFill>
                  <a:srgbClr val="4D5968"/>
                </a:solidFill>
                <a:latin typeface="-apple-system"/>
              </a:rPr>
            </a:br>
            <a:br>
              <a:rPr lang="en-GB" sz="2400">
                <a:solidFill>
                  <a:srgbClr val="4D5968"/>
                </a:solidFill>
                <a:latin typeface="-apple-system"/>
              </a:rPr>
            </a:br>
            <a:br>
              <a:rPr lang="en-GB" sz="9600">
                <a:solidFill>
                  <a:srgbClr val="4D5968"/>
                </a:solidFill>
                <a:latin typeface="-apple-system"/>
              </a:rPr>
            </a:br>
            <a:endParaRPr lang="en-GB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3EAF9C8-86DF-4CED-B040-025F6C3EF856}"/>
              </a:ext>
            </a:extLst>
          </p:cNvPr>
          <p:cNvSpPr txBox="1"/>
          <p:nvPr/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BA1C06C-2302-4A68-B088-7E2BA100CA0E}"/>
              </a:ext>
            </a:extLst>
          </p:cNvPr>
          <p:cNvSpPr txBox="1"/>
          <p:nvPr/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presentation title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D2BF6BDC-67E8-4AF9-B9DC-E6F0B97171F1}"/>
              </a:ext>
            </a:extLst>
          </p:cNvPr>
          <p:cNvSpPr txBox="1"/>
          <p:nvPr/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5DF844-3674-4F07-A8CB-220ECD3FBD35}" type="slidenum">
              <a:t>5</a:t>
            </a:fld>
            <a:endParaRPr lang="en-GB" sz="1400" b="0" i="0" u="none" strike="noStrike" kern="1200" cap="none" spc="0" baseline="0">
              <a:solidFill>
                <a:srgbClr val="543E34"/>
              </a:solidFill>
              <a:uFillTx/>
              <a:latin typeface="Gill Sans Nova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5BD5B-C811-4870-A09C-5109D5B0FA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 rot="10985835">
            <a:off x="14450427" y="6109609"/>
            <a:ext cx="139272" cy="4572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A4982E-E424-4BEA-951D-F807ACF65AEA}"/>
              </a:ext>
            </a:extLst>
          </p:cNvPr>
          <p:cNvSpPr txBox="1"/>
          <p:nvPr/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20XX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EA147536-FCF4-4189-8B99-B8967D54F528}"/>
              </a:ext>
            </a:extLst>
          </p:cNvPr>
          <p:cNvSpPr txBox="1"/>
          <p:nvPr/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543E34"/>
                </a:solidFill>
                <a:uFillTx/>
                <a:latin typeface="Gill Sans Nova Light"/>
              </a:rPr>
              <a:t>presentation title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A814EC1-52A6-4D55-8C82-656A1083CB1A}"/>
              </a:ext>
            </a:extLst>
          </p:cNvPr>
          <p:cNvSpPr txBox="1"/>
          <p:nvPr/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64234B-ED64-4419-A0FD-C808C429635F}" type="slidenum">
              <a:t>6</a:t>
            </a:fld>
            <a:endParaRPr lang="en-GB" sz="1400" b="0" i="0" u="none" strike="noStrike" kern="1200" cap="none" spc="0" baseline="0">
              <a:solidFill>
                <a:srgbClr val="543E34"/>
              </a:solidFill>
              <a:uFillTx/>
              <a:latin typeface="Gill Sans Nova Ligh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D45C1-1CE8-4FE8-801B-4E412C58A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6016" y="-189289"/>
            <a:ext cx="73572" cy="9469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6BC9290-9B2C-4234-909D-DC9E7B8808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546536"/>
            <a:ext cx="10512445" cy="5602016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1375B0"/>
                </a:solidFill>
                <a:latin typeface="Nunito Sans" pitchFamily="2"/>
              </a:rPr>
              <a:t>UPDATE</a:t>
            </a:r>
          </a:p>
          <a:p>
            <a:pPr lvl="0"/>
            <a:r>
              <a:rPr lang="en-GB" dirty="0">
                <a:solidFill>
                  <a:srgbClr val="4D5968"/>
                </a:solidFill>
                <a:latin typeface="-apple-system"/>
              </a:rPr>
              <a:t>UPDATE command or statement is used to modify the value of an existing column in a database table.</a:t>
            </a:r>
          </a:p>
          <a:p>
            <a:pPr lvl="0"/>
            <a:r>
              <a:rPr lang="en-GB" sz="1600" dirty="0">
                <a:solidFill>
                  <a:srgbClr val="0000CD"/>
                </a:solidFill>
                <a:latin typeface="Consolas" pitchFamily="49"/>
              </a:rPr>
              <a:t>UPDATE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sz="1600" i="1" dirty="0" err="1">
                <a:solidFill>
                  <a:srgbClr val="000000"/>
                </a:solidFill>
                <a:latin typeface="Consolas" pitchFamily="49"/>
              </a:rPr>
              <a:t>table_name</a:t>
            </a:r>
            <a:br>
              <a:rPr lang="en-GB" sz="1600" dirty="0"/>
            </a:br>
            <a:r>
              <a:rPr lang="en-GB" sz="1600" dirty="0">
                <a:solidFill>
                  <a:srgbClr val="0000CD"/>
                </a:solidFill>
                <a:latin typeface="Consolas" pitchFamily="49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sz="1600" i="1" dirty="0">
                <a:solidFill>
                  <a:srgbClr val="000000"/>
                </a:solidFill>
                <a:latin typeface="Consolas" pitchFamily="49"/>
              </a:rPr>
              <a:t>column1 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=</a:t>
            </a:r>
            <a:r>
              <a:rPr lang="en-GB" sz="1600" i="1" dirty="0">
                <a:solidFill>
                  <a:srgbClr val="000000"/>
                </a:solidFill>
                <a:latin typeface="Consolas" pitchFamily="49"/>
              </a:rPr>
              <a:t> value1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,</a:t>
            </a:r>
            <a:r>
              <a:rPr lang="en-GB" sz="1600" i="1" dirty="0">
                <a:solidFill>
                  <a:srgbClr val="000000"/>
                </a:solidFill>
                <a:latin typeface="Consolas" pitchFamily="49"/>
              </a:rPr>
              <a:t> column2 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=</a:t>
            </a:r>
            <a:r>
              <a:rPr lang="en-GB" sz="1600" i="1" dirty="0">
                <a:solidFill>
                  <a:srgbClr val="000000"/>
                </a:solidFill>
                <a:latin typeface="Consolas" pitchFamily="49"/>
              </a:rPr>
              <a:t> value2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, ...</a:t>
            </a:r>
            <a:br>
              <a:rPr lang="en-GB" sz="1600" dirty="0"/>
            </a:br>
            <a:r>
              <a:rPr lang="en-GB" sz="1600" dirty="0">
                <a:solidFill>
                  <a:srgbClr val="0000CD"/>
                </a:solidFill>
                <a:latin typeface="Consolas" pitchFamily="49"/>
              </a:rPr>
              <a:t>WHERE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sz="1600" i="1" dirty="0">
                <a:solidFill>
                  <a:srgbClr val="000000"/>
                </a:solidFill>
                <a:latin typeface="Consolas" pitchFamily="49"/>
              </a:rPr>
              <a:t>condition</a:t>
            </a:r>
            <a:r>
              <a:rPr lang="en-GB" sz="1600" dirty="0">
                <a:solidFill>
                  <a:srgbClr val="000000"/>
                </a:solidFill>
                <a:latin typeface="Consolas" pitchFamily="49"/>
              </a:rPr>
              <a:t>;</a:t>
            </a:r>
            <a:endParaRPr lang="en-GB" sz="1600" dirty="0">
              <a:solidFill>
                <a:srgbClr val="4D5968"/>
              </a:solidFill>
              <a:latin typeface="-apple-system"/>
            </a:endParaRPr>
          </a:p>
          <a:p>
            <a:pPr lvl="0"/>
            <a:r>
              <a:rPr lang="en-GB" b="1" dirty="0">
                <a:solidFill>
                  <a:srgbClr val="1375B0"/>
                </a:solidFill>
                <a:latin typeface="Nunito Sans" pitchFamily="2"/>
              </a:rPr>
              <a:t> DELETE</a:t>
            </a:r>
          </a:p>
          <a:p>
            <a:pPr lvl="0"/>
            <a:r>
              <a:rPr lang="en-GB" dirty="0">
                <a:solidFill>
                  <a:srgbClr val="273239"/>
                </a:solidFill>
                <a:latin typeface="-apple-system"/>
              </a:rPr>
              <a:t>DELETE statement in SQL is used to remove one or more rows from the database table. It does not delete the data records permanently. We can always perform a rollback operation to undo a DELETE command. With DELETE statements, we can use the WHERE clause for filtering specific rows.</a:t>
            </a:r>
            <a:endParaRPr lang="en-GB" dirty="0">
              <a:solidFill>
                <a:srgbClr val="4D5968"/>
              </a:solidFill>
              <a:latin typeface="-apple-system"/>
            </a:endParaRPr>
          </a:p>
          <a:p>
            <a:pPr lvl="0"/>
            <a:r>
              <a:rPr lang="en-GB" dirty="0">
                <a:solidFill>
                  <a:srgbClr val="0000CD"/>
                </a:solidFill>
                <a:latin typeface="Consolas" pitchFamily="49"/>
              </a:rPr>
              <a:t>DELETE</a:t>
            </a:r>
            <a:r>
              <a:rPr lang="en-GB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dirty="0">
                <a:solidFill>
                  <a:srgbClr val="0000CD"/>
                </a:solidFill>
                <a:latin typeface="Consolas" pitchFamily="49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i="1" dirty="0" err="1">
                <a:solidFill>
                  <a:srgbClr val="000000"/>
                </a:solidFill>
                <a:latin typeface="Consolas" pitchFamily="49"/>
              </a:rPr>
              <a:t>table_name</a:t>
            </a:r>
            <a:r>
              <a:rPr lang="en-GB" i="1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dirty="0">
                <a:solidFill>
                  <a:srgbClr val="0000CD"/>
                </a:solidFill>
                <a:latin typeface="Consolas" pitchFamily="49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itchFamily="49"/>
              </a:rPr>
              <a:t> </a:t>
            </a:r>
            <a:r>
              <a:rPr lang="en-GB" i="1" dirty="0">
                <a:solidFill>
                  <a:srgbClr val="000000"/>
                </a:solidFill>
                <a:latin typeface="Consolas" pitchFamily="49"/>
              </a:rPr>
              <a:t>condition</a:t>
            </a:r>
            <a:r>
              <a:rPr lang="en-GB" dirty="0">
                <a:solidFill>
                  <a:srgbClr val="000000"/>
                </a:solidFill>
                <a:latin typeface="Consolas" pitchFamily="49"/>
              </a:rPr>
              <a:t>;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FC2A-8359-4DF7-92DD-7D38E4B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9F38-5F81-48BC-BE32-84C92B95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view is a database object that has no values. Its contents are based on the base table.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contains rows and columns similar to the real table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View is a 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virtual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created by a query by joining one or more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74BE-78A9-4B63-9212-F8495FDB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10515600" cy="872004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Create 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51ED-FEC1-4AFD-B1D3-7B9141BA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41"/>
            <a:ext cx="10515600" cy="2375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Syntax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</a:t>
            </a: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1493"/>
                </a:solidFill>
                <a:effectLst/>
                <a:latin typeface="inter-regular"/>
              </a:rPr>
              <a:t>REPLACE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view_name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columns 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tables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conditions];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FC772-CB8C-0939-7642-2179A01C302F}"/>
              </a:ext>
            </a:extLst>
          </p:cNvPr>
          <p:cNvSpPr txBox="1"/>
          <p:nvPr/>
        </p:nvSpPr>
        <p:spPr>
          <a:xfrm>
            <a:off x="195943" y="1150986"/>
            <a:ext cx="589694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ar(--ff-lato)"/>
              </a:rPr>
              <a:t>Updating a View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var(--ff-lato)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Unlike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VIEW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VIEW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there is no direct statement to update the records of an existing view.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use the SQL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to modify the existing records in a table or a view.</a:t>
            </a:r>
            <a:endParaRPr lang="en-US" b="0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A4E1C-211D-2441-DB2C-3F45BFE93834}"/>
              </a:ext>
            </a:extLst>
          </p:cNvPr>
          <p:cNvSpPr txBox="1"/>
          <p:nvPr/>
        </p:nvSpPr>
        <p:spPr>
          <a:xfrm>
            <a:off x="6479334" y="1502228"/>
            <a:ext cx="5516723" cy="48013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 clause may not contain the keyword DISTINCT.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 clause may not contain summary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 clause may not contain set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 clause may not contain set operators.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 clause may not contain an ORDER BY clause.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FROM clause may not contain multiple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WHERE clause may not contain subqueries.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query may not contain GROUP BY or HAVING.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Calculated columns may not be updated.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56405-160D-7918-D6D6-58310D194FF7}"/>
              </a:ext>
            </a:extLst>
          </p:cNvPr>
          <p:cNvSpPr txBox="1"/>
          <p:nvPr/>
        </p:nvSpPr>
        <p:spPr>
          <a:xfrm>
            <a:off x="108082" y="4891673"/>
            <a:ext cx="6144983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view_name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column1 </a:t>
            </a:r>
            <a:r>
              <a:rPr lang="en-US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value1, column2 </a:t>
            </a:r>
            <a:r>
              <a:rPr lang="en-US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value2....,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columnN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valueN</a:t>
            </a:r>
            <a:endParaRPr lang="en-US" b="0" i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[condition];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6B6A1-BE1C-80A0-0159-B57C2A4248E3}"/>
              </a:ext>
            </a:extLst>
          </p:cNvPr>
          <p:cNvSpPr txBox="1"/>
          <p:nvPr/>
        </p:nvSpPr>
        <p:spPr>
          <a:xfrm>
            <a:off x="154734" y="4306077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sng" dirty="0">
                <a:effectLst/>
                <a:latin typeface="Verdana" panose="020B060403050404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5843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729</Words>
  <Application>Microsoft Office PowerPoint</Application>
  <PresentationFormat>Widescreen</PresentationFormat>
  <Paragraphs>76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Algerian</vt:lpstr>
      <vt:lpstr>-apple-system</vt:lpstr>
      <vt:lpstr>Arial</vt:lpstr>
      <vt:lpstr>Calibri</vt:lpstr>
      <vt:lpstr>Consolas</vt:lpstr>
      <vt:lpstr>Courier New</vt:lpstr>
      <vt:lpstr>erdana</vt:lpstr>
      <vt:lpstr>Gill Sans Nova Light</vt:lpstr>
      <vt:lpstr>Google Sans</vt:lpstr>
      <vt:lpstr>inter-bold</vt:lpstr>
      <vt:lpstr>inter-regular</vt:lpstr>
      <vt:lpstr>Montserrat</vt:lpstr>
      <vt:lpstr>Nunito Sans</vt:lpstr>
      <vt:lpstr>Sagona Book</vt:lpstr>
      <vt:lpstr>Sitka Text Semibold</vt:lpstr>
      <vt:lpstr>Trebuchet MS</vt:lpstr>
      <vt:lpstr>var(--ff-lato)</vt:lpstr>
      <vt:lpstr>Verdana</vt:lpstr>
      <vt:lpstr>Wingdings 3</vt:lpstr>
      <vt:lpstr>Facet</vt:lpstr>
      <vt:lpstr>Introduction of SQL DML Commands &amp; VIEW </vt:lpstr>
      <vt:lpstr>DML Commands</vt:lpstr>
      <vt:lpstr>Introduction</vt:lpstr>
      <vt:lpstr>SELECT SELECT command or statement in SQL is used to fetch data records from the database table and present it in the form of a result set. It is usually considered a DQL command, but it can also be considered a DML.   SELECT customerName, phone, city,state FROM customers;    </vt:lpstr>
      <vt:lpstr>INSERT INSERT commands in SQL are used to insert data records or rows in a database table. In an INSERT statement, we specify both the column_names for which the entry has to be made along with the data value that has to be inserted.  INSERT INTO table_name (column1, column2, column3, ...) VALUES (value1, value2, value3, ...);   </vt:lpstr>
      <vt:lpstr>PowerPoint Presentation</vt:lpstr>
      <vt:lpstr>View</vt:lpstr>
      <vt:lpstr>Create 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preshitawagh2203@gmail.com</dc:creator>
  <cp:lastModifiedBy>Rahul Sutar</cp:lastModifiedBy>
  <cp:revision>5</cp:revision>
  <dcterms:created xsi:type="dcterms:W3CDTF">2023-09-26T07:36:24Z</dcterms:created>
  <dcterms:modified xsi:type="dcterms:W3CDTF">2023-09-26T15:21:29Z</dcterms:modified>
</cp:coreProperties>
</file>