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762" r:id="rId3"/>
  </p:sldMasterIdLst>
  <p:sldIdLst>
    <p:sldId id="256" r:id="rId4"/>
    <p:sldId id="264" r:id="rId5"/>
    <p:sldId id="270" r:id="rId6"/>
    <p:sldId id="271" r:id="rId7"/>
    <p:sldId id="259" r:id="rId8"/>
    <p:sldId id="260" r:id="rId9"/>
    <p:sldId id="261" r:id="rId10"/>
    <p:sldId id="257" r:id="rId11"/>
    <p:sldId id="258" r:id="rId12"/>
    <p:sldId id="273" r:id="rId13"/>
    <p:sldId id="275" r:id="rId14"/>
    <p:sldId id="276" r:id="rId15"/>
    <p:sldId id="266" r:id="rId16"/>
    <p:sldId id="263"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EFC"/>
    <a:srgbClr val="FF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0E7761-8644-4142-874D-FBE2C3C99082}"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798F2B27-EF66-4177-9F9C-B209B9B93431}">
      <dgm:prSet phldrT="[Text]"/>
      <dgm:spPr/>
      <dgm:t>
        <a:bodyPr/>
        <a:lstStyle/>
        <a:p>
          <a:r>
            <a:rPr lang="en-IN" b="0" i="0" dirty="0"/>
            <a:t>most common uses</a:t>
          </a:r>
          <a:endParaRPr lang="en-IN" dirty="0"/>
        </a:p>
      </dgm:t>
    </dgm:pt>
    <dgm:pt modelId="{3DFCEA27-3C6E-4276-80B6-1B3C227033E7}" type="parTrans" cxnId="{E3751428-F774-44A1-BDB5-3F20F09BA0AC}">
      <dgm:prSet/>
      <dgm:spPr/>
      <dgm:t>
        <a:bodyPr/>
        <a:lstStyle/>
        <a:p>
          <a:endParaRPr lang="en-IN"/>
        </a:p>
      </dgm:t>
    </dgm:pt>
    <dgm:pt modelId="{C3E05F45-D69A-4C87-BA47-64D097475300}" type="sibTrans" cxnId="{E3751428-F774-44A1-BDB5-3F20F09BA0AC}">
      <dgm:prSet/>
      <dgm:spPr/>
      <dgm:t>
        <a:bodyPr/>
        <a:lstStyle/>
        <a:p>
          <a:endParaRPr lang="en-IN"/>
        </a:p>
      </dgm:t>
    </dgm:pt>
    <dgm:pt modelId="{25D6F532-9A9B-481F-A72E-77BCBA86F24F}">
      <dgm:prSet phldrT="[Text]"/>
      <dgm:spPr/>
      <dgm:t>
        <a:bodyPr/>
        <a:lstStyle/>
        <a:p>
          <a:pPr>
            <a:buFont typeface="+mj-lt"/>
            <a:buAutoNum type="arabicPeriod"/>
          </a:pPr>
          <a:r>
            <a:rPr lang="en-IN" b="0" i="0" dirty="0"/>
            <a:t>Business performance reporting.</a:t>
          </a:r>
        </a:p>
        <a:p>
          <a:pPr>
            <a:buFont typeface="+mj-lt"/>
            <a:buAutoNum type="arabicPeriod"/>
          </a:pPr>
          <a:endParaRPr lang="en-IN" dirty="0"/>
        </a:p>
      </dgm:t>
    </dgm:pt>
    <dgm:pt modelId="{9408BCD0-9BAB-4DBC-B1D1-79160F168F0F}" type="parTrans" cxnId="{C63D7525-BBB5-4B8D-A7C2-EA1A74B4DB60}">
      <dgm:prSet/>
      <dgm:spPr/>
      <dgm:t>
        <a:bodyPr/>
        <a:lstStyle/>
        <a:p>
          <a:endParaRPr lang="en-IN"/>
        </a:p>
      </dgm:t>
    </dgm:pt>
    <dgm:pt modelId="{77D93770-41A6-4451-ABD3-9129BCB669A4}" type="sibTrans" cxnId="{C63D7525-BBB5-4B8D-A7C2-EA1A74B4DB60}">
      <dgm:prSet/>
      <dgm:spPr/>
      <dgm:t>
        <a:bodyPr/>
        <a:lstStyle/>
        <a:p>
          <a:endParaRPr lang="en-IN"/>
        </a:p>
      </dgm:t>
    </dgm:pt>
    <dgm:pt modelId="{38183065-FF19-446B-A374-521DC6349D4E}">
      <dgm:prSet phldrT="[Text]"/>
      <dgm:spPr/>
      <dgm:t>
        <a:bodyPr/>
        <a:lstStyle/>
        <a:p>
          <a:pPr>
            <a:buFont typeface="+mj-lt"/>
            <a:buAutoNum type="arabicPeriod"/>
          </a:pPr>
          <a:r>
            <a:rPr lang="en-IN" b="0" i="0" dirty="0"/>
            <a:t>Project management and tracking.</a:t>
          </a:r>
        </a:p>
        <a:p>
          <a:pPr>
            <a:buFont typeface="+mj-lt"/>
            <a:buAutoNum type="arabicPeriod"/>
          </a:pPr>
          <a:endParaRPr lang="en-IN" dirty="0"/>
        </a:p>
      </dgm:t>
    </dgm:pt>
    <dgm:pt modelId="{BD7E6B2A-5530-46C1-9B61-063B6F6A1F2C}" type="parTrans" cxnId="{98C195A3-9FC4-4690-AF77-DAE6D9FB1E4F}">
      <dgm:prSet/>
      <dgm:spPr/>
      <dgm:t>
        <a:bodyPr/>
        <a:lstStyle/>
        <a:p>
          <a:endParaRPr lang="en-IN"/>
        </a:p>
      </dgm:t>
    </dgm:pt>
    <dgm:pt modelId="{1D084BF4-62B0-4BD5-81CF-0FA30A520088}" type="sibTrans" cxnId="{98C195A3-9FC4-4690-AF77-DAE6D9FB1E4F}">
      <dgm:prSet/>
      <dgm:spPr/>
      <dgm:t>
        <a:bodyPr/>
        <a:lstStyle/>
        <a:p>
          <a:endParaRPr lang="en-IN"/>
        </a:p>
      </dgm:t>
    </dgm:pt>
    <dgm:pt modelId="{C1EAAE75-9EA5-4500-9474-749292722811}">
      <dgm:prSet phldrT="[Text]"/>
      <dgm:spPr/>
      <dgm:t>
        <a:bodyPr/>
        <a:lstStyle/>
        <a:p>
          <a:pPr>
            <a:buFont typeface="+mj-lt"/>
            <a:buAutoNum type="arabicPeriod"/>
          </a:pPr>
          <a:r>
            <a:rPr lang="en-IN" b="0" i="0" dirty="0"/>
            <a:t>Human resources analytics.</a:t>
          </a:r>
        </a:p>
        <a:p>
          <a:pPr>
            <a:buFont typeface="+mj-lt"/>
            <a:buAutoNum type="arabicPeriod"/>
          </a:pPr>
          <a:endParaRPr lang="en-IN" dirty="0"/>
        </a:p>
      </dgm:t>
    </dgm:pt>
    <dgm:pt modelId="{3F8EDF3E-73D3-45DF-814D-0EAA28821753}" type="parTrans" cxnId="{2FC3A56D-9367-4ABF-9BCF-6D7ED0644674}">
      <dgm:prSet/>
      <dgm:spPr/>
      <dgm:t>
        <a:bodyPr/>
        <a:lstStyle/>
        <a:p>
          <a:endParaRPr lang="en-IN"/>
        </a:p>
      </dgm:t>
    </dgm:pt>
    <dgm:pt modelId="{A57FD74E-57A8-4439-BCFF-55CB9B84EB02}" type="sibTrans" cxnId="{2FC3A56D-9367-4ABF-9BCF-6D7ED0644674}">
      <dgm:prSet/>
      <dgm:spPr/>
      <dgm:t>
        <a:bodyPr/>
        <a:lstStyle/>
        <a:p>
          <a:endParaRPr lang="en-IN"/>
        </a:p>
      </dgm:t>
    </dgm:pt>
    <dgm:pt modelId="{A44BAA35-9A27-4569-83F9-65A224B0AD55}">
      <dgm:prSet phldrT="[Text]"/>
      <dgm:spPr/>
      <dgm:t>
        <a:bodyPr/>
        <a:lstStyle/>
        <a:p>
          <a:endParaRPr lang="en-IN"/>
        </a:p>
      </dgm:t>
    </dgm:pt>
    <dgm:pt modelId="{884E95AC-F02E-4095-901E-27E9E13D502E}" type="parTrans" cxnId="{C2FF4F58-8909-457F-B864-6725CFE10F79}">
      <dgm:prSet/>
      <dgm:spPr/>
      <dgm:t>
        <a:bodyPr/>
        <a:lstStyle/>
        <a:p>
          <a:endParaRPr lang="en-IN"/>
        </a:p>
      </dgm:t>
    </dgm:pt>
    <dgm:pt modelId="{28006DAC-9238-4C5B-BBF8-48EFC001A6AE}" type="sibTrans" cxnId="{C2FF4F58-8909-457F-B864-6725CFE10F79}">
      <dgm:prSet/>
      <dgm:spPr/>
      <dgm:t>
        <a:bodyPr/>
        <a:lstStyle/>
        <a:p>
          <a:endParaRPr lang="en-IN"/>
        </a:p>
      </dgm:t>
    </dgm:pt>
    <dgm:pt modelId="{483D1360-562B-4C5C-8D1E-693CD1060CB2}">
      <dgm:prSet phldrT="[Text]"/>
      <dgm:spPr/>
      <dgm:t>
        <a:bodyPr/>
        <a:lstStyle/>
        <a:p>
          <a:endParaRPr lang="en-IN"/>
        </a:p>
      </dgm:t>
    </dgm:pt>
    <dgm:pt modelId="{E99D4895-D198-4276-9668-0AC519F3063B}" type="parTrans" cxnId="{421D0141-3B52-4529-A656-0C0007539FD8}">
      <dgm:prSet/>
      <dgm:spPr/>
      <dgm:t>
        <a:bodyPr/>
        <a:lstStyle/>
        <a:p>
          <a:endParaRPr lang="en-IN"/>
        </a:p>
      </dgm:t>
    </dgm:pt>
    <dgm:pt modelId="{6681312A-3EAA-4A1A-B167-4747CEC87C97}" type="sibTrans" cxnId="{421D0141-3B52-4529-A656-0C0007539FD8}">
      <dgm:prSet/>
      <dgm:spPr/>
      <dgm:t>
        <a:bodyPr/>
        <a:lstStyle/>
        <a:p>
          <a:endParaRPr lang="en-IN"/>
        </a:p>
      </dgm:t>
    </dgm:pt>
    <dgm:pt modelId="{2D5552BE-4E4A-4B3E-9A66-7E6E44EBE07F}">
      <dgm:prSet phldrT="[Text]"/>
      <dgm:spPr/>
      <dgm:t>
        <a:bodyPr/>
        <a:lstStyle/>
        <a:p>
          <a:endParaRPr lang="en-IN"/>
        </a:p>
      </dgm:t>
    </dgm:pt>
    <dgm:pt modelId="{0AB4D2E6-D777-4226-A44C-731338C4BAA0}" type="parTrans" cxnId="{E66597EF-CB75-438E-8F10-F13EAB37A1C4}">
      <dgm:prSet/>
      <dgm:spPr/>
      <dgm:t>
        <a:bodyPr/>
        <a:lstStyle/>
        <a:p>
          <a:endParaRPr lang="en-IN"/>
        </a:p>
      </dgm:t>
    </dgm:pt>
    <dgm:pt modelId="{91111B30-69A0-4A60-B838-4669B71E049F}" type="sibTrans" cxnId="{E66597EF-CB75-438E-8F10-F13EAB37A1C4}">
      <dgm:prSet/>
      <dgm:spPr/>
      <dgm:t>
        <a:bodyPr/>
        <a:lstStyle/>
        <a:p>
          <a:endParaRPr lang="en-IN"/>
        </a:p>
      </dgm:t>
    </dgm:pt>
    <dgm:pt modelId="{0A107AA8-95CB-4E75-AD4C-F2D3B7213B5D}">
      <dgm:prSet/>
      <dgm:spPr/>
      <dgm:t>
        <a:bodyPr/>
        <a:lstStyle/>
        <a:p>
          <a:pPr>
            <a:buFont typeface="+mj-lt"/>
            <a:buAutoNum type="arabicPeriod"/>
          </a:pPr>
          <a:r>
            <a:rPr lang="en-IN" b="0" i="0"/>
            <a:t>Customer analytics.</a:t>
          </a:r>
        </a:p>
      </dgm:t>
    </dgm:pt>
    <dgm:pt modelId="{8E3C710B-A30C-4786-8A16-C07F681AFBE9}" type="parTrans" cxnId="{41EA5A04-F8C2-49FD-8F7E-B6352FD59204}">
      <dgm:prSet/>
      <dgm:spPr/>
      <dgm:t>
        <a:bodyPr/>
        <a:lstStyle/>
        <a:p>
          <a:endParaRPr lang="en-IN"/>
        </a:p>
      </dgm:t>
    </dgm:pt>
    <dgm:pt modelId="{653D3FD4-9710-46CD-8D90-4576A4F020D5}" type="sibTrans" cxnId="{41EA5A04-F8C2-49FD-8F7E-B6352FD59204}">
      <dgm:prSet/>
      <dgm:spPr/>
      <dgm:t>
        <a:bodyPr/>
        <a:lstStyle/>
        <a:p>
          <a:endParaRPr lang="en-IN"/>
        </a:p>
      </dgm:t>
    </dgm:pt>
    <dgm:pt modelId="{8C77D740-8A2F-4184-B167-5F05396F80BF}">
      <dgm:prSet/>
      <dgm:spPr/>
      <dgm:t>
        <a:bodyPr/>
        <a:lstStyle/>
        <a:p>
          <a:pPr>
            <a:buFont typeface="+mj-lt"/>
            <a:buAutoNum type="arabicPeriod"/>
          </a:pPr>
          <a:r>
            <a:rPr lang="en-IN" b="0" i="0" dirty="0"/>
            <a:t>Risk analysis and compliance.</a:t>
          </a:r>
          <a:endParaRPr lang="en-IN" dirty="0"/>
        </a:p>
      </dgm:t>
    </dgm:pt>
    <dgm:pt modelId="{C10A7229-EFA3-4515-A1A3-BF1664286368}" type="parTrans" cxnId="{501756CE-68D2-4174-AD27-27537364BE4A}">
      <dgm:prSet/>
      <dgm:spPr/>
      <dgm:t>
        <a:bodyPr/>
        <a:lstStyle/>
        <a:p>
          <a:endParaRPr lang="en-IN"/>
        </a:p>
      </dgm:t>
    </dgm:pt>
    <dgm:pt modelId="{731653F5-0EF5-4335-91B7-70057243587C}" type="sibTrans" cxnId="{501756CE-68D2-4174-AD27-27537364BE4A}">
      <dgm:prSet/>
      <dgm:spPr/>
      <dgm:t>
        <a:bodyPr/>
        <a:lstStyle/>
        <a:p>
          <a:endParaRPr lang="en-IN"/>
        </a:p>
      </dgm:t>
    </dgm:pt>
    <dgm:pt modelId="{CD336EA7-6A35-4DE7-8134-1D9B8886CFD3}">
      <dgm:prSet/>
      <dgm:spPr/>
      <dgm:t>
        <a:bodyPr/>
        <a:lstStyle/>
        <a:p>
          <a:r>
            <a:rPr lang="en-IN" b="0" i="0"/>
            <a:t>Financial analysis.</a:t>
          </a:r>
          <a:endParaRPr lang="en-IN"/>
        </a:p>
      </dgm:t>
    </dgm:pt>
    <dgm:pt modelId="{0F4D8802-5ED7-4880-BC02-C1E2F976CC8C}" type="parTrans" cxnId="{B4641794-0FDB-48F0-943A-0CCC52359327}">
      <dgm:prSet/>
      <dgm:spPr/>
      <dgm:t>
        <a:bodyPr/>
        <a:lstStyle/>
        <a:p>
          <a:endParaRPr lang="en-IN"/>
        </a:p>
      </dgm:t>
    </dgm:pt>
    <dgm:pt modelId="{F24C5579-2CAE-4D6F-B2F3-73E1397823A0}" type="sibTrans" cxnId="{B4641794-0FDB-48F0-943A-0CCC52359327}">
      <dgm:prSet/>
      <dgm:spPr/>
      <dgm:t>
        <a:bodyPr/>
        <a:lstStyle/>
        <a:p>
          <a:endParaRPr lang="en-IN"/>
        </a:p>
      </dgm:t>
    </dgm:pt>
    <dgm:pt modelId="{5F7E616F-DB92-4045-8613-0819FDE2EC12}" type="pres">
      <dgm:prSet presAssocID="{A80E7761-8644-4142-874D-FBE2C3C99082}" presName="Name0" presStyleCnt="0">
        <dgm:presLayoutVars>
          <dgm:chMax val="1"/>
          <dgm:chPref val="1"/>
          <dgm:dir/>
          <dgm:animOne val="branch"/>
          <dgm:animLvl val="lvl"/>
        </dgm:presLayoutVars>
      </dgm:prSet>
      <dgm:spPr/>
    </dgm:pt>
    <dgm:pt modelId="{5B33F04B-CB46-4F0B-A945-6590B652BE82}" type="pres">
      <dgm:prSet presAssocID="{798F2B27-EF66-4177-9F9C-B209B9B93431}" presName="Parent" presStyleLbl="node0" presStyleIdx="0" presStyleCnt="1">
        <dgm:presLayoutVars>
          <dgm:chMax val="6"/>
          <dgm:chPref val="6"/>
        </dgm:presLayoutVars>
      </dgm:prSet>
      <dgm:spPr/>
    </dgm:pt>
    <dgm:pt modelId="{49AA923C-F599-4C85-A389-0080156D0BFD}" type="pres">
      <dgm:prSet presAssocID="{25D6F532-9A9B-481F-A72E-77BCBA86F24F}" presName="Accent1" presStyleCnt="0"/>
      <dgm:spPr/>
    </dgm:pt>
    <dgm:pt modelId="{6440820D-ED7A-4A0B-8C83-66B429E53FB8}" type="pres">
      <dgm:prSet presAssocID="{25D6F532-9A9B-481F-A72E-77BCBA86F24F}" presName="Accent" presStyleLbl="bgShp" presStyleIdx="0" presStyleCnt="6"/>
      <dgm:spPr/>
    </dgm:pt>
    <dgm:pt modelId="{95CDECEC-A318-47AA-927C-0556018EE16A}" type="pres">
      <dgm:prSet presAssocID="{25D6F532-9A9B-481F-A72E-77BCBA86F24F}" presName="Child1" presStyleLbl="node1" presStyleIdx="0" presStyleCnt="6">
        <dgm:presLayoutVars>
          <dgm:chMax val="0"/>
          <dgm:chPref val="0"/>
          <dgm:bulletEnabled val="1"/>
        </dgm:presLayoutVars>
      </dgm:prSet>
      <dgm:spPr/>
    </dgm:pt>
    <dgm:pt modelId="{D211B180-05BE-4260-9D6B-47E4FC805B13}" type="pres">
      <dgm:prSet presAssocID="{38183065-FF19-446B-A374-521DC6349D4E}" presName="Accent2" presStyleCnt="0"/>
      <dgm:spPr/>
    </dgm:pt>
    <dgm:pt modelId="{012A9B59-FDFE-434B-AE03-353F6DB3A2DA}" type="pres">
      <dgm:prSet presAssocID="{38183065-FF19-446B-A374-521DC6349D4E}" presName="Accent" presStyleLbl="bgShp" presStyleIdx="1" presStyleCnt="6"/>
      <dgm:spPr/>
    </dgm:pt>
    <dgm:pt modelId="{60307304-388F-421C-9376-5DFB72683D8A}" type="pres">
      <dgm:prSet presAssocID="{38183065-FF19-446B-A374-521DC6349D4E}" presName="Child2" presStyleLbl="node1" presStyleIdx="1" presStyleCnt="6">
        <dgm:presLayoutVars>
          <dgm:chMax val="0"/>
          <dgm:chPref val="0"/>
          <dgm:bulletEnabled val="1"/>
        </dgm:presLayoutVars>
      </dgm:prSet>
      <dgm:spPr/>
    </dgm:pt>
    <dgm:pt modelId="{957CF00D-4E74-4BC8-8C99-9E484E0C560C}" type="pres">
      <dgm:prSet presAssocID="{0A107AA8-95CB-4E75-AD4C-F2D3B7213B5D}" presName="Accent3" presStyleCnt="0"/>
      <dgm:spPr/>
    </dgm:pt>
    <dgm:pt modelId="{1E451392-65F3-4715-BF22-A3F30F6CF67C}" type="pres">
      <dgm:prSet presAssocID="{0A107AA8-95CB-4E75-AD4C-F2D3B7213B5D}" presName="Accent" presStyleLbl="bgShp" presStyleIdx="2" presStyleCnt="6"/>
      <dgm:spPr/>
    </dgm:pt>
    <dgm:pt modelId="{A187DA56-445C-4BB6-A799-26AA63E88479}" type="pres">
      <dgm:prSet presAssocID="{0A107AA8-95CB-4E75-AD4C-F2D3B7213B5D}" presName="Child3" presStyleLbl="node1" presStyleIdx="2" presStyleCnt="6">
        <dgm:presLayoutVars>
          <dgm:chMax val="0"/>
          <dgm:chPref val="0"/>
          <dgm:bulletEnabled val="1"/>
        </dgm:presLayoutVars>
      </dgm:prSet>
      <dgm:spPr/>
    </dgm:pt>
    <dgm:pt modelId="{6254CBEF-92AE-4953-B6FB-5EF5C5F1213D}" type="pres">
      <dgm:prSet presAssocID="{8C77D740-8A2F-4184-B167-5F05396F80BF}" presName="Accent4" presStyleCnt="0"/>
      <dgm:spPr/>
    </dgm:pt>
    <dgm:pt modelId="{A09DDAA9-8BD1-4FC8-9CD2-AB9D5497729B}" type="pres">
      <dgm:prSet presAssocID="{8C77D740-8A2F-4184-B167-5F05396F80BF}" presName="Accent" presStyleLbl="bgShp" presStyleIdx="3" presStyleCnt="6"/>
      <dgm:spPr/>
    </dgm:pt>
    <dgm:pt modelId="{C8ABD4CE-CE75-46A2-B486-70588D8E1E0F}" type="pres">
      <dgm:prSet presAssocID="{8C77D740-8A2F-4184-B167-5F05396F80BF}" presName="Child4" presStyleLbl="node1" presStyleIdx="3" presStyleCnt="6">
        <dgm:presLayoutVars>
          <dgm:chMax val="0"/>
          <dgm:chPref val="0"/>
          <dgm:bulletEnabled val="1"/>
        </dgm:presLayoutVars>
      </dgm:prSet>
      <dgm:spPr/>
    </dgm:pt>
    <dgm:pt modelId="{6BFCFFF5-3ED1-4776-B404-FCCD1657834C}" type="pres">
      <dgm:prSet presAssocID="{CD336EA7-6A35-4DE7-8134-1D9B8886CFD3}" presName="Accent5" presStyleCnt="0"/>
      <dgm:spPr/>
    </dgm:pt>
    <dgm:pt modelId="{5201D22D-9203-49E8-B79E-D67DD62FCA4D}" type="pres">
      <dgm:prSet presAssocID="{CD336EA7-6A35-4DE7-8134-1D9B8886CFD3}" presName="Accent" presStyleLbl="bgShp" presStyleIdx="4" presStyleCnt="6"/>
      <dgm:spPr/>
    </dgm:pt>
    <dgm:pt modelId="{5EF0C2AB-E458-436D-ACA4-14A5FF111EF6}" type="pres">
      <dgm:prSet presAssocID="{CD336EA7-6A35-4DE7-8134-1D9B8886CFD3}" presName="Child5" presStyleLbl="node1" presStyleIdx="4" presStyleCnt="6">
        <dgm:presLayoutVars>
          <dgm:chMax val="0"/>
          <dgm:chPref val="0"/>
          <dgm:bulletEnabled val="1"/>
        </dgm:presLayoutVars>
      </dgm:prSet>
      <dgm:spPr/>
    </dgm:pt>
    <dgm:pt modelId="{4E3F4428-FA6C-46A5-8C9B-430A6CD509A8}" type="pres">
      <dgm:prSet presAssocID="{C1EAAE75-9EA5-4500-9474-749292722811}" presName="Accent6" presStyleCnt="0"/>
      <dgm:spPr/>
    </dgm:pt>
    <dgm:pt modelId="{4EF3532A-96B4-410D-8F72-6430F09CE608}" type="pres">
      <dgm:prSet presAssocID="{C1EAAE75-9EA5-4500-9474-749292722811}" presName="Accent" presStyleLbl="bgShp" presStyleIdx="5" presStyleCnt="6"/>
      <dgm:spPr/>
    </dgm:pt>
    <dgm:pt modelId="{0B14ACBE-5599-4EE3-9407-DA43E11944EC}" type="pres">
      <dgm:prSet presAssocID="{C1EAAE75-9EA5-4500-9474-749292722811}" presName="Child6" presStyleLbl="node1" presStyleIdx="5" presStyleCnt="6">
        <dgm:presLayoutVars>
          <dgm:chMax val="0"/>
          <dgm:chPref val="0"/>
          <dgm:bulletEnabled val="1"/>
        </dgm:presLayoutVars>
      </dgm:prSet>
      <dgm:spPr/>
    </dgm:pt>
  </dgm:ptLst>
  <dgm:cxnLst>
    <dgm:cxn modelId="{41EA5A04-F8C2-49FD-8F7E-B6352FD59204}" srcId="{798F2B27-EF66-4177-9F9C-B209B9B93431}" destId="{0A107AA8-95CB-4E75-AD4C-F2D3B7213B5D}" srcOrd="2" destOrd="0" parTransId="{8E3C710B-A30C-4786-8A16-C07F681AFBE9}" sibTransId="{653D3FD4-9710-46CD-8D90-4576A4F020D5}"/>
    <dgm:cxn modelId="{A9A4DF04-BE8A-403B-AECB-6250808B0680}" type="presOf" srcId="{798F2B27-EF66-4177-9F9C-B209B9B93431}" destId="{5B33F04B-CB46-4F0B-A945-6590B652BE82}" srcOrd="0" destOrd="0" presId="urn:microsoft.com/office/officeart/2011/layout/HexagonRadial"/>
    <dgm:cxn modelId="{C0F7BE1A-1F96-4C0C-8F56-17D89C2B65F5}" type="presOf" srcId="{C1EAAE75-9EA5-4500-9474-749292722811}" destId="{0B14ACBE-5599-4EE3-9407-DA43E11944EC}" srcOrd="0" destOrd="0" presId="urn:microsoft.com/office/officeart/2011/layout/HexagonRadial"/>
    <dgm:cxn modelId="{C63D7525-BBB5-4B8D-A7C2-EA1A74B4DB60}" srcId="{798F2B27-EF66-4177-9F9C-B209B9B93431}" destId="{25D6F532-9A9B-481F-A72E-77BCBA86F24F}" srcOrd="0" destOrd="0" parTransId="{9408BCD0-9BAB-4DBC-B1D1-79160F168F0F}" sibTransId="{77D93770-41A6-4451-ABD3-9129BCB669A4}"/>
    <dgm:cxn modelId="{E3751428-F774-44A1-BDB5-3F20F09BA0AC}" srcId="{A80E7761-8644-4142-874D-FBE2C3C99082}" destId="{798F2B27-EF66-4177-9F9C-B209B9B93431}" srcOrd="0" destOrd="0" parTransId="{3DFCEA27-3C6E-4276-80B6-1B3C227033E7}" sibTransId="{C3E05F45-D69A-4C87-BA47-64D097475300}"/>
    <dgm:cxn modelId="{421D0141-3B52-4529-A656-0C0007539FD8}" srcId="{798F2B27-EF66-4177-9F9C-B209B9B93431}" destId="{483D1360-562B-4C5C-8D1E-693CD1060CB2}" srcOrd="7" destOrd="0" parTransId="{E99D4895-D198-4276-9668-0AC519F3063B}" sibTransId="{6681312A-3EAA-4A1A-B167-4747CEC87C97}"/>
    <dgm:cxn modelId="{2FC3A56D-9367-4ABF-9BCF-6D7ED0644674}" srcId="{798F2B27-EF66-4177-9F9C-B209B9B93431}" destId="{C1EAAE75-9EA5-4500-9474-749292722811}" srcOrd="5" destOrd="0" parTransId="{3F8EDF3E-73D3-45DF-814D-0EAA28821753}" sibTransId="{A57FD74E-57A8-4439-BCFF-55CB9B84EB02}"/>
    <dgm:cxn modelId="{E50D674F-6B41-48CA-B2C1-6069C1721B06}" type="presOf" srcId="{8C77D740-8A2F-4184-B167-5F05396F80BF}" destId="{C8ABD4CE-CE75-46A2-B486-70588D8E1E0F}" srcOrd="0" destOrd="0" presId="urn:microsoft.com/office/officeart/2011/layout/HexagonRadial"/>
    <dgm:cxn modelId="{C2FF4F58-8909-457F-B864-6725CFE10F79}" srcId="{798F2B27-EF66-4177-9F9C-B209B9B93431}" destId="{A44BAA35-9A27-4569-83F9-65A224B0AD55}" srcOrd="6" destOrd="0" parTransId="{884E95AC-F02E-4095-901E-27E9E13D502E}" sibTransId="{28006DAC-9238-4C5B-BBF8-48EFC001A6AE}"/>
    <dgm:cxn modelId="{B4641794-0FDB-48F0-943A-0CCC52359327}" srcId="{798F2B27-EF66-4177-9F9C-B209B9B93431}" destId="{CD336EA7-6A35-4DE7-8134-1D9B8886CFD3}" srcOrd="4" destOrd="0" parTransId="{0F4D8802-5ED7-4880-BC02-C1E2F976CC8C}" sibTransId="{F24C5579-2CAE-4D6F-B2F3-73E1397823A0}"/>
    <dgm:cxn modelId="{98C195A3-9FC4-4690-AF77-DAE6D9FB1E4F}" srcId="{798F2B27-EF66-4177-9F9C-B209B9B93431}" destId="{38183065-FF19-446B-A374-521DC6349D4E}" srcOrd="1" destOrd="0" parTransId="{BD7E6B2A-5530-46C1-9B61-063B6F6A1F2C}" sibTransId="{1D084BF4-62B0-4BD5-81CF-0FA30A520088}"/>
    <dgm:cxn modelId="{793A3EC0-F107-4BFF-A442-CB01BCFCF598}" type="presOf" srcId="{25D6F532-9A9B-481F-A72E-77BCBA86F24F}" destId="{95CDECEC-A318-47AA-927C-0556018EE16A}" srcOrd="0" destOrd="0" presId="urn:microsoft.com/office/officeart/2011/layout/HexagonRadial"/>
    <dgm:cxn modelId="{153A71CC-2657-418A-9C50-C12C463CD4C9}" type="presOf" srcId="{38183065-FF19-446B-A374-521DC6349D4E}" destId="{60307304-388F-421C-9376-5DFB72683D8A}" srcOrd="0" destOrd="0" presId="urn:microsoft.com/office/officeart/2011/layout/HexagonRadial"/>
    <dgm:cxn modelId="{501756CE-68D2-4174-AD27-27537364BE4A}" srcId="{798F2B27-EF66-4177-9F9C-B209B9B93431}" destId="{8C77D740-8A2F-4184-B167-5F05396F80BF}" srcOrd="3" destOrd="0" parTransId="{C10A7229-EFA3-4515-A1A3-BF1664286368}" sibTransId="{731653F5-0EF5-4335-91B7-70057243587C}"/>
    <dgm:cxn modelId="{0ACF49D1-C331-413F-B7A1-DD047A12C322}" type="presOf" srcId="{A80E7761-8644-4142-874D-FBE2C3C99082}" destId="{5F7E616F-DB92-4045-8613-0819FDE2EC12}" srcOrd="0" destOrd="0" presId="urn:microsoft.com/office/officeart/2011/layout/HexagonRadial"/>
    <dgm:cxn modelId="{8FA6AFE1-35B4-4C34-857E-E9975BAA79B6}" type="presOf" srcId="{0A107AA8-95CB-4E75-AD4C-F2D3B7213B5D}" destId="{A187DA56-445C-4BB6-A799-26AA63E88479}" srcOrd="0" destOrd="0" presId="urn:microsoft.com/office/officeart/2011/layout/HexagonRadial"/>
    <dgm:cxn modelId="{AFB4AAE9-847A-4ADF-9A5A-9E8FDA9AE629}" type="presOf" srcId="{CD336EA7-6A35-4DE7-8134-1D9B8886CFD3}" destId="{5EF0C2AB-E458-436D-ACA4-14A5FF111EF6}" srcOrd="0" destOrd="0" presId="urn:microsoft.com/office/officeart/2011/layout/HexagonRadial"/>
    <dgm:cxn modelId="{E66597EF-CB75-438E-8F10-F13EAB37A1C4}" srcId="{798F2B27-EF66-4177-9F9C-B209B9B93431}" destId="{2D5552BE-4E4A-4B3E-9A66-7E6E44EBE07F}" srcOrd="8" destOrd="0" parTransId="{0AB4D2E6-D777-4226-A44C-731338C4BAA0}" sibTransId="{91111B30-69A0-4A60-B838-4669B71E049F}"/>
    <dgm:cxn modelId="{2EEA686A-617C-4122-8AB1-1EE5C2711D4A}" type="presParOf" srcId="{5F7E616F-DB92-4045-8613-0819FDE2EC12}" destId="{5B33F04B-CB46-4F0B-A945-6590B652BE82}" srcOrd="0" destOrd="0" presId="urn:microsoft.com/office/officeart/2011/layout/HexagonRadial"/>
    <dgm:cxn modelId="{ECF45D97-68F0-4628-80EF-42686A823C8F}" type="presParOf" srcId="{5F7E616F-DB92-4045-8613-0819FDE2EC12}" destId="{49AA923C-F599-4C85-A389-0080156D0BFD}" srcOrd="1" destOrd="0" presId="urn:microsoft.com/office/officeart/2011/layout/HexagonRadial"/>
    <dgm:cxn modelId="{E5283CC9-41EE-4AE7-B023-ADABCF75B709}" type="presParOf" srcId="{49AA923C-F599-4C85-A389-0080156D0BFD}" destId="{6440820D-ED7A-4A0B-8C83-66B429E53FB8}" srcOrd="0" destOrd="0" presId="urn:microsoft.com/office/officeart/2011/layout/HexagonRadial"/>
    <dgm:cxn modelId="{90D1FA95-DA68-4165-80B5-247E814BFD1E}" type="presParOf" srcId="{5F7E616F-DB92-4045-8613-0819FDE2EC12}" destId="{95CDECEC-A318-47AA-927C-0556018EE16A}" srcOrd="2" destOrd="0" presId="urn:microsoft.com/office/officeart/2011/layout/HexagonRadial"/>
    <dgm:cxn modelId="{A6595620-5C9E-4365-9CB3-CF34DCD667FD}" type="presParOf" srcId="{5F7E616F-DB92-4045-8613-0819FDE2EC12}" destId="{D211B180-05BE-4260-9D6B-47E4FC805B13}" srcOrd="3" destOrd="0" presId="urn:microsoft.com/office/officeart/2011/layout/HexagonRadial"/>
    <dgm:cxn modelId="{45DBBF46-1274-4D72-A904-1E3CDBA02078}" type="presParOf" srcId="{D211B180-05BE-4260-9D6B-47E4FC805B13}" destId="{012A9B59-FDFE-434B-AE03-353F6DB3A2DA}" srcOrd="0" destOrd="0" presId="urn:microsoft.com/office/officeart/2011/layout/HexagonRadial"/>
    <dgm:cxn modelId="{867AF0CB-E164-45CB-AC5C-DAFDE88BB78F}" type="presParOf" srcId="{5F7E616F-DB92-4045-8613-0819FDE2EC12}" destId="{60307304-388F-421C-9376-5DFB72683D8A}" srcOrd="4" destOrd="0" presId="urn:microsoft.com/office/officeart/2011/layout/HexagonRadial"/>
    <dgm:cxn modelId="{E966FA2F-0D96-4BE0-A5AA-4F965855F510}" type="presParOf" srcId="{5F7E616F-DB92-4045-8613-0819FDE2EC12}" destId="{957CF00D-4E74-4BC8-8C99-9E484E0C560C}" srcOrd="5" destOrd="0" presId="urn:microsoft.com/office/officeart/2011/layout/HexagonRadial"/>
    <dgm:cxn modelId="{C399DDC7-9D02-4DD1-A181-1B209908BAFE}" type="presParOf" srcId="{957CF00D-4E74-4BC8-8C99-9E484E0C560C}" destId="{1E451392-65F3-4715-BF22-A3F30F6CF67C}" srcOrd="0" destOrd="0" presId="urn:microsoft.com/office/officeart/2011/layout/HexagonRadial"/>
    <dgm:cxn modelId="{6C85559A-BFF3-403D-84E2-D251EBED4C56}" type="presParOf" srcId="{5F7E616F-DB92-4045-8613-0819FDE2EC12}" destId="{A187DA56-445C-4BB6-A799-26AA63E88479}" srcOrd="6" destOrd="0" presId="urn:microsoft.com/office/officeart/2011/layout/HexagonRadial"/>
    <dgm:cxn modelId="{7FC22EDA-EBD1-4B90-A337-A280E0EA618A}" type="presParOf" srcId="{5F7E616F-DB92-4045-8613-0819FDE2EC12}" destId="{6254CBEF-92AE-4953-B6FB-5EF5C5F1213D}" srcOrd="7" destOrd="0" presId="urn:microsoft.com/office/officeart/2011/layout/HexagonRadial"/>
    <dgm:cxn modelId="{D0764F99-F07E-416C-8882-496B4FED5E11}" type="presParOf" srcId="{6254CBEF-92AE-4953-B6FB-5EF5C5F1213D}" destId="{A09DDAA9-8BD1-4FC8-9CD2-AB9D5497729B}" srcOrd="0" destOrd="0" presId="urn:microsoft.com/office/officeart/2011/layout/HexagonRadial"/>
    <dgm:cxn modelId="{D9BD7E47-C858-415C-A69D-6152062C9ECD}" type="presParOf" srcId="{5F7E616F-DB92-4045-8613-0819FDE2EC12}" destId="{C8ABD4CE-CE75-46A2-B486-70588D8E1E0F}" srcOrd="8" destOrd="0" presId="urn:microsoft.com/office/officeart/2011/layout/HexagonRadial"/>
    <dgm:cxn modelId="{BC0191A5-A9C6-431A-B793-30FA95471CAD}" type="presParOf" srcId="{5F7E616F-DB92-4045-8613-0819FDE2EC12}" destId="{6BFCFFF5-3ED1-4776-B404-FCCD1657834C}" srcOrd="9" destOrd="0" presId="urn:microsoft.com/office/officeart/2011/layout/HexagonRadial"/>
    <dgm:cxn modelId="{B1E62BCD-B647-497B-A036-DDE0DD3F22FF}" type="presParOf" srcId="{6BFCFFF5-3ED1-4776-B404-FCCD1657834C}" destId="{5201D22D-9203-49E8-B79E-D67DD62FCA4D}" srcOrd="0" destOrd="0" presId="urn:microsoft.com/office/officeart/2011/layout/HexagonRadial"/>
    <dgm:cxn modelId="{D5F807B0-3B24-44AA-AB97-B9928BAD7649}" type="presParOf" srcId="{5F7E616F-DB92-4045-8613-0819FDE2EC12}" destId="{5EF0C2AB-E458-436D-ACA4-14A5FF111EF6}" srcOrd="10" destOrd="0" presId="urn:microsoft.com/office/officeart/2011/layout/HexagonRadial"/>
    <dgm:cxn modelId="{8F315EDE-56B6-4133-8578-ED8BB6DE8046}" type="presParOf" srcId="{5F7E616F-DB92-4045-8613-0819FDE2EC12}" destId="{4E3F4428-FA6C-46A5-8C9B-430A6CD509A8}" srcOrd="11" destOrd="0" presId="urn:microsoft.com/office/officeart/2011/layout/HexagonRadial"/>
    <dgm:cxn modelId="{D0A27475-E7AD-440E-8FEF-AC9FCE70E6B8}" type="presParOf" srcId="{4E3F4428-FA6C-46A5-8C9B-430A6CD509A8}" destId="{4EF3532A-96B4-410D-8F72-6430F09CE608}" srcOrd="0" destOrd="0" presId="urn:microsoft.com/office/officeart/2011/layout/HexagonRadial"/>
    <dgm:cxn modelId="{3AA7392A-A05C-490D-9321-E4579D16534A}" type="presParOf" srcId="{5F7E616F-DB92-4045-8613-0819FDE2EC12}" destId="{0B14ACBE-5599-4EE3-9407-DA43E11944E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3632B0-7275-475D-9876-B988CC7E7C6D}"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A1912C12-2027-434D-BC55-05E926838A5C}">
      <dgm:prSet custT="1"/>
      <dgm:spPr/>
      <dgm:t>
        <a:bodyPr/>
        <a:lstStyle/>
        <a:p>
          <a:pPr rtl="0"/>
          <a:r>
            <a:rPr lang="en-GB" sz="1800" b="1" u="sng" dirty="0"/>
            <a:t>Data Required</a:t>
          </a:r>
          <a:r>
            <a:rPr lang="en-GB" sz="1800" b="1" dirty="0"/>
            <a:t>: We need 2 types of data as below</a:t>
          </a:r>
          <a:endParaRPr lang="en-IN" sz="1800" b="1" dirty="0"/>
        </a:p>
      </dgm:t>
    </dgm:pt>
    <dgm:pt modelId="{ABB49599-EEBD-4A4C-A645-682E6A2F6E60}" type="parTrans" cxnId="{60E371DC-3A51-4744-833D-60F80EAD619D}">
      <dgm:prSet/>
      <dgm:spPr/>
      <dgm:t>
        <a:bodyPr/>
        <a:lstStyle/>
        <a:p>
          <a:endParaRPr lang="en-US"/>
        </a:p>
      </dgm:t>
    </dgm:pt>
    <dgm:pt modelId="{9E28B4BC-4C30-4C3D-902F-E0CC825CFA52}" type="sibTrans" cxnId="{60E371DC-3A51-4744-833D-60F80EAD619D}">
      <dgm:prSet/>
      <dgm:spPr/>
      <dgm:t>
        <a:bodyPr/>
        <a:lstStyle/>
        <a:p>
          <a:endParaRPr lang="en-US"/>
        </a:p>
      </dgm:t>
    </dgm:pt>
    <dgm:pt modelId="{E827F59B-D79B-452C-94CE-2EDFDD91532D}">
      <dgm:prSet/>
      <dgm:spPr/>
      <dgm:t>
        <a:bodyPr/>
        <a:lstStyle/>
        <a:p>
          <a:pPr rtl="0"/>
          <a:r>
            <a:rPr lang="en-GB" u="none" dirty="0"/>
            <a:t>1)Text Data</a:t>
          </a:r>
          <a:endParaRPr lang="en-IN" u="none" dirty="0"/>
        </a:p>
      </dgm:t>
    </dgm:pt>
    <dgm:pt modelId="{6B32E54C-8506-471B-BA9E-B85753AE5E69}" type="parTrans" cxnId="{6C579931-9D7B-4AFA-8F1F-67214C5BB336}">
      <dgm:prSet/>
      <dgm:spPr/>
      <dgm:t>
        <a:bodyPr/>
        <a:lstStyle/>
        <a:p>
          <a:endParaRPr lang="en-US"/>
        </a:p>
      </dgm:t>
    </dgm:pt>
    <dgm:pt modelId="{D1557237-DC51-428D-8F64-39A76670A766}" type="sibTrans" cxnId="{6C579931-9D7B-4AFA-8F1F-67214C5BB336}">
      <dgm:prSet/>
      <dgm:spPr/>
      <dgm:t>
        <a:bodyPr/>
        <a:lstStyle/>
        <a:p>
          <a:endParaRPr lang="en-US"/>
        </a:p>
      </dgm:t>
    </dgm:pt>
    <dgm:pt modelId="{46621D0F-4D34-4EB1-A6E4-894750636D11}">
      <dgm:prSet/>
      <dgm:spPr/>
      <dgm:t>
        <a:bodyPr/>
        <a:lstStyle/>
        <a:p>
          <a:pPr rtl="0"/>
          <a:r>
            <a:rPr lang="en-GB" dirty="0"/>
            <a:t>2)Numeric Data</a:t>
          </a:r>
          <a:endParaRPr lang="en-IN" dirty="0"/>
        </a:p>
      </dgm:t>
    </dgm:pt>
    <dgm:pt modelId="{CEEEA4F4-3D5E-4DDA-9174-CCD0CB65DEA2}" type="parTrans" cxnId="{FEFF603C-0A3F-40DF-BACF-5F73013E6DDA}">
      <dgm:prSet/>
      <dgm:spPr/>
      <dgm:t>
        <a:bodyPr/>
        <a:lstStyle/>
        <a:p>
          <a:endParaRPr lang="en-US"/>
        </a:p>
      </dgm:t>
    </dgm:pt>
    <dgm:pt modelId="{6E41D548-EFF6-4A68-9835-8154C89B2ADA}" type="sibTrans" cxnId="{FEFF603C-0A3F-40DF-BACF-5F73013E6DDA}">
      <dgm:prSet/>
      <dgm:spPr/>
      <dgm:t>
        <a:bodyPr/>
        <a:lstStyle/>
        <a:p>
          <a:endParaRPr lang="en-US"/>
        </a:p>
      </dgm:t>
    </dgm:pt>
    <dgm:pt modelId="{EA200946-ACDD-4726-8EE6-B128BAF08267}">
      <dgm:prSet custT="1"/>
      <dgm:spPr/>
      <dgm:t>
        <a:bodyPr/>
        <a:lstStyle/>
        <a:p>
          <a:pPr rtl="0"/>
          <a:r>
            <a:rPr lang="en-GB" sz="1800" b="1" u="sng" dirty="0"/>
            <a:t>About chart</a:t>
          </a:r>
          <a:r>
            <a:rPr lang="en-GB" sz="1800" b="1" dirty="0"/>
            <a:t>:</a:t>
          </a:r>
          <a:endParaRPr lang="en-IN" sz="1800" b="1" dirty="0"/>
        </a:p>
      </dgm:t>
    </dgm:pt>
    <dgm:pt modelId="{F4A786E2-B0DB-49C8-AFA6-8206F58972BF}" type="parTrans" cxnId="{4FFF2880-0B81-4D38-BDEA-FA8FE6E5230C}">
      <dgm:prSet/>
      <dgm:spPr/>
      <dgm:t>
        <a:bodyPr/>
        <a:lstStyle/>
        <a:p>
          <a:endParaRPr lang="en-US"/>
        </a:p>
      </dgm:t>
    </dgm:pt>
    <dgm:pt modelId="{A026AE94-2ED0-4C95-B9E9-A5371B9F5EA3}" type="sibTrans" cxnId="{4FFF2880-0B81-4D38-BDEA-FA8FE6E5230C}">
      <dgm:prSet/>
      <dgm:spPr/>
      <dgm:t>
        <a:bodyPr/>
        <a:lstStyle/>
        <a:p>
          <a:endParaRPr lang="en-US"/>
        </a:p>
      </dgm:t>
    </dgm:pt>
    <dgm:pt modelId="{AFA55685-F5A0-49F6-BD63-C37EA5FA96DE}">
      <dgm:prSet custT="1"/>
      <dgm:spPr/>
      <dgm:t>
        <a:bodyPr/>
        <a:lstStyle/>
        <a:p>
          <a:pPr rtl="0"/>
          <a:r>
            <a:rPr lang="en-GB" sz="2000" dirty="0">
              <a:solidFill>
                <a:schemeClr val="tx1"/>
              </a:solidFill>
            </a:rPr>
            <a:t>In this chart we can see the </a:t>
          </a:r>
          <a:r>
            <a:rPr lang="en-GB" sz="2000" b="1" u="sng" dirty="0">
              <a:solidFill>
                <a:schemeClr val="tx1"/>
              </a:solidFill>
            </a:rPr>
            <a:t>Sales</a:t>
          </a:r>
          <a:r>
            <a:rPr lang="en-GB" sz="2000" dirty="0">
              <a:solidFill>
                <a:schemeClr val="tx1"/>
              </a:solidFill>
            </a:rPr>
            <a:t> of product by</a:t>
          </a:r>
          <a:r>
            <a:rPr lang="en-GB" sz="2000" b="1" u="sng" dirty="0">
              <a:solidFill>
                <a:schemeClr val="tx1"/>
              </a:solidFill>
            </a:rPr>
            <a:t> Region </a:t>
          </a:r>
          <a:r>
            <a:rPr lang="en-GB" sz="2000" dirty="0">
              <a:solidFill>
                <a:schemeClr val="tx1"/>
              </a:solidFill>
            </a:rPr>
            <a:t>&amp; </a:t>
          </a:r>
          <a:r>
            <a:rPr lang="en-GB" sz="2000" b="1" u="sng" dirty="0">
              <a:solidFill>
                <a:schemeClr val="tx1"/>
              </a:solidFill>
            </a:rPr>
            <a:t>Category</a:t>
          </a:r>
          <a:r>
            <a:rPr lang="en-GB" sz="2000" dirty="0">
              <a:solidFill>
                <a:schemeClr val="tx1"/>
              </a:solidFill>
            </a:rPr>
            <a:t> wise</a:t>
          </a:r>
          <a:endParaRPr lang="en-IN" sz="2000" dirty="0">
            <a:solidFill>
              <a:schemeClr val="tx1"/>
            </a:solidFill>
          </a:endParaRPr>
        </a:p>
      </dgm:t>
    </dgm:pt>
    <dgm:pt modelId="{95DE3AB2-390F-456F-BF00-D71A20F47028}" type="parTrans" cxnId="{3C29709D-FE24-478C-8EA6-9972783243DC}">
      <dgm:prSet/>
      <dgm:spPr/>
      <dgm:t>
        <a:bodyPr/>
        <a:lstStyle/>
        <a:p>
          <a:endParaRPr lang="en-US"/>
        </a:p>
      </dgm:t>
    </dgm:pt>
    <dgm:pt modelId="{CA5AEC9F-615A-4846-9083-0BEF8F814218}" type="sibTrans" cxnId="{3C29709D-FE24-478C-8EA6-9972783243DC}">
      <dgm:prSet/>
      <dgm:spPr/>
      <dgm:t>
        <a:bodyPr/>
        <a:lstStyle/>
        <a:p>
          <a:endParaRPr lang="en-US"/>
        </a:p>
      </dgm:t>
    </dgm:pt>
    <dgm:pt modelId="{62B3385C-DD2C-4B8C-8C4A-2E836E09D1A8}" type="pres">
      <dgm:prSet presAssocID="{F33632B0-7275-475D-9876-B988CC7E7C6D}" presName="Name0" presStyleCnt="0">
        <dgm:presLayoutVars>
          <dgm:dir/>
          <dgm:animLvl val="lvl"/>
          <dgm:resizeHandles val="exact"/>
        </dgm:presLayoutVars>
      </dgm:prSet>
      <dgm:spPr/>
    </dgm:pt>
    <dgm:pt modelId="{8B9C1E20-222E-4824-B84F-36049C6EB99A}" type="pres">
      <dgm:prSet presAssocID="{AFA55685-F5A0-49F6-BD63-C37EA5FA96DE}" presName="boxAndChildren" presStyleCnt="0"/>
      <dgm:spPr/>
    </dgm:pt>
    <dgm:pt modelId="{6E7A20DE-9235-4CFD-86C9-D9F04C7705ED}" type="pres">
      <dgm:prSet presAssocID="{AFA55685-F5A0-49F6-BD63-C37EA5FA96DE}" presName="parentTextBox" presStyleLbl="node1" presStyleIdx="0" presStyleCnt="3" custLinFactNeighborX="2169" custLinFactNeighborY="3902"/>
      <dgm:spPr/>
    </dgm:pt>
    <dgm:pt modelId="{A3968D54-EC9F-4D02-B049-617441641CA0}" type="pres">
      <dgm:prSet presAssocID="{A026AE94-2ED0-4C95-B9E9-A5371B9F5EA3}" presName="sp" presStyleCnt="0"/>
      <dgm:spPr/>
    </dgm:pt>
    <dgm:pt modelId="{7E15D126-DE46-4D19-B7B9-3F15C769599A}" type="pres">
      <dgm:prSet presAssocID="{EA200946-ACDD-4726-8EE6-B128BAF08267}" presName="arrowAndChildren" presStyleCnt="0"/>
      <dgm:spPr/>
    </dgm:pt>
    <dgm:pt modelId="{A3221190-52DD-4755-95FB-170AC123C449}" type="pres">
      <dgm:prSet presAssocID="{EA200946-ACDD-4726-8EE6-B128BAF08267}" presName="parentTextArrow" presStyleLbl="node1" presStyleIdx="1" presStyleCnt="3" custLinFactNeighborY="1650"/>
      <dgm:spPr/>
    </dgm:pt>
    <dgm:pt modelId="{5CD9EBA2-EBE6-412A-964E-2E44029EDDF4}" type="pres">
      <dgm:prSet presAssocID="{9E28B4BC-4C30-4C3D-902F-E0CC825CFA52}" presName="sp" presStyleCnt="0"/>
      <dgm:spPr/>
    </dgm:pt>
    <dgm:pt modelId="{800AB7AC-F6D5-4798-BEC7-BE3479C86EA5}" type="pres">
      <dgm:prSet presAssocID="{A1912C12-2027-434D-BC55-05E926838A5C}" presName="arrowAndChildren" presStyleCnt="0"/>
      <dgm:spPr/>
    </dgm:pt>
    <dgm:pt modelId="{EF0472C5-524D-4C29-94AD-955951EBB112}" type="pres">
      <dgm:prSet presAssocID="{A1912C12-2027-434D-BC55-05E926838A5C}" presName="parentTextArrow" presStyleLbl="node1" presStyleIdx="1" presStyleCnt="3"/>
      <dgm:spPr/>
    </dgm:pt>
    <dgm:pt modelId="{5152A565-26A2-4087-BC0F-0DEB655D0F0B}" type="pres">
      <dgm:prSet presAssocID="{A1912C12-2027-434D-BC55-05E926838A5C}" presName="arrow" presStyleLbl="node1" presStyleIdx="2" presStyleCnt="3" custLinFactNeighborX="-15274" custLinFactNeighborY="-855"/>
      <dgm:spPr/>
    </dgm:pt>
    <dgm:pt modelId="{24453745-B153-4A17-AC1C-D46D69A93230}" type="pres">
      <dgm:prSet presAssocID="{A1912C12-2027-434D-BC55-05E926838A5C}" presName="descendantArrow" presStyleCnt="0"/>
      <dgm:spPr/>
    </dgm:pt>
    <dgm:pt modelId="{985D7647-B1D1-4888-B803-E706D1D0552A}" type="pres">
      <dgm:prSet presAssocID="{E827F59B-D79B-452C-94CE-2EDFDD91532D}" presName="childTextArrow" presStyleLbl="fgAccFollowNode1" presStyleIdx="0" presStyleCnt="2">
        <dgm:presLayoutVars>
          <dgm:bulletEnabled val="1"/>
        </dgm:presLayoutVars>
      </dgm:prSet>
      <dgm:spPr/>
    </dgm:pt>
    <dgm:pt modelId="{4AFDCCE8-F1B9-45E9-AE53-7EC59C6337A0}" type="pres">
      <dgm:prSet presAssocID="{46621D0F-4D34-4EB1-A6E4-894750636D11}" presName="childTextArrow" presStyleLbl="fgAccFollowNode1" presStyleIdx="1" presStyleCnt="2">
        <dgm:presLayoutVars>
          <dgm:bulletEnabled val="1"/>
        </dgm:presLayoutVars>
      </dgm:prSet>
      <dgm:spPr/>
    </dgm:pt>
  </dgm:ptLst>
  <dgm:cxnLst>
    <dgm:cxn modelId="{330DDA1B-0BD1-4A67-A7A6-03C575F3C830}" type="presOf" srcId="{A1912C12-2027-434D-BC55-05E926838A5C}" destId="{EF0472C5-524D-4C29-94AD-955951EBB112}" srcOrd="0" destOrd="0" presId="urn:microsoft.com/office/officeart/2005/8/layout/process4"/>
    <dgm:cxn modelId="{F9ED382B-62E1-4EEF-9787-DD726DDC1E0F}" type="presOf" srcId="{F33632B0-7275-475D-9876-B988CC7E7C6D}" destId="{62B3385C-DD2C-4B8C-8C4A-2E836E09D1A8}" srcOrd="0" destOrd="0" presId="urn:microsoft.com/office/officeart/2005/8/layout/process4"/>
    <dgm:cxn modelId="{6C579931-9D7B-4AFA-8F1F-67214C5BB336}" srcId="{A1912C12-2027-434D-BC55-05E926838A5C}" destId="{E827F59B-D79B-452C-94CE-2EDFDD91532D}" srcOrd="0" destOrd="0" parTransId="{6B32E54C-8506-471B-BA9E-B85753AE5E69}" sibTransId="{D1557237-DC51-428D-8F64-39A76670A766}"/>
    <dgm:cxn modelId="{FEFF603C-0A3F-40DF-BACF-5F73013E6DDA}" srcId="{A1912C12-2027-434D-BC55-05E926838A5C}" destId="{46621D0F-4D34-4EB1-A6E4-894750636D11}" srcOrd="1" destOrd="0" parTransId="{CEEEA4F4-3D5E-4DDA-9174-CCD0CB65DEA2}" sibTransId="{6E41D548-EFF6-4A68-9835-8154C89B2ADA}"/>
    <dgm:cxn modelId="{E44FFE4D-2736-4220-A558-1D867945E79D}" type="presOf" srcId="{AFA55685-F5A0-49F6-BD63-C37EA5FA96DE}" destId="{6E7A20DE-9235-4CFD-86C9-D9F04C7705ED}" srcOrd="0" destOrd="0" presId="urn:microsoft.com/office/officeart/2005/8/layout/process4"/>
    <dgm:cxn modelId="{6120FC56-9EA1-41AB-9588-AC5469952C97}" type="presOf" srcId="{E827F59B-D79B-452C-94CE-2EDFDD91532D}" destId="{985D7647-B1D1-4888-B803-E706D1D0552A}" srcOrd="0" destOrd="0" presId="urn:microsoft.com/office/officeart/2005/8/layout/process4"/>
    <dgm:cxn modelId="{E0B2457C-7F0B-4D1D-BF0C-C39E347D2497}" type="presOf" srcId="{EA200946-ACDD-4726-8EE6-B128BAF08267}" destId="{A3221190-52DD-4755-95FB-170AC123C449}" srcOrd="0" destOrd="0" presId="urn:microsoft.com/office/officeart/2005/8/layout/process4"/>
    <dgm:cxn modelId="{4FFF2880-0B81-4D38-BDEA-FA8FE6E5230C}" srcId="{F33632B0-7275-475D-9876-B988CC7E7C6D}" destId="{EA200946-ACDD-4726-8EE6-B128BAF08267}" srcOrd="1" destOrd="0" parTransId="{F4A786E2-B0DB-49C8-AFA6-8206F58972BF}" sibTransId="{A026AE94-2ED0-4C95-B9E9-A5371B9F5EA3}"/>
    <dgm:cxn modelId="{3C29709D-FE24-478C-8EA6-9972783243DC}" srcId="{F33632B0-7275-475D-9876-B988CC7E7C6D}" destId="{AFA55685-F5A0-49F6-BD63-C37EA5FA96DE}" srcOrd="2" destOrd="0" parTransId="{95DE3AB2-390F-456F-BF00-D71A20F47028}" sibTransId="{CA5AEC9F-615A-4846-9083-0BEF8F814218}"/>
    <dgm:cxn modelId="{4EB293CE-F703-435E-9852-3B3670031326}" type="presOf" srcId="{46621D0F-4D34-4EB1-A6E4-894750636D11}" destId="{4AFDCCE8-F1B9-45E9-AE53-7EC59C6337A0}" srcOrd="0" destOrd="0" presId="urn:microsoft.com/office/officeart/2005/8/layout/process4"/>
    <dgm:cxn modelId="{60E371DC-3A51-4744-833D-60F80EAD619D}" srcId="{F33632B0-7275-475D-9876-B988CC7E7C6D}" destId="{A1912C12-2027-434D-BC55-05E926838A5C}" srcOrd="0" destOrd="0" parTransId="{ABB49599-EEBD-4A4C-A645-682E6A2F6E60}" sibTransId="{9E28B4BC-4C30-4C3D-902F-E0CC825CFA52}"/>
    <dgm:cxn modelId="{35B476ED-A1C6-4FF3-98B3-991609431519}" type="presOf" srcId="{A1912C12-2027-434D-BC55-05E926838A5C}" destId="{5152A565-26A2-4087-BC0F-0DEB655D0F0B}" srcOrd="1" destOrd="0" presId="urn:microsoft.com/office/officeart/2005/8/layout/process4"/>
    <dgm:cxn modelId="{796E1897-0D3C-469B-861D-1D7BA34CFA42}" type="presParOf" srcId="{62B3385C-DD2C-4B8C-8C4A-2E836E09D1A8}" destId="{8B9C1E20-222E-4824-B84F-36049C6EB99A}" srcOrd="0" destOrd="0" presId="urn:microsoft.com/office/officeart/2005/8/layout/process4"/>
    <dgm:cxn modelId="{FE4C2CFF-CEAD-4C45-8505-75E2C305CC7D}" type="presParOf" srcId="{8B9C1E20-222E-4824-B84F-36049C6EB99A}" destId="{6E7A20DE-9235-4CFD-86C9-D9F04C7705ED}" srcOrd="0" destOrd="0" presId="urn:microsoft.com/office/officeart/2005/8/layout/process4"/>
    <dgm:cxn modelId="{AA7B6105-6D9C-46EC-8791-6AEAC4751282}" type="presParOf" srcId="{62B3385C-DD2C-4B8C-8C4A-2E836E09D1A8}" destId="{A3968D54-EC9F-4D02-B049-617441641CA0}" srcOrd="1" destOrd="0" presId="urn:microsoft.com/office/officeart/2005/8/layout/process4"/>
    <dgm:cxn modelId="{6B5046FE-1362-437B-81ED-67D422650D8B}" type="presParOf" srcId="{62B3385C-DD2C-4B8C-8C4A-2E836E09D1A8}" destId="{7E15D126-DE46-4D19-B7B9-3F15C769599A}" srcOrd="2" destOrd="0" presId="urn:microsoft.com/office/officeart/2005/8/layout/process4"/>
    <dgm:cxn modelId="{871B4ECE-CAE4-428E-84FC-346AD116DF45}" type="presParOf" srcId="{7E15D126-DE46-4D19-B7B9-3F15C769599A}" destId="{A3221190-52DD-4755-95FB-170AC123C449}" srcOrd="0" destOrd="0" presId="urn:microsoft.com/office/officeart/2005/8/layout/process4"/>
    <dgm:cxn modelId="{EE8736F7-BA07-4449-A722-B4784A8EA179}" type="presParOf" srcId="{62B3385C-DD2C-4B8C-8C4A-2E836E09D1A8}" destId="{5CD9EBA2-EBE6-412A-964E-2E44029EDDF4}" srcOrd="3" destOrd="0" presId="urn:microsoft.com/office/officeart/2005/8/layout/process4"/>
    <dgm:cxn modelId="{5860A579-5D1E-4295-804B-0A034F857988}" type="presParOf" srcId="{62B3385C-DD2C-4B8C-8C4A-2E836E09D1A8}" destId="{800AB7AC-F6D5-4798-BEC7-BE3479C86EA5}" srcOrd="4" destOrd="0" presId="urn:microsoft.com/office/officeart/2005/8/layout/process4"/>
    <dgm:cxn modelId="{5CC7CD85-1044-4568-ACFC-8FEF748FBD1A}" type="presParOf" srcId="{800AB7AC-F6D5-4798-BEC7-BE3479C86EA5}" destId="{EF0472C5-524D-4C29-94AD-955951EBB112}" srcOrd="0" destOrd="0" presId="urn:microsoft.com/office/officeart/2005/8/layout/process4"/>
    <dgm:cxn modelId="{ABD756BB-F5C4-4D39-89C8-DEA9AA97E569}" type="presParOf" srcId="{800AB7AC-F6D5-4798-BEC7-BE3479C86EA5}" destId="{5152A565-26A2-4087-BC0F-0DEB655D0F0B}" srcOrd="1" destOrd="0" presId="urn:microsoft.com/office/officeart/2005/8/layout/process4"/>
    <dgm:cxn modelId="{E81C9ADF-AFC1-42E9-B293-F3A7A5F4327C}" type="presParOf" srcId="{800AB7AC-F6D5-4798-BEC7-BE3479C86EA5}" destId="{24453745-B153-4A17-AC1C-D46D69A93230}" srcOrd="2" destOrd="0" presId="urn:microsoft.com/office/officeart/2005/8/layout/process4"/>
    <dgm:cxn modelId="{17E641BF-B2FD-4DCF-BD4D-C5E9687CD2C3}" type="presParOf" srcId="{24453745-B153-4A17-AC1C-D46D69A93230}" destId="{985D7647-B1D1-4888-B803-E706D1D0552A}" srcOrd="0" destOrd="0" presId="urn:microsoft.com/office/officeart/2005/8/layout/process4"/>
    <dgm:cxn modelId="{6365C132-F801-4D1E-A9BC-4C455E836AE2}" type="presParOf" srcId="{24453745-B153-4A17-AC1C-D46D69A93230}" destId="{4AFDCCE8-F1B9-45E9-AE53-7EC59C6337A0}"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3F04B-CB46-4F0B-A945-6590B652BE82}">
      <dsp:nvSpPr>
        <dsp:cNvPr id="0" name=""/>
        <dsp:cNvSpPr/>
      </dsp:nvSpPr>
      <dsp:spPr>
        <a:xfrm>
          <a:off x="3528925" y="1640090"/>
          <a:ext cx="2084626" cy="1803285"/>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b="0" i="0" kern="1200" dirty="0"/>
            <a:t>most common uses</a:t>
          </a:r>
          <a:endParaRPr lang="en-IN" sz="1500" kern="1200" dirty="0"/>
        </a:p>
      </dsp:txBody>
      <dsp:txXfrm>
        <a:off x="3874377" y="1938920"/>
        <a:ext cx="1393722" cy="1205625"/>
      </dsp:txXfrm>
    </dsp:sp>
    <dsp:sp modelId="{012A9B59-FDFE-434B-AE03-353F6DB3A2DA}">
      <dsp:nvSpPr>
        <dsp:cNvPr id="0" name=""/>
        <dsp:cNvSpPr/>
      </dsp:nvSpPr>
      <dsp:spPr>
        <a:xfrm>
          <a:off x="4834302" y="777339"/>
          <a:ext cx="786523" cy="67769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DECEC-A318-47AA-927C-0556018EE16A}">
      <dsp:nvSpPr>
        <dsp:cNvPr id="0" name=""/>
        <dsp:cNvSpPr/>
      </dsp:nvSpPr>
      <dsp:spPr>
        <a:xfrm>
          <a:off x="3720950" y="0"/>
          <a:ext cx="1708336" cy="147791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Font typeface="+mj-lt"/>
            <a:buNone/>
          </a:pPr>
          <a:r>
            <a:rPr lang="en-IN" sz="1500" b="0" i="0" kern="1200" dirty="0"/>
            <a:t>Business performance reporting.</a:t>
          </a:r>
        </a:p>
        <a:p>
          <a:pPr marL="0" lvl="0" indent="0" algn="ctr" defTabSz="666750">
            <a:lnSpc>
              <a:spcPct val="90000"/>
            </a:lnSpc>
            <a:spcBef>
              <a:spcPct val="0"/>
            </a:spcBef>
            <a:spcAft>
              <a:spcPct val="35000"/>
            </a:spcAft>
            <a:buFont typeface="+mj-lt"/>
            <a:buNone/>
          </a:pPr>
          <a:endParaRPr lang="en-IN" sz="1500" kern="1200" dirty="0"/>
        </a:p>
      </dsp:txBody>
      <dsp:txXfrm>
        <a:off x="4004058" y="244921"/>
        <a:ext cx="1142120" cy="988069"/>
      </dsp:txXfrm>
    </dsp:sp>
    <dsp:sp modelId="{1E451392-65F3-4715-BF22-A3F30F6CF67C}">
      <dsp:nvSpPr>
        <dsp:cNvPr id="0" name=""/>
        <dsp:cNvSpPr/>
      </dsp:nvSpPr>
      <dsp:spPr>
        <a:xfrm>
          <a:off x="5752236" y="2044266"/>
          <a:ext cx="786523" cy="67769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307304-388F-421C-9376-5DFB72683D8A}">
      <dsp:nvSpPr>
        <dsp:cNvPr id="0" name=""/>
        <dsp:cNvSpPr/>
      </dsp:nvSpPr>
      <dsp:spPr>
        <a:xfrm>
          <a:off x="5287692" y="909014"/>
          <a:ext cx="1708336" cy="147791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Font typeface="+mj-lt"/>
            <a:buNone/>
          </a:pPr>
          <a:r>
            <a:rPr lang="en-IN" sz="1500" b="0" i="0" kern="1200" dirty="0"/>
            <a:t>Project management and tracking.</a:t>
          </a:r>
        </a:p>
        <a:p>
          <a:pPr marL="0" lvl="0" indent="0" algn="ctr" defTabSz="666750">
            <a:lnSpc>
              <a:spcPct val="90000"/>
            </a:lnSpc>
            <a:spcBef>
              <a:spcPct val="0"/>
            </a:spcBef>
            <a:spcAft>
              <a:spcPct val="35000"/>
            </a:spcAft>
            <a:buFont typeface="+mj-lt"/>
            <a:buNone/>
          </a:pPr>
          <a:endParaRPr lang="en-IN" sz="1500" kern="1200" dirty="0"/>
        </a:p>
      </dsp:txBody>
      <dsp:txXfrm>
        <a:off x="5570800" y="1153935"/>
        <a:ext cx="1142120" cy="988069"/>
      </dsp:txXfrm>
    </dsp:sp>
    <dsp:sp modelId="{A09DDAA9-8BD1-4FC8-9CD2-AB9D5497729B}">
      <dsp:nvSpPr>
        <dsp:cNvPr id="0" name=""/>
        <dsp:cNvSpPr/>
      </dsp:nvSpPr>
      <dsp:spPr>
        <a:xfrm>
          <a:off x="5114580" y="3474388"/>
          <a:ext cx="786523" cy="67769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87DA56-445C-4BB6-A799-26AA63E88479}">
      <dsp:nvSpPr>
        <dsp:cNvPr id="0" name=""/>
        <dsp:cNvSpPr/>
      </dsp:nvSpPr>
      <dsp:spPr>
        <a:xfrm>
          <a:off x="5287692" y="2696031"/>
          <a:ext cx="1708336" cy="147791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Font typeface="+mj-lt"/>
            <a:buNone/>
          </a:pPr>
          <a:r>
            <a:rPr lang="en-IN" sz="1500" b="0" i="0" kern="1200"/>
            <a:t>Customer analytics.</a:t>
          </a:r>
        </a:p>
      </dsp:txBody>
      <dsp:txXfrm>
        <a:off x="5570800" y="2940952"/>
        <a:ext cx="1142120" cy="988069"/>
      </dsp:txXfrm>
    </dsp:sp>
    <dsp:sp modelId="{5201D22D-9203-49E8-B79E-D67DD62FCA4D}">
      <dsp:nvSpPr>
        <dsp:cNvPr id="0" name=""/>
        <dsp:cNvSpPr/>
      </dsp:nvSpPr>
      <dsp:spPr>
        <a:xfrm>
          <a:off x="3532805" y="3622840"/>
          <a:ext cx="786523" cy="67769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BD4CE-CE75-46A2-B486-70588D8E1E0F}">
      <dsp:nvSpPr>
        <dsp:cNvPr id="0" name=""/>
        <dsp:cNvSpPr/>
      </dsp:nvSpPr>
      <dsp:spPr>
        <a:xfrm>
          <a:off x="3720950" y="3606063"/>
          <a:ext cx="1708336" cy="147791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Font typeface="+mj-lt"/>
            <a:buNone/>
          </a:pPr>
          <a:r>
            <a:rPr lang="en-IN" sz="1500" b="0" i="0" kern="1200" dirty="0"/>
            <a:t>Risk analysis and compliance.</a:t>
          </a:r>
          <a:endParaRPr lang="en-IN" sz="1500" kern="1200" dirty="0"/>
        </a:p>
      </dsp:txBody>
      <dsp:txXfrm>
        <a:off x="4004058" y="3850984"/>
        <a:ext cx="1142120" cy="988069"/>
      </dsp:txXfrm>
    </dsp:sp>
    <dsp:sp modelId="{4EF3532A-96B4-410D-8F72-6430F09CE608}">
      <dsp:nvSpPr>
        <dsp:cNvPr id="0" name=""/>
        <dsp:cNvSpPr/>
      </dsp:nvSpPr>
      <dsp:spPr>
        <a:xfrm>
          <a:off x="2599839" y="2356422"/>
          <a:ext cx="786523" cy="67769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0C2AB-E458-436D-ACA4-14A5FF111EF6}">
      <dsp:nvSpPr>
        <dsp:cNvPr id="0" name=""/>
        <dsp:cNvSpPr/>
      </dsp:nvSpPr>
      <dsp:spPr>
        <a:xfrm>
          <a:off x="2146933" y="2697048"/>
          <a:ext cx="1708336" cy="147791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b="0" i="0" kern="1200"/>
            <a:t>Financial analysis.</a:t>
          </a:r>
          <a:endParaRPr lang="en-IN" sz="1500" kern="1200"/>
        </a:p>
      </dsp:txBody>
      <dsp:txXfrm>
        <a:off x="2430041" y="2941969"/>
        <a:ext cx="1142120" cy="988069"/>
      </dsp:txXfrm>
    </dsp:sp>
    <dsp:sp modelId="{0B14ACBE-5599-4EE3-9407-DA43E11944EC}">
      <dsp:nvSpPr>
        <dsp:cNvPr id="0" name=""/>
        <dsp:cNvSpPr/>
      </dsp:nvSpPr>
      <dsp:spPr>
        <a:xfrm>
          <a:off x="2146933" y="906981"/>
          <a:ext cx="1708336" cy="147791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Font typeface="+mj-lt"/>
            <a:buNone/>
          </a:pPr>
          <a:r>
            <a:rPr lang="en-IN" sz="1500" b="0" i="0" kern="1200" dirty="0"/>
            <a:t>Human resources analytics.</a:t>
          </a:r>
        </a:p>
        <a:p>
          <a:pPr marL="0" lvl="0" indent="0" algn="ctr" defTabSz="666750">
            <a:lnSpc>
              <a:spcPct val="90000"/>
            </a:lnSpc>
            <a:spcBef>
              <a:spcPct val="0"/>
            </a:spcBef>
            <a:spcAft>
              <a:spcPct val="35000"/>
            </a:spcAft>
            <a:buFont typeface="+mj-lt"/>
            <a:buNone/>
          </a:pPr>
          <a:endParaRPr lang="en-IN" sz="1500" kern="1200" dirty="0"/>
        </a:p>
      </dsp:txBody>
      <dsp:txXfrm>
        <a:off x="2430041" y="1151902"/>
        <a:ext cx="1142120" cy="988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A20DE-9235-4CFD-86C9-D9F04C7705ED}">
      <dsp:nvSpPr>
        <dsp:cNvPr id="0" name=""/>
        <dsp:cNvSpPr/>
      </dsp:nvSpPr>
      <dsp:spPr>
        <a:xfrm>
          <a:off x="0" y="3260077"/>
          <a:ext cx="3547476" cy="10697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GB" sz="2000" kern="1200" dirty="0">
              <a:solidFill>
                <a:schemeClr val="tx1"/>
              </a:solidFill>
            </a:rPr>
            <a:t>In this chart we can see the </a:t>
          </a:r>
          <a:r>
            <a:rPr lang="en-GB" sz="2000" b="1" u="sng" kern="1200" dirty="0">
              <a:solidFill>
                <a:schemeClr val="tx1"/>
              </a:solidFill>
            </a:rPr>
            <a:t>Sales</a:t>
          </a:r>
          <a:r>
            <a:rPr lang="en-GB" sz="2000" kern="1200" dirty="0">
              <a:solidFill>
                <a:schemeClr val="tx1"/>
              </a:solidFill>
            </a:rPr>
            <a:t> of product by</a:t>
          </a:r>
          <a:r>
            <a:rPr lang="en-GB" sz="2000" b="1" u="sng" kern="1200" dirty="0">
              <a:solidFill>
                <a:schemeClr val="tx1"/>
              </a:solidFill>
            </a:rPr>
            <a:t> Region </a:t>
          </a:r>
          <a:r>
            <a:rPr lang="en-GB" sz="2000" kern="1200" dirty="0">
              <a:solidFill>
                <a:schemeClr val="tx1"/>
              </a:solidFill>
            </a:rPr>
            <a:t>&amp; </a:t>
          </a:r>
          <a:r>
            <a:rPr lang="en-GB" sz="2000" b="1" u="sng" kern="1200" dirty="0">
              <a:solidFill>
                <a:schemeClr val="tx1"/>
              </a:solidFill>
            </a:rPr>
            <a:t>Category</a:t>
          </a:r>
          <a:r>
            <a:rPr lang="en-GB" sz="2000" kern="1200" dirty="0">
              <a:solidFill>
                <a:schemeClr val="tx1"/>
              </a:solidFill>
            </a:rPr>
            <a:t> wise</a:t>
          </a:r>
          <a:endParaRPr lang="en-IN" sz="2000" kern="1200" dirty="0">
            <a:solidFill>
              <a:schemeClr val="tx1"/>
            </a:solidFill>
          </a:endParaRPr>
        </a:p>
      </dsp:txBody>
      <dsp:txXfrm>
        <a:off x="0" y="3260077"/>
        <a:ext cx="3547476" cy="1069778"/>
      </dsp:txXfrm>
    </dsp:sp>
    <dsp:sp modelId="{A3221190-52DD-4755-95FB-170AC123C449}">
      <dsp:nvSpPr>
        <dsp:cNvPr id="0" name=""/>
        <dsp:cNvSpPr/>
      </dsp:nvSpPr>
      <dsp:spPr>
        <a:xfrm rot="10800000">
          <a:off x="0" y="1657186"/>
          <a:ext cx="3547476" cy="164531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GB" sz="1800" b="1" u="sng" kern="1200" dirty="0"/>
            <a:t>About chart</a:t>
          </a:r>
          <a:r>
            <a:rPr lang="en-GB" sz="1800" b="1" kern="1200" dirty="0"/>
            <a:t>:</a:t>
          </a:r>
          <a:endParaRPr lang="en-IN" sz="1800" b="1" kern="1200" dirty="0"/>
        </a:p>
      </dsp:txBody>
      <dsp:txXfrm rot="10800000">
        <a:off x="0" y="1657186"/>
        <a:ext cx="3547476" cy="1069079"/>
      </dsp:txXfrm>
    </dsp:sp>
    <dsp:sp modelId="{5152A565-26A2-4087-BC0F-0DEB655D0F0B}">
      <dsp:nvSpPr>
        <dsp:cNvPr id="0" name=""/>
        <dsp:cNvSpPr/>
      </dsp:nvSpPr>
      <dsp:spPr>
        <a:xfrm rot="10800000">
          <a:off x="0" y="0"/>
          <a:ext cx="3547476" cy="164531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GB" sz="1800" b="1" u="sng" kern="1200" dirty="0"/>
            <a:t>Data Required</a:t>
          </a:r>
          <a:r>
            <a:rPr lang="en-GB" sz="1800" b="1" kern="1200" dirty="0"/>
            <a:t>: We need 2 types of data as below</a:t>
          </a:r>
          <a:endParaRPr lang="en-IN" sz="1800" b="1" kern="1200" dirty="0"/>
        </a:p>
      </dsp:txBody>
      <dsp:txXfrm rot="-10800000">
        <a:off x="0" y="0"/>
        <a:ext cx="3547476" cy="577507"/>
      </dsp:txXfrm>
    </dsp:sp>
    <dsp:sp modelId="{985D7647-B1D1-4888-B803-E706D1D0552A}">
      <dsp:nvSpPr>
        <dsp:cNvPr id="0" name=""/>
        <dsp:cNvSpPr/>
      </dsp:nvSpPr>
      <dsp:spPr>
        <a:xfrm>
          <a:off x="0" y="578272"/>
          <a:ext cx="1773737" cy="4919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rtl="0">
            <a:lnSpc>
              <a:spcPct val="90000"/>
            </a:lnSpc>
            <a:spcBef>
              <a:spcPct val="0"/>
            </a:spcBef>
            <a:spcAft>
              <a:spcPct val="35000"/>
            </a:spcAft>
            <a:buNone/>
          </a:pPr>
          <a:r>
            <a:rPr lang="en-GB" sz="1800" u="none" kern="1200" dirty="0"/>
            <a:t>1)Text Data</a:t>
          </a:r>
          <a:endParaRPr lang="en-IN" sz="1800" u="none" kern="1200" dirty="0"/>
        </a:p>
      </dsp:txBody>
      <dsp:txXfrm>
        <a:off x="0" y="578272"/>
        <a:ext cx="1773737" cy="491950"/>
      </dsp:txXfrm>
    </dsp:sp>
    <dsp:sp modelId="{4AFDCCE8-F1B9-45E9-AE53-7EC59C6337A0}">
      <dsp:nvSpPr>
        <dsp:cNvPr id="0" name=""/>
        <dsp:cNvSpPr/>
      </dsp:nvSpPr>
      <dsp:spPr>
        <a:xfrm>
          <a:off x="1773738" y="578272"/>
          <a:ext cx="1773737" cy="4919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rtl="0">
            <a:lnSpc>
              <a:spcPct val="90000"/>
            </a:lnSpc>
            <a:spcBef>
              <a:spcPct val="0"/>
            </a:spcBef>
            <a:spcAft>
              <a:spcPct val="35000"/>
            </a:spcAft>
            <a:buNone/>
          </a:pPr>
          <a:r>
            <a:rPr lang="en-GB" sz="1800" kern="1200" dirty="0"/>
            <a:t>2)Numeric Data</a:t>
          </a:r>
          <a:endParaRPr lang="en-IN" sz="1800" kern="1200" dirty="0"/>
        </a:p>
      </dsp:txBody>
      <dsp:txXfrm>
        <a:off x="1773738" y="578272"/>
        <a:ext cx="1773737" cy="491950"/>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3E53-87A9-4F31-B2C6-8F9D05F2DB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00AC0E-F1DF-496E-8749-930EC10E73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330F29-E361-4599-AA6A-89D7ED0D6547}"/>
              </a:ext>
            </a:extLst>
          </p:cNvPr>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a:extLst>
              <a:ext uri="{FF2B5EF4-FFF2-40B4-BE49-F238E27FC236}">
                <a16:creationId xmlns:a16="http://schemas.microsoft.com/office/drawing/2014/main" id="{E58EE64F-5430-44B9-AFF8-C85A235468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FBA6E2-9CCF-44EF-BA1B-685F026A6CF7}"/>
              </a:ext>
            </a:extLst>
          </p:cNvPr>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38560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05FD-AD7D-4D5B-9231-C9EDEF2419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F2B9AF-F7CF-49DE-803D-9877AFE9F0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4A4E6E-3501-40A8-BAE9-55FF07B26A56}"/>
              </a:ext>
            </a:extLst>
          </p:cNvPr>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a:extLst>
              <a:ext uri="{FF2B5EF4-FFF2-40B4-BE49-F238E27FC236}">
                <a16:creationId xmlns:a16="http://schemas.microsoft.com/office/drawing/2014/main" id="{758F84DD-B5C3-49EA-B040-B056326125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FC91A4-B38C-425B-8546-F72051A538DC}"/>
              </a:ext>
            </a:extLst>
          </p:cNvPr>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327266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C7B7B-CEE6-4C18-9A65-AE031701B0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A3C22B-F7D3-42AA-8C32-B90551F35A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2F44A2-4C77-4A07-B91C-CDE1689309C9}"/>
              </a:ext>
            </a:extLst>
          </p:cNvPr>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a:extLst>
              <a:ext uri="{FF2B5EF4-FFF2-40B4-BE49-F238E27FC236}">
                <a16:creationId xmlns:a16="http://schemas.microsoft.com/office/drawing/2014/main" id="{5997003B-4595-43F4-8B8B-FF843D9458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94C6D-F1E0-4B55-BC80-8E0B97BD517A}"/>
              </a:ext>
            </a:extLst>
          </p:cNvPr>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3680650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162398734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2123179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2030303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3D9FF4-3697-4F9F-9DB5-A47934E4F836}"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1400090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3D9FF4-3697-4F9F-9DB5-A47934E4F836}" type="datetimeFigureOut">
              <a:rPr lang="en-IN" smtClean="0"/>
              <a:t>18-07-2023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2899036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3D9FF4-3697-4F9F-9DB5-A47934E4F836}" type="datetimeFigureOut">
              <a:rPr lang="en-IN" smtClean="0"/>
              <a:t>18-07-2023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1752932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43D9FF4-3697-4F9F-9DB5-A47934E4F836}" type="datetimeFigureOut">
              <a:rPr lang="en-IN" smtClean="0"/>
              <a:t>18-07-2023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1957559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3D9FF4-3697-4F9F-9DB5-A47934E4F836}"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66299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BD72-A61C-4178-888C-5E8B9C6CC1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7ACAF8-1B02-4B0B-809C-956A338A8A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941A40-16E4-4BEF-A3EC-50B9CE17D1DD}"/>
              </a:ext>
            </a:extLst>
          </p:cNvPr>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a:extLst>
              <a:ext uri="{FF2B5EF4-FFF2-40B4-BE49-F238E27FC236}">
                <a16:creationId xmlns:a16="http://schemas.microsoft.com/office/drawing/2014/main" id="{E4F83AF1-2AE9-435E-B248-59BF30A90F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78DDE5-7B57-4353-B0EA-E945C96A5A4A}"/>
              </a:ext>
            </a:extLst>
          </p:cNvPr>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1593274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3D9FF4-3697-4F9F-9DB5-A47934E4F836}"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4023443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3D9FF4-3697-4F9F-9DB5-A47934E4F836}"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2736792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10710819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3545753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29795873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8752355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7089210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D0993-5478-4B85-A079-EDDE3BC625F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232171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39656955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7B2D0993-5478-4B85-A079-EDDE3BC625F9}" type="slidenum">
              <a:rPr lang="en-IN" smtClean="0"/>
              <a:t>‹#›</a:t>
            </a:fld>
            <a:endParaRPr lang="en-IN"/>
          </a:p>
        </p:txBody>
      </p:sp>
    </p:spTree>
    <p:extLst>
      <p:ext uri="{BB962C8B-B14F-4D97-AF65-F5344CB8AC3E}">
        <p14:creationId xmlns:p14="http://schemas.microsoft.com/office/powerpoint/2010/main" val="36606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DE4C-4D16-4816-8F9F-E6FD47A51B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1B1DE4-DD3E-4F00-BA88-2338792AA9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B01BA6-D9DC-4E68-A1EA-9B01B2534E95}"/>
              </a:ext>
            </a:extLst>
          </p:cNvPr>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a:extLst>
              <a:ext uri="{FF2B5EF4-FFF2-40B4-BE49-F238E27FC236}">
                <a16:creationId xmlns:a16="http://schemas.microsoft.com/office/drawing/2014/main" id="{DFAA818E-756B-462B-8446-F05E7C5BEB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F33276-9F02-4798-9337-E9E46F750B47}"/>
              </a:ext>
            </a:extLst>
          </p:cNvPr>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39585770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20460959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B2D0993-5478-4B85-A079-EDDE3BC625F9}" type="slidenum">
              <a:rPr lang="en-IN" smtClean="0"/>
              <a:t>‹#›</a:t>
            </a:fld>
            <a:endParaRPr lang="en-IN"/>
          </a:p>
        </p:txBody>
      </p:sp>
    </p:spTree>
    <p:extLst>
      <p:ext uri="{BB962C8B-B14F-4D97-AF65-F5344CB8AC3E}">
        <p14:creationId xmlns:p14="http://schemas.microsoft.com/office/powerpoint/2010/main" val="34859717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3D9FF4-3697-4F9F-9DB5-A47934E4F836}"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8043180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3D9FF4-3697-4F9F-9DB5-A47934E4F836}" type="datetimeFigureOut">
              <a:rPr lang="en-IN" smtClean="0"/>
              <a:t>18-07-2023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23525271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3D9FF4-3697-4F9F-9DB5-A47934E4F836}" type="datetimeFigureOut">
              <a:rPr lang="en-IN" smtClean="0"/>
              <a:t>18-07-2023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36697893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D9FF4-3697-4F9F-9DB5-A47934E4F836}" type="datetimeFigureOut">
              <a:rPr lang="en-IN" smtClean="0"/>
              <a:t>18-07-2023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8738671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3D9FF4-3697-4F9F-9DB5-A47934E4F836}"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25084151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3D9FF4-3697-4F9F-9DB5-A47934E4F836}" type="datetimeFigureOut">
              <a:rPr lang="en-IN" smtClean="0"/>
              <a:t>18-07-2023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34082357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31094186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D9FF4-3697-4F9F-9DB5-A47934E4F83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316144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BE36-D83C-4B7B-8EEA-215B40826A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9CC686-F978-4B96-9C8D-6C26FDA4DC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4F2715-CF47-41AA-8874-F2B379A32FA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5569A1-0660-43C7-A3D5-3EA0338580C7}"/>
              </a:ext>
            </a:extLst>
          </p:cNvPr>
          <p:cNvSpPr>
            <a:spLocks noGrp="1"/>
          </p:cNvSpPr>
          <p:nvPr>
            <p:ph type="dt" sz="half" idx="10"/>
          </p:nvPr>
        </p:nvSpPr>
        <p:spPr/>
        <p:txBody>
          <a:bodyPr/>
          <a:lstStyle/>
          <a:p>
            <a:fld id="{F43D9FF4-3697-4F9F-9DB5-A47934E4F836}" type="datetimeFigureOut">
              <a:rPr lang="en-IN" smtClean="0"/>
              <a:t>18-07-2023</a:t>
            </a:fld>
            <a:endParaRPr lang="en-IN"/>
          </a:p>
        </p:txBody>
      </p:sp>
      <p:sp>
        <p:nvSpPr>
          <p:cNvPr id="6" name="Footer Placeholder 5">
            <a:extLst>
              <a:ext uri="{FF2B5EF4-FFF2-40B4-BE49-F238E27FC236}">
                <a16:creationId xmlns:a16="http://schemas.microsoft.com/office/drawing/2014/main" id="{7AE15772-786F-4BC9-98C5-4D86679A08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2B8395-7CA4-4A59-AF7C-CE0D7E61842B}"/>
              </a:ext>
            </a:extLst>
          </p:cNvPr>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224622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58A2-242F-460F-9402-24E87EDBCA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BA64E6-5EF6-4B2C-ACD3-A1700968A8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9CC6E3-2C96-4A42-A5B6-7AA813B6B8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C61818-300F-451C-ACB3-0AE88B7A2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FD7418-F53F-4FA8-A61E-6AC66CAD72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A0A078-0587-452D-930A-CE5A38A2DC00}"/>
              </a:ext>
            </a:extLst>
          </p:cNvPr>
          <p:cNvSpPr>
            <a:spLocks noGrp="1"/>
          </p:cNvSpPr>
          <p:nvPr>
            <p:ph type="dt" sz="half" idx="10"/>
          </p:nvPr>
        </p:nvSpPr>
        <p:spPr/>
        <p:txBody>
          <a:bodyPr/>
          <a:lstStyle/>
          <a:p>
            <a:fld id="{F43D9FF4-3697-4F9F-9DB5-A47934E4F836}" type="datetimeFigureOut">
              <a:rPr lang="en-IN" smtClean="0"/>
              <a:t>18-07-2023</a:t>
            </a:fld>
            <a:endParaRPr lang="en-IN"/>
          </a:p>
        </p:txBody>
      </p:sp>
      <p:sp>
        <p:nvSpPr>
          <p:cNvPr id="8" name="Footer Placeholder 7">
            <a:extLst>
              <a:ext uri="{FF2B5EF4-FFF2-40B4-BE49-F238E27FC236}">
                <a16:creationId xmlns:a16="http://schemas.microsoft.com/office/drawing/2014/main" id="{E542D591-5B36-4064-9735-7BC0026661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65503E-0A3F-4E35-B69D-A77B9CDF4804}"/>
              </a:ext>
            </a:extLst>
          </p:cNvPr>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184492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A13D-ECCB-4609-B15D-C0FE80BFA3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6D8DCF-82AB-40E4-9E89-CA0D2C23B8B0}"/>
              </a:ext>
            </a:extLst>
          </p:cNvPr>
          <p:cNvSpPr>
            <a:spLocks noGrp="1"/>
          </p:cNvSpPr>
          <p:nvPr>
            <p:ph type="dt" sz="half" idx="10"/>
          </p:nvPr>
        </p:nvSpPr>
        <p:spPr/>
        <p:txBody>
          <a:bodyPr/>
          <a:lstStyle/>
          <a:p>
            <a:fld id="{F43D9FF4-3697-4F9F-9DB5-A47934E4F836}" type="datetimeFigureOut">
              <a:rPr lang="en-IN" smtClean="0"/>
              <a:t>18-07-2023</a:t>
            </a:fld>
            <a:endParaRPr lang="en-IN"/>
          </a:p>
        </p:txBody>
      </p:sp>
      <p:sp>
        <p:nvSpPr>
          <p:cNvPr id="4" name="Footer Placeholder 3">
            <a:extLst>
              <a:ext uri="{FF2B5EF4-FFF2-40B4-BE49-F238E27FC236}">
                <a16:creationId xmlns:a16="http://schemas.microsoft.com/office/drawing/2014/main" id="{E6503A33-89F5-4CC8-A715-50F27EE647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74F412-E3FE-4889-8D00-CA7340499F7E}"/>
              </a:ext>
            </a:extLst>
          </p:cNvPr>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223997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879BF3-DC94-4174-A52C-77C4B6EB1E65}"/>
              </a:ext>
            </a:extLst>
          </p:cNvPr>
          <p:cNvSpPr>
            <a:spLocks noGrp="1"/>
          </p:cNvSpPr>
          <p:nvPr>
            <p:ph type="dt" sz="half" idx="10"/>
          </p:nvPr>
        </p:nvSpPr>
        <p:spPr/>
        <p:txBody>
          <a:bodyPr/>
          <a:lstStyle/>
          <a:p>
            <a:fld id="{F43D9FF4-3697-4F9F-9DB5-A47934E4F836}" type="datetimeFigureOut">
              <a:rPr lang="en-IN" smtClean="0"/>
              <a:t>18-07-2023</a:t>
            </a:fld>
            <a:endParaRPr lang="en-IN"/>
          </a:p>
        </p:txBody>
      </p:sp>
      <p:sp>
        <p:nvSpPr>
          <p:cNvPr id="3" name="Footer Placeholder 2">
            <a:extLst>
              <a:ext uri="{FF2B5EF4-FFF2-40B4-BE49-F238E27FC236}">
                <a16:creationId xmlns:a16="http://schemas.microsoft.com/office/drawing/2014/main" id="{10D5FBF9-BA4F-4D79-8320-E266394F42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F47B41-6621-4511-945A-223815608B86}"/>
              </a:ext>
            </a:extLst>
          </p:cNvPr>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275252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C40-FB81-4E10-8BA6-4D2E89C38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C01B72-60D3-4C28-8B01-B519F465E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88B9AE-780A-4435-8C7B-1662A204A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23AB2B-560E-46F1-870C-55321B4DB37E}"/>
              </a:ext>
            </a:extLst>
          </p:cNvPr>
          <p:cNvSpPr>
            <a:spLocks noGrp="1"/>
          </p:cNvSpPr>
          <p:nvPr>
            <p:ph type="dt" sz="half" idx="10"/>
          </p:nvPr>
        </p:nvSpPr>
        <p:spPr/>
        <p:txBody>
          <a:bodyPr/>
          <a:lstStyle/>
          <a:p>
            <a:fld id="{F43D9FF4-3697-4F9F-9DB5-A47934E4F836}" type="datetimeFigureOut">
              <a:rPr lang="en-IN" smtClean="0"/>
              <a:t>18-07-2023</a:t>
            </a:fld>
            <a:endParaRPr lang="en-IN"/>
          </a:p>
        </p:txBody>
      </p:sp>
      <p:sp>
        <p:nvSpPr>
          <p:cNvPr id="6" name="Footer Placeholder 5">
            <a:extLst>
              <a:ext uri="{FF2B5EF4-FFF2-40B4-BE49-F238E27FC236}">
                <a16:creationId xmlns:a16="http://schemas.microsoft.com/office/drawing/2014/main" id="{2E4F8FCB-0BE8-485A-ADF3-9B20609AD2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3C41CF-3C33-476D-87C1-9A85E619C596}"/>
              </a:ext>
            </a:extLst>
          </p:cNvPr>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427261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A7B5-16A0-43D5-9F97-D235E3E2A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2DBC35-703A-43B1-94F7-DDCDA25B6C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2AB1D2-0067-40F6-9CB2-8978C2E38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4294E3-D28E-4131-8E66-20E91B0956D6}"/>
              </a:ext>
            </a:extLst>
          </p:cNvPr>
          <p:cNvSpPr>
            <a:spLocks noGrp="1"/>
          </p:cNvSpPr>
          <p:nvPr>
            <p:ph type="dt" sz="half" idx="10"/>
          </p:nvPr>
        </p:nvSpPr>
        <p:spPr/>
        <p:txBody>
          <a:bodyPr/>
          <a:lstStyle/>
          <a:p>
            <a:fld id="{F43D9FF4-3697-4F9F-9DB5-A47934E4F836}" type="datetimeFigureOut">
              <a:rPr lang="en-IN" smtClean="0"/>
              <a:t>18-07-2023</a:t>
            </a:fld>
            <a:endParaRPr lang="en-IN"/>
          </a:p>
        </p:txBody>
      </p:sp>
      <p:sp>
        <p:nvSpPr>
          <p:cNvPr id="6" name="Footer Placeholder 5">
            <a:extLst>
              <a:ext uri="{FF2B5EF4-FFF2-40B4-BE49-F238E27FC236}">
                <a16:creationId xmlns:a16="http://schemas.microsoft.com/office/drawing/2014/main" id="{BB3E3895-AF7E-44DF-A54A-FB58AEB86E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922871-FE07-4D4B-AF40-A10B7835F83A}"/>
              </a:ext>
            </a:extLst>
          </p:cNvPr>
          <p:cNvSpPr>
            <a:spLocks noGrp="1"/>
          </p:cNvSpPr>
          <p:nvPr>
            <p:ph type="sldNum" sz="quarter" idx="12"/>
          </p:nvPr>
        </p:nvSpPr>
        <p:spPr/>
        <p:txBody>
          <a:bodyPr/>
          <a:lstStyle/>
          <a:p>
            <a:fld id="{7B2D0993-5478-4B85-A079-EDDE3BC625F9}" type="slidenum">
              <a:rPr lang="en-IN" smtClean="0"/>
              <a:t>‹#›</a:t>
            </a:fld>
            <a:endParaRPr lang="en-IN"/>
          </a:p>
        </p:txBody>
      </p:sp>
    </p:spTree>
    <p:extLst>
      <p:ext uri="{BB962C8B-B14F-4D97-AF65-F5344CB8AC3E}">
        <p14:creationId xmlns:p14="http://schemas.microsoft.com/office/powerpoint/2010/main" val="74619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5.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image" Target="../media/image6.png"/><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F8F19-64AF-44AD-B371-77EC4F2E2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1F4B89-CD2D-43B6-9714-084A1C22E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FC8F24-2EEB-484D-B16B-625BED518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D9FF4-3697-4F9F-9DB5-A47934E4F836}" type="datetimeFigureOut">
              <a:rPr lang="en-IN" smtClean="0"/>
              <a:t>18-07-2023</a:t>
            </a:fld>
            <a:endParaRPr lang="en-IN"/>
          </a:p>
        </p:txBody>
      </p:sp>
      <p:sp>
        <p:nvSpPr>
          <p:cNvPr id="5" name="Footer Placeholder 4">
            <a:extLst>
              <a:ext uri="{FF2B5EF4-FFF2-40B4-BE49-F238E27FC236}">
                <a16:creationId xmlns:a16="http://schemas.microsoft.com/office/drawing/2014/main" id="{F166D2CD-82EA-4339-922D-AA8F72DB3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967489-D528-4869-9349-ADE00B762E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D0993-5478-4B85-A079-EDDE3BC625F9}" type="slidenum">
              <a:rPr lang="en-IN" smtClean="0"/>
              <a:t>‹#›</a:t>
            </a:fld>
            <a:endParaRPr lang="en-IN"/>
          </a:p>
        </p:txBody>
      </p:sp>
    </p:spTree>
    <p:extLst>
      <p:ext uri="{BB962C8B-B14F-4D97-AF65-F5344CB8AC3E}">
        <p14:creationId xmlns:p14="http://schemas.microsoft.com/office/powerpoint/2010/main" val="2551508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3D9FF4-3697-4F9F-9DB5-A47934E4F836}" type="datetimeFigureOut">
              <a:rPr lang="en-IN" smtClean="0"/>
              <a:t>18-07-2023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2D0993-5478-4B85-A079-EDDE3BC625F9}" type="slidenum">
              <a:rPr lang="en-IN" smtClean="0"/>
              <a:t>‹#›</a:t>
            </a:fld>
            <a:endParaRPr lang="en-IN"/>
          </a:p>
        </p:txBody>
      </p:sp>
    </p:spTree>
    <p:extLst>
      <p:ext uri="{BB962C8B-B14F-4D97-AF65-F5344CB8AC3E}">
        <p14:creationId xmlns:p14="http://schemas.microsoft.com/office/powerpoint/2010/main" val="387786251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43D9FF4-3697-4F9F-9DB5-A47934E4F836}" type="datetimeFigureOut">
              <a:rPr lang="en-IN" smtClean="0"/>
              <a:t>18-07-2023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7B2D0993-5478-4B85-A079-EDDE3BC625F9}" type="slidenum">
              <a:rPr lang="en-IN" smtClean="0"/>
              <a:t>‹#›</a:t>
            </a:fld>
            <a:endParaRPr lang="en-IN"/>
          </a:p>
        </p:txBody>
      </p:sp>
    </p:spTree>
    <p:extLst>
      <p:ext uri="{BB962C8B-B14F-4D97-AF65-F5344CB8AC3E}">
        <p14:creationId xmlns:p14="http://schemas.microsoft.com/office/powerpoint/2010/main" val="424154531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289C-4F98-4098-AD5D-DF60A6B1C898}"/>
              </a:ext>
            </a:extLst>
          </p:cNvPr>
          <p:cNvSpPr>
            <a:spLocks noGrp="1"/>
          </p:cNvSpPr>
          <p:nvPr>
            <p:ph type="ctrTitle"/>
          </p:nvPr>
        </p:nvSpPr>
        <p:spPr>
          <a:xfrm>
            <a:off x="784539" y="1685664"/>
            <a:ext cx="10385209" cy="2365832"/>
          </a:xfrm>
        </p:spPr>
        <p:txBody>
          <a:bodyPr/>
          <a:lstStyle/>
          <a:p>
            <a:pPr algn="ctr">
              <a:spcBef>
                <a:spcPts val="50"/>
              </a:spcBef>
              <a:spcAft>
                <a:spcPts val="50"/>
              </a:spcAft>
            </a:pPr>
            <a:r>
              <a:rPr lang="en-IN" sz="5400" b="1" dirty="0">
                <a:solidFill>
                  <a:srgbClr val="002060"/>
                </a:solidFill>
                <a:latin typeface="Bell MT" panose="02020503060305020303" pitchFamily="18" charset="0"/>
              </a:rPr>
              <a:t>DESKTOP VISUALIZATION </a:t>
            </a:r>
            <a:br>
              <a:rPr lang="en-IN" sz="5400" b="1" dirty="0">
                <a:solidFill>
                  <a:srgbClr val="002060"/>
                </a:solidFill>
                <a:latin typeface="Bell MT" panose="02020503060305020303" pitchFamily="18" charset="0"/>
              </a:rPr>
            </a:br>
            <a:r>
              <a:rPr lang="en-IN" sz="3600" b="1" dirty="0">
                <a:solidFill>
                  <a:srgbClr val="002060"/>
                </a:solidFill>
                <a:latin typeface="Bell MT" panose="02020503060305020303" pitchFamily="18" charset="0"/>
              </a:rPr>
              <a:t>IN</a:t>
            </a:r>
            <a:r>
              <a:rPr lang="en-IN" sz="5400" b="1" dirty="0">
                <a:solidFill>
                  <a:srgbClr val="002060"/>
                </a:solidFill>
                <a:latin typeface="Bell MT" panose="02020503060305020303" pitchFamily="18" charset="0"/>
              </a:rPr>
              <a:t> </a:t>
            </a:r>
            <a:r>
              <a:rPr lang="en-IN" sz="6000" b="1" dirty="0">
                <a:solidFill>
                  <a:srgbClr val="002060"/>
                </a:solidFill>
                <a:latin typeface="Bell MT" panose="02020503060305020303" pitchFamily="18" charset="0"/>
              </a:rPr>
              <a:t>POWER BI</a:t>
            </a:r>
            <a:br>
              <a:rPr lang="en-IN" sz="5400" b="1" dirty="0">
                <a:solidFill>
                  <a:srgbClr val="002060"/>
                </a:solidFill>
                <a:latin typeface="Bell MT" panose="02020503060305020303" pitchFamily="18" charset="0"/>
              </a:rPr>
            </a:br>
            <a:r>
              <a:rPr lang="en-IN" sz="4800" b="1" dirty="0">
                <a:solidFill>
                  <a:srgbClr val="002060"/>
                </a:solidFill>
                <a:latin typeface="Bell MT" panose="02020503060305020303" pitchFamily="18" charset="0"/>
              </a:rPr>
              <a:t>By- GROUP 3</a:t>
            </a:r>
            <a:endParaRPr lang="en-IN" sz="5400" b="1" dirty="0">
              <a:solidFill>
                <a:srgbClr val="002060"/>
              </a:solidFill>
              <a:latin typeface="Bell MT" panose="02020503060305020303" pitchFamily="18" charset="0"/>
            </a:endParaRPr>
          </a:p>
        </p:txBody>
      </p:sp>
      <p:sp>
        <p:nvSpPr>
          <p:cNvPr id="3" name="Subtitle 2">
            <a:extLst>
              <a:ext uri="{FF2B5EF4-FFF2-40B4-BE49-F238E27FC236}">
                <a16:creationId xmlns:a16="http://schemas.microsoft.com/office/drawing/2014/main" id="{9301C88B-FBA2-493C-BB91-006870E600FD}"/>
              </a:ext>
            </a:extLst>
          </p:cNvPr>
          <p:cNvSpPr>
            <a:spLocks noGrp="1"/>
          </p:cNvSpPr>
          <p:nvPr>
            <p:ph type="subTitle" idx="1"/>
          </p:nvPr>
        </p:nvSpPr>
        <p:spPr>
          <a:xfrm>
            <a:off x="1524000" y="3602038"/>
            <a:ext cx="3819525" cy="2855912"/>
          </a:xfrm>
        </p:spPr>
        <p:txBody>
          <a:bodyPr>
            <a:normAutofit/>
          </a:bodyPr>
          <a:lstStyle/>
          <a:p>
            <a:r>
              <a:rPr lang="en-US" dirty="0"/>
              <a:t>  </a:t>
            </a:r>
            <a:endParaRPr lang="en-IN" dirty="0"/>
          </a:p>
        </p:txBody>
      </p:sp>
    </p:spTree>
    <p:extLst>
      <p:ext uri="{BB962C8B-B14F-4D97-AF65-F5344CB8AC3E}">
        <p14:creationId xmlns:p14="http://schemas.microsoft.com/office/powerpoint/2010/main" val="3153670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843A-2870-4467-BB46-C95EC33DAD9F}"/>
              </a:ext>
            </a:extLst>
          </p:cNvPr>
          <p:cNvSpPr>
            <a:spLocks noGrp="1"/>
          </p:cNvSpPr>
          <p:nvPr>
            <p:ph type="ctrTitle"/>
          </p:nvPr>
        </p:nvSpPr>
        <p:spPr>
          <a:xfrm>
            <a:off x="215338" y="137952"/>
            <a:ext cx="11761324" cy="844154"/>
          </a:xfrm>
          <a:solidFill>
            <a:srgbClr val="002060"/>
          </a:solidFill>
        </p:spPr>
        <p:txBody>
          <a:bodyPr>
            <a:normAutofit/>
          </a:bodyPr>
          <a:lstStyle/>
          <a:p>
            <a:r>
              <a:rPr lang="en-US" sz="4400" b="1" u="sng" dirty="0">
                <a:solidFill>
                  <a:schemeClr val="bg1"/>
                </a:solidFill>
                <a:latin typeface="Arial" panose="020B0604020202020204" pitchFamily="34" charset="0"/>
                <a:cs typeface="Arial" panose="020B0604020202020204" pitchFamily="34" charset="0"/>
              </a:rPr>
              <a:t>CLUSTERED COLUMN CHART</a:t>
            </a:r>
            <a:endParaRPr lang="en-IN" sz="4400" b="1" u="sng" dirty="0">
              <a:solidFill>
                <a:schemeClr val="bg1"/>
              </a:solidFill>
            </a:endParaRPr>
          </a:p>
        </p:txBody>
      </p:sp>
      <p:pic>
        <p:nvPicPr>
          <p:cNvPr id="8" name="Picture 7">
            <a:extLst>
              <a:ext uri="{FF2B5EF4-FFF2-40B4-BE49-F238E27FC236}">
                <a16:creationId xmlns:a16="http://schemas.microsoft.com/office/drawing/2014/main" id="{5723BBC4-CDF1-4D0C-A9F4-98669BB2D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069" y="1212863"/>
            <a:ext cx="9066783" cy="5142053"/>
          </a:xfrm>
          <a:prstGeom prst="rect">
            <a:avLst/>
          </a:prstGeom>
          <a:ln>
            <a:solidFill>
              <a:schemeClr val="tx1"/>
            </a:solidFill>
          </a:ln>
        </p:spPr>
      </p:pic>
      <p:sp>
        <p:nvSpPr>
          <p:cNvPr id="9" name="TextBox 8">
            <a:extLst>
              <a:ext uri="{FF2B5EF4-FFF2-40B4-BE49-F238E27FC236}">
                <a16:creationId xmlns:a16="http://schemas.microsoft.com/office/drawing/2014/main" id="{1BFE5066-7D8B-4E9B-B475-13C478AA351E}"/>
              </a:ext>
            </a:extLst>
          </p:cNvPr>
          <p:cNvSpPr txBox="1"/>
          <p:nvPr/>
        </p:nvSpPr>
        <p:spPr>
          <a:xfrm>
            <a:off x="9631606" y="6393678"/>
            <a:ext cx="2766646" cy="400110"/>
          </a:xfrm>
          <a:prstGeom prst="rect">
            <a:avLst/>
          </a:prstGeom>
          <a:noFill/>
        </p:spPr>
        <p:txBody>
          <a:bodyPr wrap="square" rtlCol="0">
            <a:spAutoFit/>
          </a:bodyPr>
          <a:lstStyle/>
          <a:p>
            <a:r>
              <a:rPr lang="en-US" sz="2000" u="sng" dirty="0"/>
              <a:t>By- Gurunath Changle</a:t>
            </a:r>
            <a:endParaRPr lang="en-IN" sz="2000" u="sng" dirty="0"/>
          </a:p>
        </p:txBody>
      </p:sp>
    </p:spTree>
    <p:extLst>
      <p:ext uri="{BB962C8B-B14F-4D97-AF65-F5344CB8AC3E}">
        <p14:creationId xmlns:p14="http://schemas.microsoft.com/office/powerpoint/2010/main" val="322868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6CC1-8DD8-5F70-74D7-F75E334250A4}"/>
              </a:ext>
            </a:extLst>
          </p:cNvPr>
          <p:cNvSpPr>
            <a:spLocks noGrp="1"/>
          </p:cNvSpPr>
          <p:nvPr>
            <p:ph type="title"/>
          </p:nvPr>
        </p:nvSpPr>
        <p:spPr>
          <a:xfrm>
            <a:off x="250724" y="129151"/>
            <a:ext cx="11783960" cy="1112828"/>
          </a:xfrm>
          <a:solidFill>
            <a:srgbClr val="002060"/>
          </a:solidFill>
        </p:spPr>
        <p:txBody>
          <a:bodyPr>
            <a:normAutofit/>
          </a:bodyPr>
          <a:lstStyle/>
          <a:p>
            <a:pPr algn="ctr"/>
            <a:r>
              <a:rPr lang="en-US" b="1" u="sng" dirty="0">
                <a:solidFill>
                  <a:schemeClr val="bg1"/>
                </a:solidFill>
                <a:latin typeface="Arial" panose="020B0604020202020204" pitchFamily="34" charset="0"/>
                <a:cs typeface="Arial" panose="020B0604020202020204" pitchFamily="34" charset="0"/>
              </a:rPr>
              <a:t>100% STACKED BAR CHART</a:t>
            </a:r>
            <a:endParaRPr lang="en-IN" b="1" u="sng"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AE7223D-372D-277D-43A5-EA6A513BE47E}"/>
              </a:ext>
            </a:extLst>
          </p:cNvPr>
          <p:cNvSpPr>
            <a:spLocks noGrp="1"/>
          </p:cNvSpPr>
          <p:nvPr>
            <p:ph idx="1"/>
          </p:nvPr>
        </p:nvSpPr>
        <p:spPr>
          <a:xfrm>
            <a:off x="420329" y="1611365"/>
            <a:ext cx="11351341" cy="2544409"/>
          </a:xfrm>
        </p:spPr>
        <p:txBody>
          <a:bodyPr>
            <a:noAutofit/>
          </a:bodyPr>
          <a:lstStyle/>
          <a:p>
            <a:pPr marL="0" indent="0">
              <a:buNone/>
            </a:pPr>
            <a:r>
              <a:rPr lang="en-US" sz="3600" dirty="0"/>
              <a:t>In a 100% stacked bar chart, the bars are split into colored bar segments placed on top of each other. </a:t>
            </a:r>
          </a:p>
          <a:p>
            <a:pPr marL="0" indent="0">
              <a:buNone/>
            </a:pPr>
            <a:r>
              <a:rPr lang="en-US" sz="3600" dirty="0"/>
              <a:t>Each bar height is 100%, and the colored bar segments represent the components' relative contributions to the total bar.</a:t>
            </a:r>
          </a:p>
          <a:p>
            <a:pPr marL="0" indent="0">
              <a:buNone/>
            </a:pPr>
            <a:endParaRPr lang="en-IN" sz="3600" dirty="0"/>
          </a:p>
        </p:txBody>
      </p:sp>
      <p:sp>
        <p:nvSpPr>
          <p:cNvPr id="8" name="TextBox 7">
            <a:extLst>
              <a:ext uri="{FF2B5EF4-FFF2-40B4-BE49-F238E27FC236}">
                <a16:creationId xmlns:a16="http://schemas.microsoft.com/office/drawing/2014/main" id="{03CD68F8-7FDE-4430-8F22-1D9F4225A7F0}"/>
              </a:ext>
            </a:extLst>
          </p:cNvPr>
          <p:cNvSpPr txBox="1"/>
          <p:nvPr/>
        </p:nvSpPr>
        <p:spPr>
          <a:xfrm>
            <a:off x="1474716" y="4525160"/>
            <a:ext cx="8421452" cy="1815882"/>
          </a:xfrm>
          <a:prstGeom prst="rect">
            <a:avLst/>
          </a:prstGeom>
          <a:noFill/>
        </p:spPr>
        <p:txBody>
          <a:bodyPr wrap="square" rtlCol="0">
            <a:spAutoFit/>
          </a:bodyPr>
          <a:lstStyle/>
          <a:p>
            <a:r>
              <a:rPr lang="en-US" sz="2800" dirty="0"/>
              <a:t>For this type of chart we need:</a:t>
            </a:r>
          </a:p>
          <a:p>
            <a:pPr marL="285750" indent="-285750">
              <a:buFont typeface="Arial" panose="020B0604020202020204" pitchFamily="34" charset="0"/>
              <a:buChar char="•"/>
            </a:pPr>
            <a:r>
              <a:rPr lang="en-US" sz="2800" dirty="0"/>
              <a:t>2 Text Data (less distribution)-</a:t>
            </a:r>
            <a:r>
              <a:rPr lang="en-US" sz="2800" dirty="0" err="1"/>
              <a:t>E.x</a:t>
            </a:r>
            <a:r>
              <a:rPr lang="en-US" sz="2800" dirty="0"/>
              <a:t>- </a:t>
            </a:r>
            <a:r>
              <a:rPr kumimoji="0" lang="en-IN" sz="2800" b="0" i="0" u="none" strike="noStrike" kern="1200" cap="none" spc="0" normalizeH="0" baseline="0" noProof="0" dirty="0">
                <a:ln>
                  <a:noFill/>
                </a:ln>
                <a:effectLst/>
                <a:uLnTx/>
                <a:uFillTx/>
                <a:latin typeface="Calibri" panose="020F0502020204030204"/>
                <a:ea typeface="+mn-ea"/>
                <a:cs typeface="+mn-cs"/>
              </a:rPr>
              <a:t>Region, Category,</a:t>
            </a:r>
            <a:endParaRPr lang="en-US" sz="2800" dirty="0"/>
          </a:p>
          <a:p>
            <a:pPr marL="285750" indent="-285750">
              <a:buFont typeface="Arial" panose="020B0604020202020204" pitchFamily="34" charset="0"/>
              <a:buChar char="•"/>
            </a:pPr>
            <a:r>
              <a:rPr lang="en-US" sz="2800" dirty="0"/>
              <a:t>1 Numerical Data (100% Distribution)-</a:t>
            </a:r>
            <a:r>
              <a:rPr kumimoji="0" lang="en-IN" sz="2800" b="0" i="0" u="none" strike="noStrike" kern="1200" cap="none" spc="0" normalizeH="0" baseline="0" noProof="0" dirty="0" err="1">
                <a:ln>
                  <a:noFill/>
                </a:ln>
                <a:effectLst/>
                <a:uLnTx/>
                <a:uFillTx/>
                <a:latin typeface="Calibri" panose="020F0502020204030204"/>
                <a:ea typeface="+mn-ea"/>
                <a:cs typeface="+mn-cs"/>
              </a:rPr>
              <a:t>E.x</a:t>
            </a:r>
            <a:r>
              <a:rPr kumimoji="0" lang="en-IN" sz="2800" b="0" i="0" u="none" strike="noStrike" kern="1200" cap="none" spc="0" normalizeH="0" baseline="0" noProof="0" dirty="0">
                <a:ln>
                  <a:noFill/>
                </a:ln>
                <a:effectLst/>
                <a:uLnTx/>
                <a:uFillTx/>
                <a:latin typeface="Calibri" panose="020F0502020204030204"/>
                <a:ea typeface="+mn-ea"/>
                <a:cs typeface="+mn-cs"/>
              </a:rPr>
              <a:t> - Sales</a:t>
            </a:r>
          </a:p>
          <a:p>
            <a:endParaRPr lang="en-IN" sz="2800" dirty="0"/>
          </a:p>
        </p:txBody>
      </p:sp>
    </p:spTree>
    <p:extLst>
      <p:ext uri="{BB962C8B-B14F-4D97-AF65-F5344CB8AC3E}">
        <p14:creationId xmlns:p14="http://schemas.microsoft.com/office/powerpoint/2010/main" val="52448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B7AFA4-EC8B-4F70-81E7-08233C2B6F67}"/>
              </a:ext>
            </a:extLst>
          </p:cNvPr>
          <p:cNvPicPr>
            <a:picLocks noChangeAspect="1"/>
          </p:cNvPicPr>
          <p:nvPr/>
        </p:nvPicPr>
        <p:blipFill rotWithShape="1">
          <a:blip r:embed="rId2"/>
          <a:srcRect l="16654" t="4666" r="7113" b="6186"/>
          <a:stretch/>
        </p:blipFill>
        <p:spPr>
          <a:xfrm>
            <a:off x="383458" y="654830"/>
            <a:ext cx="8096864" cy="5548339"/>
          </a:xfrm>
          <a:prstGeom prst="rect">
            <a:avLst/>
          </a:prstGeom>
        </p:spPr>
      </p:pic>
      <p:pic>
        <p:nvPicPr>
          <p:cNvPr id="6" name="Picture 5">
            <a:extLst>
              <a:ext uri="{FF2B5EF4-FFF2-40B4-BE49-F238E27FC236}">
                <a16:creationId xmlns:a16="http://schemas.microsoft.com/office/drawing/2014/main" id="{7BDDCE3F-CABF-4456-B693-8B59EDC6D85B}"/>
              </a:ext>
            </a:extLst>
          </p:cNvPr>
          <p:cNvPicPr>
            <a:picLocks noChangeAspect="1"/>
          </p:cNvPicPr>
          <p:nvPr/>
        </p:nvPicPr>
        <p:blipFill>
          <a:blip r:embed="rId3"/>
          <a:stretch>
            <a:fillRect/>
          </a:stretch>
        </p:blipFill>
        <p:spPr>
          <a:xfrm>
            <a:off x="8952271" y="148142"/>
            <a:ext cx="3136490" cy="5662723"/>
          </a:xfrm>
          <a:prstGeom prst="rect">
            <a:avLst/>
          </a:prstGeom>
        </p:spPr>
      </p:pic>
      <p:sp>
        <p:nvSpPr>
          <p:cNvPr id="2" name="TextBox 1">
            <a:extLst>
              <a:ext uri="{FF2B5EF4-FFF2-40B4-BE49-F238E27FC236}">
                <a16:creationId xmlns:a16="http://schemas.microsoft.com/office/drawing/2014/main" id="{B433D889-76ED-4A6D-A319-CDAF79EE9A48}"/>
              </a:ext>
            </a:extLst>
          </p:cNvPr>
          <p:cNvSpPr txBox="1"/>
          <p:nvPr/>
        </p:nvSpPr>
        <p:spPr>
          <a:xfrm>
            <a:off x="10520516" y="6396335"/>
            <a:ext cx="2025748" cy="461665"/>
          </a:xfrm>
          <a:prstGeom prst="rect">
            <a:avLst/>
          </a:prstGeom>
          <a:noFill/>
        </p:spPr>
        <p:txBody>
          <a:bodyPr wrap="square" rtlCol="0">
            <a:spAutoFit/>
          </a:bodyPr>
          <a:lstStyle/>
          <a:p>
            <a:r>
              <a:rPr lang="en-US" sz="2400" u="sng" dirty="0"/>
              <a:t>By- GAURI</a:t>
            </a:r>
          </a:p>
        </p:txBody>
      </p:sp>
    </p:spTree>
    <p:extLst>
      <p:ext uri="{BB962C8B-B14F-4D97-AF65-F5344CB8AC3E}">
        <p14:creationId xmlns:p14="http://schemas.microsoft.com/office/powerpoint/2010/main" val="147729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76A4-0C32-486F-8283-FD62F198E47E}"/>
              </a:ext>
            </a:extLst>
          </p:cNvPr>
          <p:cNvSpPr>
            <a:spLocks noGrp="1"/>
          </p:cNvSpPr>
          <p:nvPr>
            <p:ph type="ctrTitle"/>
          </p:nvPr>
        </p:nvSpPr>
        <p:spPr>
          <a:xfrm>
            <a:off x="98475" y="70336"/>
            <a:ext cx="11937254" cy="840213"/>
          </a:xfrm>
          <a:solidFill>
            <a:srgbClr val="002060"/>
          </a:solidFill>
        </p:spPr>
        <p:txBody>
          <a:bodyPr>
            <a:noAutofit/>
          </a:bodyPr>
          <a:lstStyle/>
          <a:p>
            <a:r>
              <a:rPr lang="en-US" sz="4400" b="1" u="sng" dirty="0">
                <a:solidFill>
                  <a:schemeClr val="bg1"/>
                </a:solidFill>
                <a:latin typeface="Arial" panose="020B0604020202020204" pitchFamily="34" charset="0"/>
                <a:cs typeface="Arial" panose="020B0604020202020204" pitchFamily="34" charset="0"/>
              </a:rPr>
              <a:t>100% STACKED COLUMN CHART</a:t>
            </a:r>
          </a:p>
        </p:txBody>
      </p:sp>
      <p:sp>
        <p:nvSpPr>
          <p:cNvPr id="3" name="Subtitle 2">
            <a:extLst>
              <a:ext uri="{FF2B5EF4-FFF2-40B4-BE49-F238E27FC236}">
                <a16:creationId xmlns:a16="http://schemas.microsoft.com/office/drawing/2014/main" id="{EDF76540-5C79-4E48-9CC5-5998A68BEC93}"/>
              </a:ext>
            </a:extLst>
          </p:cNvPr>
          <p:cNvSpPr>
            <a:spLocks noGrp="1"/>
          </p:cNvSpPr>
          <p:nvPr>
            <p:ph type="subTitle" idx="1"/>
          </p:nvPr>
        </p:nvSpPr>
        <p:spPr>
          <a:xfrm>
            <a:off x="231975" y="1089585"/>
            <a:ext cx="11444210" cy="686789"/>
          </a:xfrm>
        </p:spPr>
        <p:txBody>
          <a:bodyPr>
            <a:noAutofit/>
          </a:bodyPr>
          <a:lstStyle/>
          <a:p>
            <a:pPr algn="just"/>
            <a:r>
              <a:rPr lang="en-US" sz="2200" i="0" dirty="0">
                <a:effectLst/>
                <a:cs typeface="Times New Roman" panose="02020603050405020304" pitchFamily="18" charset="0"/>
              </a:rPr>
              <a:t>100% stacked column chart is used to display relative percentage of multiple data series in </a:t>
            </a:r>
            <a:r>
              <a:rPr lang="en-US" sz="2200" dirty="0">
                <a:cs typeface="Times New Roman" panose="02020603050405020304" pitchFamily="18" charset="0"/>
              </a:rPr>
              <a:t>Stacked columns</a:t>
            </a:r>
            <a:r>
              <a:rPr lang="en-US" sz="2200" i="0" dirty="0">
                <a:effectLst/>
                <a:cs typeface="Times New Roman" panose="02020603050405020304" pitchFamily="18" charset="0"/>
              </a:rPr>
              <a:t>, where the total (cumulative) of each Stacked columns always equals 100%.</a:t>
            </a:r>
            <a:endParaRPr kumimoji="0" lang="en-US" b="0" i="0" u="none" strike="noStrike" kern="1200" cap="none" spc="0" normalizeH="0" baseline="0" noProof="0" dirty="0">
              <a:ln>
                <a:noFill/>
              </a:ln>
              <a:effectLst/>
              <a:uLnTx/>
              <a:uFillTx/>
              <a:ea typeface="+mn-ea"/>
              <a:cs typeface="+mn-cs"/>
            </a:endParaRPr>
          </a:p>
        </p:txBody>
      </p:sp>
      <p:sp>
        <p:nvSpPr>
          <p:cNvPr id="5" name="TextBox 4">
            <a:extLst>
              <a:ext uri="{FF2B5EF4-FFF2-40B4-BE49-F238E27FC236}">
                <a16:creationId xmlns:a16="http://schemas.microsoft.com/office/drawing/2014/main" id="{BEC75950-4FB3-4DD1-A57A-1CE300BB266A}"/>
              </a:ext>
            </a:extLst>
          </p:cNvPr>
          <p:cNvSpPr txBox="1"/>
          <p:nvPr/>
        </p:nvSpPr>
        <p:spPr>
          <a:xfrm>
            <a:off x="358726" y="3737090"/>
            <a:ext cx="3355286"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ea typeface="+mn-ea"/>
                <a:cs typeface="+mn-cs"/>
              </a:rPr>
              <a:t>For this kind of chart we need two types of data:</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t>2</a:t>
            </a:r>
            <a:r>
              <a:rPr kumimoji="0" lang="en-IN" sz="1800" b="0" i="0" u="none" strike="noStrike" kern="1200" cap="none" spc="0" normalizeH="0" baseline="0" noProof="0" dirty="0">
                <a:ln>
                  <a:noFill/>
                </a:ln>
                <a:effectLst/>
                <a:uLnTx/>
                <a:uFillTx/>
                <a:ea typeface="+mn-ea"/>
                <a:cs typeface="+mn-cs"/>
              </a:rPr>
              <a:t> Text (Less Distribution). </a:t>
            </a:r>
            <a:r>
              <a:rPr kumimoji="0" lang="en-IN" sz="1800" b="0" i="0" u="none" strike="noStrike" kern="1200" cap="none" spc="0" normalizeH="0" baseline="0" noProof="0" dirty="0" err="1">
                <a:ln>
                  <a:noFill/>
                </a:ln>
                <a:effectLst/>
                <a:uLnTx/>
                <a:uFillTx/>
                <a:ea typeface="+mn-ea"/>
                <a:cs typeface="+mn-cs"/>
              </a:rPr>
              <a:t>E.x</a:t>
            </a:r>
            <a:r>
              <a:rPr kumimoji="0" lang="en-IN" sz="1800" b="0" i="0" u="none" strike="noStrike" kern="1200" cap="none" spc="0" normalizeH="0" baseline="0" noProof="0" dirty="0">
                <a:ln>
                  <a:noFill/>
                </a:ln>
                <a:effectLst/>
                <a:uLnTx/>
                <a:uFillTx/>
                <a:ea typeface="+mn-ea"/>
                <a:cs typeface="+mn-cs"/>
              </a:rPr>
              <a:t> –Region, Category, Segment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effectLst/>
                <a:uLnTx/>
                <a:uFillTx/>
                <a:ea typeface="+mn-ea"/>
                <a:cs typeface="+mn-cs"/>
              </a:rPr>
              <a:t>1 Numerical Data (100% Distribution). </a:t>
            </a:r>
            <a:r>
              <a:rPr kumimoji="0" lang="en-IN" sz="1800" b="0" i="0" u="none" strike="noStrike" kern="1200" cap="none" spc="0" normalizeH="0" baseline="0" noProof="0" dirty="0" err="1">
                <a:ln>
                  <a:noFill/>
                </a:ln>
                <a:effectLst/>
                <a:uLnTx/>
                <a:uFillTx/>
                <a:ea typeface="+mn-ea"/>
                <a:cs typeface="+mn-cs"/>
              </a:rPr>
              <a:t>E.x</a:t>
            </a:r>
            <a:r>
              <a:rPr kumimoji="0" lang="en-IN" sz="1800" b="0" i="0" u="none" strike="noStrike" kern="1200" cap="none" spc="0" normalizeH="0" baseline="0" noProof="0" dirty="0">
                <a:ln>
                  <a:noFill/>
                </a:ln>
                <a:effectLst/>
                <a:uLnTx/>
                <a:uFillTx/>
                <a:ea typeface="+mn-ea"/>
                <a:cs typeface="+mn-cs"/>
              </a:rPr>
              <a:t> - Sales</a:t>
            </a:r>
          </a:p>
          <a:p>
            <a:endParaRPr lang="en-IN" dirty="0"/>
          </a:p>
        </p:txBody>
      </p:sp>
      <p:pic>
        <p:nvPicPr>
          <p:cNvPr id="1026" name="Picture 2">
            <a:extLst>
              <a:ext uri="{FF2B5EF4-FFF2-40B4-BE49-F238E27FC236}">
                <a16:creationId xmlns:a16="http://schemas.microsoft.com/office/drawing/2014/main" id="{C6B2D88D-8967-40F3-AE6E-53BCE8E53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338" y="1983546"/>
            <a:ext cx="7992936" cy="47289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1378DD9-3644-4295-9997-AAE79190F96E}"/>
              </a:ext>
            </a:extLst>
          </p:cNvPr>
          <p:cNvSpPr txBox="1"/>
          <p:nvPr/>
        </p:nvSpPr>
        <p:spPr>
          <a:xfrm>
            <a:off x="893157" y="2110401"/>
            <a:ext cx="7244861" cy="430887"/>
          </a:xfrm>
          <a:prstGeom prst="rect">
            <a:avLst/>
          </a:prstGeom>
          <a:noFill/>
        </p:spPr>
        <p:txBody>
          <a:bodyPr wrap="square" rtlCol="0">
            <a:spAutoFit/>
          </a:bodyPr>
          <a:lstStyle/>
          <a:p>
            <a:r>
              <a:rPr lang="en-US" sz="2200" dirty="0">
                <a:highlight>
                  <a:srgbClr val="C0C0C0"/>
                </a:highlight>
              </a:rPr>
              <a:t>Sample 100% Stacked Column Chart</a:t>
            </a:r>
            <a:r>
              <a:rPr lang="en-IN" sz="2200" dirty="0">
                <a:highlight>
                  <a:srgbClr val="C0C0C0"/>
                </a:highlight>
              </a:rPr>
              <a:t>: </a:t>
            </a:r>
            <a:endParaRPr lang="en-US" sz="2200" dirty="0">
              <a:highlight>
                <a:srgbClr val="C0C0C0"/>
              </a:highlight>
            </a:endParaRPr>
          </a:p>
        </p:txBody>
      </p:sp>
    </p:spTree>
    <p:extLst>
      <p:ext uri="{BB962C8B-B14F-4D97-AF65-F5344CB8AC3E}">
        <p14:creationId xmlns:p14="http://schemas.microsoft.com/office/powerpoint/2010/main" val="163250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0C9417C-4C1A-4799-9BAF-CDA0A33B518B}"/>
              </a:ext>
            </a:extLst>
          </p:cNvPr>
          <p:cNvPicPr>
            <a:picLocks noGrp="1" noChangeAspect="1"/>
          </p:cNvPicPr>
          <p:nvPr>
            <p:ph idx="1"/>
          </p:nvPr>
        </p:nvPicPr>
        <p:blipFill>
          <a:blip r:embed="rId2"/>
          <a:stretch>
            <a:fillRect/>
          </a:stretch>
        </p:blipFill>
        <p:spPr>
          <a:xfrm>
            <a:off x="224442" y="1217344"/>
            <a:ext cx="7672715" cy="5473071"/>
          </a:xfrm>
          <a:prstGeom prst="rect">
            <a:avLst/>
          </a:prstGeom>
        </p:spPr>
      </p:pic>
      <p:sp>
        <p:nvSpPr>
          <p:cNvPr id="6" name="TextBox 5">
            <a:extLst>
              <a:ext uri="{FF2B5EF4-FFF2-40B4-BE49-F238E27FC236}">
                <a16:creationId xmlns:a16="http://schemas.microsoft.com/office/drawing/2014/main" id="{D7CF1329-EAEF-4C26-A1CD-39DB2B560385}"/>
              </a:ext>
            </a:extLst>
          </p:cNvPr>
          <p:cNvSpPr txBox="1"/>
          <p:nvPr/>
        </p:nvSpPr>
        <p:spPr>
          <a:xfrm>
            <a:off x="327499" y="167585"/>
            <a:ext cx="1965536" cy="923330"/>
          </a:xfrm>
          <a:prstGeom prst="rect">
            <a:avLst/>
          </a:prstGeom>
          <a:noFill/>
          <a:ln>
            <a:solidFill>
              <a:schemeClr val="tx1"/>
            </a:solidFill>
          </a:ln>
        </p:spPr>
        <p:txBody>
          <a:bodyPr wrap="square">
            <a:spAutoFit/>
          </a:bodyPr>
          <a:lstStyle/>
          <a:p>
            <a:pPr algn="l">
              <a:buFont typeface="Arial" panose="020B0604020202020204" pitchFamily="34" charset="0"/>
              <a:buChar char="•"/>
            </a:pPr>
            <a:r>
              <a:rPr lang="en-US" b="1" i="0" dirty="0">
                <a:solidFill>
                  <a:srgbClr val="393939"/>
                </a:solidFill>
                <a:effectLst/>
                <a:latin typeface="Graphik"/>
              </a:rPr>
              <a:t>X-axis</a:t>
            </a:r>
            <a:r>
              <a:rPr lang="en-US" b="0" i="0" dirty="0">
                <a:solidFill>
                  <a:srgbClr val="393939"/>
                </a:solidFill>
                <a:effectLst/>
                <a:latin typeface="Graphik"/>
              </a:rPr>
              <a:t>: </a:t>
            </a:r>
            <a:r>
              <a:rPr lang="en-US" dirty="0">
                <a:solidFill>
                  <a:srgbClr val="393939"/>
                </a:solidFill>
                <a:latin typeface="Graphik"/>
              </a:rPr>
              <a:t>Category</a:t>
            </a:r>
            <a:endParaRPr lang="en-US" b="0" i="0" dirty="0">
              <a:solidFill>
                <a:srgbClr val="393939"/>
              </a:solidFill>
              <a:effectLst/>
              <a:latin typeface="Graphik"/>
            </a:endParaRPr>
          </a:p>
          <a:p>
            <a:pPr>
              <a:buFont typeface="Arial" panose="020B0604020202020204" pitchFamily="34" charset="0"/>
              <a:buChar char="•"/>
            </a:pPr>
            <a:r>
              <a:rPr lang="en-US" b="1" dirty="0">
                <a:solidFill>
                  <a:srgbClr val="393939"/>
                </a:solidFill>
                <a:latin typeface="Graphik"/>
              </a:rPr>
              <a:t>Y</a:t>
            </a:r>
            <a:r>
              <a:rPr lang="en-US" b="1" i="0" dirty="0">
                <a:solidFill>
                  <a:srgbClr val="393939"/>
                </a:solidFill>
                <a:effectLst/>
                <a:latin typeface="Graphik"/>
              </a:rPr>
              <a:t>-axis</a:t>
            </a:r>
            <a:r>
              <a:rPr lang="en-US" b="0" i="0" dirty="0">
                <a:solidFill>
                  <a:srgbClr val="393939"/>
                </a:solidFill>
                <a:effectLst/>
                <a:latin typeface="Graphik"/>
              </a:rPr>
              <a:t>: Sales</a:t>
            </a:r>
          </a:p>
          <a:p>
            <a:pPr algn="l">
              <a:buFont typeface="Arial" panose="020B0604020202020204" pitchFamily="34" charset="0"/>
              <a:buChar char="•"/>
            </a:pPr>
            <a:r>
              <a:rPr lang="en-US" b="1" i="0" dirty="0">
                <a:solidFill>
                  <a:srgbClr val="393939"/>
                </a:solidFill>
                <a:effectLst/>
                <a:latin typeface="Graphik"/>
              </a:rPr>
              <a:t>Legend</a:t>
            </a:r>
            <a:r>
              <a:rPr lang="en-US" b="0" i="0" dirty="0">
                <a:solidFill>
                  <a:srgbClr val="393939"/>
                </a:solidFill>
                <a:effectLst/>
                <a:latin typeface="Graphik"/>
              </a:rPr>
              <a:t>: </a:t>
            </a:r>
            <a:r>
              <a:rPr lang="en-US" dirty="0">
                <a:solidFill>
                  <a:srgbClr val="393939"/>
                </a:solidFill>
                <a:latin typeface="Graphik"/>
              </a:rPr>
              <a:t>Segment</a:t>
            </a:r>
            <a:endParaRPr lang="en-US" b="0" i="0" dirty="0">
              <a:solidFill>
                <a:srgbClr val="393939"/>
              </a:solidFill>
              <a:effectLst/>
              <a:latin typeface="Graphik"/>
            </a:endParaRPr>
          </a:p>
        </p:txBody>
      </p:sp>
      <p:pic>
        <p:nvPicPr>
          <p:cNvPr id="8" name="Picture 7">
            <a:extLst>
              <a:ext uri="{FF2B5EF4-FFF2-40B4-BE49-F238E27FC236}">
                <a16:creationId xmlns:a16="http://schemas.microsoft.com/office/drawing/2014/main" id="{DA6BF90C-1C32-4838-8CFB-E1DD2802EEE1}"/>
              </a:ext>
            </a:extLst>
          </p:cNvPr>
          <p:cNvPicPr>
            <a:picLocks noChangeAspect="1"/>
          </p:cNvPicPr>
          <p:nvPr/>
        </p:nvPicPr>
        <p:blipFill>
          <a:blip r:embed="rId3"/>
          <a:stretch>
            <a:fillRect/>
          </a:stretch>
        </p:blipFill>
        <p:spPr>
          <a:xfrm>
            <a:off x="8215532" y="167584"/>
            <a:ext cx="3648969" cy="5820261"/>
          </a:xfrm>
          <a:prstGeom prst="rect">
            <a:avLst/>
          </a:prstGeom>
          <a:ln>
            <a:solidFill>
              <a:schemeClr val="tx1"/>
            </a:solidFill>
          </a:ln>
        </p:spPr>
      </p:pic>
      <p:sp>
        <p:nvSpPr>
          <p:cNvPr id="2" name="TextBox 1">
            <a:extLst>
              <a:ext uri="{FF2B5EF4-FFF2-40B4-BE49-F238E27FC236}">
                <a16:creationId xmlns:a16="http://schemas.microsoft.com/office/drawing/2014/main" id="{9319614E-E1D9-4EF0-A82A-5B2685C5F8E1}"/>
              </a:ext>
            </a:extLst>
          </p:cNvPr>
          <p:cNvSpPr txBox="1"/>
          <p:nvPr/>
        </p:nvSpPr>
        <p:spPr>
          <a:xfrm flipH="1">
            <a:off x="9306231" y="6427113"/>
            <a:ext cx="3200399" cy="430887"/>
          </a:xfrm>
          <a:prstGeom prst="rect">
            <a:avLst/>
          </a:prstGeom>
          <a:noFill/>
        </p:spPr>
        <p:txBody>
          <a:bodyPr wrap="square" rtlCol="0">
            <a:spAutoFit/>
          </a:bodyPr>
          <a:lstStyle/>
          <a:p>
            <a:r>
              <a:rPr lang="en-US" sz="2200" u="sng" dirty="0"/>
              <a:t>By- Rahul Iranna Sutar</a:t>
            </a:r>
            <a:endParaRPr lang="en-IN" sz="2200" u="sng" dirty="0"/>
          </a:p>
        </p:txBody>
      </p:sp>
    </p:spTree>
    <p:extLst>
      <p:ext uri="{BB962C8B-B14F-4D97-AF65-F5344CB8AC3E}">
        <p14:creationId xmlns:p14="http://schemas.microsoft.com/office/powerpoint/2010/main" val="215602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72000">
              <a:schemeClr val="accent5">
                <a:lumMod val="5000"/>
                <a:lumOff val="95000"/>
              </a:schemeClr>
            </a:gs>
            <a:gs pos="12000">
              <a:schemeClr val="accent5">
                <a:lumMod val="45000"/>
                <a:lumOff val="55000"/>
              </a:schemeClr>
            </a:gs>
            <a:gs pos="36000">
              <a:srgbClr val="CCECFF">
                <a:alpha val="10196"/>
              </a:srgbClr>
            </a:gs>
            <a:gs pos="54000">
              <a:schemeClr val="accent5">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4EA6-BEAB-4675-9F17-2FC63906109A}"/>
              </a:ext>
            </a:extLst>
          </p:cNvPr>
          <p:cNvSpPr>
            <a:spLocks noGrp="1"/>
          </p:cNvSpPr>
          <p:nvPr>
            <p:ph type="title"/>
          </p:nvPr>
        </p:nvSpPr>
        <p:spPr>
          <a:xfrm>
            <a:off x="168811" y="241351"/>
            <a:ext cx="11802794" cy="757456"/>
          </a:xfrm>
          <a:solidFill>
            <a:srgbClr val="002060"/>
          </a:solidFill>
        </p:spPr>
        <p:txBody>
          <a:bodyPr>
            <a:normAutofit/>
          </a:bodyPr>
          <a:lstStyle/>
          <a:p>
            <a:pPr algn="ctr"/>
            <a:r>
              <a:rPr lang="en-IN" sz="3600" b="1" u="sng" dirty="0">
                <a:solidFill>
                  <a:schemeClr val="bg1"/>
                </a:solidFill>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135F573B-6D4F-4140-B60C-B3D3538D0E9B}"/>
              </a:ext>
            </a:extLst>
          </p:cNvPr>
          <p:cNvSpPr>
            <a:spLocks noGrp="1"/>
          </p:cNvSpPr>
          <p:nvPr>
            <p:ph idx="1"/>
          </p:nvPr>
        </p:nvSpPr>
        <p:spPr>
          <a:xfrm>
            <a:off x="540946" y="1830105"/>
            <a:ext cx="11058525" cy="5147469"/>
          </a:xfrm>
        </p:spPr>
        <p:txBody>
          <a:bodyPr>
            <a:normAutofit/>
          </a:bodyPr>
          <a:lstStyle/>
          <a:p>
            <a:r>
              <a:rPr lang="en-US" sz="2000" b="1" dirty="0"/>
              <a:t>Stacked Bar Chart: </a:t>
            </a:r>
            <a:r>
              <a:rPr lang="en-US" sz="2000" dirty="0"/>
              <a:t>A stacked bar chart is used to display the composition of a category by stacking multiple bars on top of each other. Each bar represents a different sub-category, and the length of each segment within the bar represents the proportion or value of that sub-category. It is useful for comparing the total values across different categories and their sub-categories</a:t>
            </a:r>
          </a:p>
          <a:p>
            <a:endParaRPr lang="en-US" sz="2000" dirty="0"/>
          </a:p>
          <a:p>
            <a:r>
              <a:rPr lang="en-US" sz="2000" b="1" dirty="0"/>
              <a:t>Stacked Column Chart:</a:t>
            </a:r>
            <a:r>
              <a:rPr lang="en-US" sz="2000" dirty="0"/>
              <a:t> Similar to the stacked bar chart, the stacked column chart displays the composition of a category, but in a vertical layout. Each column represents a different sub-category, and the height of each segment within the column represents the proportion or value of that sub-category.</a:t>
            </a:r>
          </a:p>
          <a:p>
            <a:pPr marL="0" indent="0">
              <a:buNone/>
            </a:pPr>
            <a:endParaRPr lang="en-US" sz="2000" dirty="0"/>
          </a:p>
          <a:p>
            <a:r>
              <a:rPr lang="en-US" sz="2000" b="1" dirty="0"/>
              <a:t>Clustered Bar Chart: </a:t>
            </a:r>
            <a:r>
              <a:rPr lang="en-US" sz="2000" dirty="0"/>
              <a:t>A clustered bar chart compares multiple categories side by side, with each category having its own set of bars. It is useful for comparing values between different categories or sub-categories. The bars within each category are not stacked but displayed adjacent to each other.</a:t>
            </a:r>
          </a:p>
        </p:txBody>
      </p:sp>
    </p:spTree>
    <p:extLst>
      <p:ext uri="{BB962C8B-B14F-4D97-AF65-F5344CB8AC3E}">
        <p14:creationId xmlns:p14="http://schemas.microsoft.com/office/powerpoint/2010/main" val="213303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7B7B2-491F-469A-A40C-2F1618DA1B12}"/>
              </a:ext>
            </a:extLst>
          </p:cNvPr>
          <p:cNvSpPr>
            <a:spLocks noGrp="1"/>
          </p:cNvSpPr>
          <p:nvPr>
            <p:ph idx="1"/>
          </p:nvPr>
        </p:nvSpPr>
        <p:spPr>
          <a:xfrm>
            <a:off x="671514" y="647700"/>
            <a:ext cx="10558462" cy="5562600"/>
          </a:xfrm>
        </p:spPr>
        <p:txBody>
          <a:bodyPr>
            <a:normAutofit/>
          </a:bodyPr>
          <a:lstStyle/>
          <a:p>
            <a:endParaRPr lang="en-US" sz="2200" dirty="0"/>
          </a:p>
          <a:p>
            <a:r>
              <a:rPr lang="en-US" sz="2200" dirty="0"/>
              <a:t>. </a:t>
            </a:r>
            <a:r>
              <a:rPr lang="en-US" sz="2200" b="1" dirty="0"/>
              <a:t>Clustered Column Chart: </a:t>
            </a:r>
            <a:r>
              <a:rPr lang="en-US" sz="2200" dirty="0"/>
              <a:t>Similar to the clustered bar chart, the clustered column chart compares multiple categories side by side, but in a vertical layout. Each category has its own set of columns, and they are displayed adjacent to each other.</a:t>
            </a:r>
          </a:p>
          <a:p>
            <a:pPr marL="0" indent="0">
              <a:buNone/>
            </a:pPr>
            <a:endParaRPr lang="en-US" sz="2200" dirty="0"/>
          </a:p>
          <a:p>
            <a:r>
              <a:rPr lang="en-US" sz="2200" b="1" dirty="0"/>
              <a:t>100% Stacked Bar Chart: </a:t>
            </a:r>
            <a:r>
              <a:rPr lang="en-US" sz="2200" dirty="0"/>
              <a:t>A 100% stacked bar chart is similar to a stacked bar chart, but the length of each segment within the bar represents the percentage of that sub-category in relation to the whole category. It is useful for comparing the relative proportions of different sub-categories across categories.</a:t>
            </a:r>
          </a:p>
          <a:p>
            <a:pPr marL="0" indent="0">
              <a:buNone/>
            </a:pPr>
            <a:endParaRPr lang="en-US" sz="2200" dirty="0"/>
          </a:p>
          <a:p>
            <a:r>
              <a:rPr lang="en-US" sz="2200" b="1" dirty="0"/>
              <a:t>100% Stacked Column Chart: </a:t>
            </a:r>
            <a:r>
              <a:rPr lang="en-US" sz="2200" dirty="0"/>
              <a:t>Similar to the 100% stacked bar chart, the 100% stacked column chart represents the relative proportions of sub-categories within each category in a vertical layout. The height of each segment within the column represents the percentage of that sub-category in relation to the whole category.</a:t>
            </a:r>
          </a:p>
          <a:p>
            <a:endParaRPr lang="en-IN" dirty="0"/>
          </a:p>
        </p:txBody>
      </p:sp>
      <p:sp>
        <p:nvSpPr>
          <p:cNvPr id="2" name="TextBox 1">
            <a:extLst>
              <a:ext uri="{FF2B5EF4-FFF2-40B4-BE49-F238E27FC236}">
                <a16:creationId xmlns:a16="http://schemas.microsoft.com/office/drawing/2014/main" id="{461D8DC0-54D1-4942-A323-CDFFCC53103F}"/>
              </a:ext>
            </a:extLst>
          </p:cNvPr>
          <p:cNvSpPr txBox="1"/>
          <p:nvPr/>
        </p:nvSpPr>
        <p:spPr>
          <a:xfrm>
            <a:off x="9966960" y="6353385"/>
            <a:ext cx="3559126" cy="430887"/>
          </a:xfrm>
          <a:prstGeom prst="rect">
            <a:avLst/>
          </a:prstGeom>
          <a:noFill/>
        </p:spPr>
        <p:txBody>
          <a:bodyPr wrap="square" rtlCol="0">
            <a:spAutoFit/>
          </a:bodyPr>
          <a:lstStyle/>
          <a:p>
            <a:r>
              <a:rPr lang="en-US" sz="2200" u="sng" dirty="0"/>
              <a:t>By- Neha More</a:t>
            </a:r>
            <a:endParaRPr lang="en-IN" sz="2200" u="sng" dirty="0"/>
          </a:p>
        </p:txBody>
      </p:sp>
    </p:spTree>
    <p:extLst>
      <p:ext uri="{BB962C8B-B14F-4D97-AF65-F5344CB8AC3E}">
        <p14:creationId xmlns:p14="http://schemas.microsoft.com/office/powerpoint/2010/main" val="193777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6057-E0F0-48C3-8468-B9FC309D4DD1}"/>
              </a:ext>
            </a:extLst>
          </p:cNvPr>
          <p:cNvSpPr>
            <a:spLocks noGrp="1"/>
          </p:cNvSpPr>
          <p:nvPr>
            <p:ph type="title"/>
          </p:nvPr>
        </p:nvSpPr>
        <p:spPr>
          <a:xfrm>
            <a:off x="3535094" y="2531770"/>
            <a:ext cx="5496365" cy="1294644"/>
          </a:xfrm>
          <a:solidFill>
            <a:srgbClr val="002060"/>
          </a:solidFill>
        </p:spPr>
        <p:txBody>
          <a:bodyPr>
            <a:normAutofit/>
          </a:bodyPr>
          <a:lstStyle/>
          <a:p>
            <a:pPr algn="ctr"/>
            <a:r>
              <a:rPr lang="en-IN" sz="4800" b="1" dirty="0">
                <a:solidFill>
                  <a:schemeClr val="bg1"/>
                </a:solidFill>
                <a:latin typeface="Bodoni MT Black" panose="02070A03080606020203" pitchFamily="18" charset="0"/>
                <a:cs typeface="Arial" panose="020B0604020202020204" pitchFamily="34" charset="0"/>
              </a:rPr>
              <a:t>THANK YOU!!</a:t>
            </a:r>
          </a:p>
        </p:txBody>
      </p:sp>
    </p:spTree>
    <p:extLst>
      <p:ext uri="{BB962C8B-B14F-4D97-AF65-F5344CB8AC3E}">
        <p14:creationId xmlns:p14="http://schemas.microsoft.com/office/powerpoint/2010/main" val="73059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AC83-C9AE-403C-BA3F-742ADD4486E7}"/>
              </a:ext>
            </a:extLst>
          </p:cNvPr>
          <p:cNvSpPr>
            <a:spLocks noGrp="1"/>
          </p:cNvSpPr>
          <p:nvPr>
            <p:ph type="title"/>
          </p:nvPr>
        </p:nvSpPr>
        <p:spPr>
          <a:xfrm>
            <a:off x="304932" y="267029"/>
            <a:ext cx="11582135" cy="912842"/>
          </a:xfrm>
          <a:solidFill>
            <a:srgbClr val="002060"/>
          </a:solidFill>
        </p:spPr>
        <p:txBody>
          <a:bodyPr>
            <a:normAutofit fontScale="90000"/>
          </a:bodyPr>
          <a:lstStyle/>
          <a:p>
            <a:pPr algn="ctr"/>
            <a:r>
              <a:rPr lang="en-IN" b="1" dirty="0">
                <a:latin typeface="Bell MT" panose="02020503060305020303" pitchFamily="18" charset="0"/>
                <a:cs typeface="Arial" panose="020B0604020202020204" pitchFamily="34" charset="0"/>
              </a:rPr>
              <a:t>  </a:t>
            </a:r>
            <a:r>
              <a:rPr lang="en-IN" sz="5400" b="1" cap="all" spc="-100" dirty="0">
                <a:latin typeface="Bell MT" panose="02020503060305020303" pitchFamily="18" charset="0"/>
                <a:ea typeface="+mn-ea"/>
                <a:cs typeface="+mn-cs"/>
              </a:rPr>
              <a:t>TOPICS</a:t>
            </a:r>
            <a:endParaRPr lang="en-IN" b="1" dirty="0">
              <a:latin typeface="Bell MT" panose="02020503060305020303" pitchFamily="18" charset="0"/>
              <a:cs typeface="Arial" panose="020B0604020202020204" pitchFamily="34" charset="0"/>
            </a:endParaRPr>
          </a:p>
        </p:txBody>
      </p:sp>
      <p:sp>
        <p:nvSpPr>
          <p:cNvPr id="5" name="Rectangle 4">
            <a:extLst>
              <a:ext uri="{FF2B5EF4-FFF2-40B4-BE49-F238E27FC236}">
                <a16:creationId xmlns:a16="http://schemas.microsoft.com/office/drawing/2014/main" id="{FBCF0F61-67DC-4F23-AF4E-28BD5C7EDB12}"/>
              </a:ext>
            </a:extLst>
          </p:cNvPr>
          <p:cNvSpPr/>
          <p:nvPr/>
        </p:nvSpPr>
        <p:spPr>
          <a:xfrm>
            <a:off x="-100013" y="10001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125107A-4312-4C29-98E8-D3445FA5CCAC}"/>
              </a:ext>
            </a:extLst>
          </p:cNvPr>
          <p:cNvSpPr txBox="1"/>
          <p:nvPr/>
        </p:nvSpPr>
        <p:spPr>
          <a:xfrm>
            <a:off x="1083477" y="1933921"/>
            <a:ext cx="8576717" cy="4524315"/>
          </a:xfrm>
          <a:prstGeom prst="rect">
            <a:avLst/>
          </a:prstGeom>
          <a:noFill/>
        </p:spPr>
        <p:txBody>
          <a:bodyPr wrap="square" rtlCol="0">
            <a:spAutoFit/>
          </a:bodyPr>
          <a:lstStyle/>
          <a:p>
            <a:pPr marL="285750" indent="-285750">
              <a:buFont typeface="Arial" panose="020B0604020202020204" pitchFamily="34" charset="0"/>
              <a:buChar char="•"/>
            </a:pPr>
            <a:r>
              <a:rPr lang="en-US" sz="3200" b="1" dirty="0">
                <a:solidFill>
                  <a:srgbClr val="002060"/>
                </a:solidFill>
              </a:rPr>
              <a:t>Desktop Visualization: Importance and Uses</a:t>
            </a:r>
          </a:p>
          <a:p>
            <a:pPr marL="285750" indent="-285750">
              <a:buFont typeface="Arial" panose="020B0604020202020204" pitchFamily="34" charset="0"/>
              <a:buChar char="•"/>
            </a:pPr>
            <a:r>
              <a:rPr lang="en-US" sz="3200" b="1" dirty="0">
                <a:solidFill>
                  <a:srgbClr val="002060"/>
                </a:solidFill>
              </a:rPr>
              <a:t>Stacked Bar Chart</a:t>
            </a:r>
          </a:p>
          <a:p>
            <a:pPr marL="285750" indent="-285750">
              <a:buFont typeface="Arial" panose="020B0604020202020204" pitchFamily="34" charset="0"/>
              <a:buChar char="•"/>
            </a:pPr>
            <a:r>
              <a:rPr lang="en-US" sz="3200" b="1" dirty="0">
                <a:solidFill>
                  <a:srgbClr val="002060"/>
                </a:solidFill>
              </a:rPr>
              <a:t>Stacked Column Chart </a:t>
            </a:r>
          </a:p>
          <a:p>
            <a:pPr marL="285750" indent="-285750">
              <a:buFont typeface="Arial" panose="020B0604020202020204" pitchFamily="34" charset="0"/>
              <a:buChar char="•"/>
            </a:pPr>
            <a:r>
              <a:rPr lang="en-US" sz="3200" b="1" dirty="0">
                <a:solidFill>
                  <a:srgbClr val="002060"/>
                </a:solidFill>
              </a:rPr>
              <a:t>Cluster Bar Chart  </a:t>
            </a:r>
          </a:p>
          <a:p>
            <a:pPr marL="285750" indent="-285750">
              <a:buFont typeface="Arial" panose="020B0604020202020204" pitchFamily="34" charset="0"/>
              <a:buChar char="•"/>
            </a:pPr>
            <a:r>
              <a:rPr lang="en-US" sz="3200" b="1" dirty="0">
                <a:solidFill>
                  <a:srgbClr val="002060"/>
                </a:solidFill>
              </a:rPr>
              <a:t>Cluster Column Chart</a:t>
            </a:r>
          </a:p>
          <a:p>
            <a:pPr marL="285750" indent="-285750">
              <a:buFont typeface="Arial" panose="020B0604020202020204" pitchFamily="34" charset="0"/>
              <a:buChar char="•"/>
            </a:pPr>
            <a:r>
              <a:rPr lang="en-US" sz="3200" b="1" dirty="0">
                <a:solidFill>
                  <a:srgbClr val="002060"/>
                </a:solidFill>
              </a:rPr>
              <a:t>100% Stacked Bar Chart</a:t>
            </a:r>
          </a:p>
          <a:p>
            <a:pPr marL="285750" indent="-285750">
              <a:buFont typeface="Arial" panose="020B0604020202020204" pitchFamily="34" charset="0"/>
              <a:buChar char="•"/>
            </a:pPr>
            <a:r>
              <a:rPr lang="en-US" sz="3200" b="1" dirty="0">
                <a:solidFill>
                  <a:srgbClr val="002060"/>
                </a:solidFill>
              </a:rPr>
              <a:t>100% Stacked Column Chart</a:t>
            </a:r>
          </a:p>
          <a:p>
            <a:pPr marL="285750" indent="-285750">
              <a:buFont typeface="Arial" panose="020B0604020202020204" pitchFamily="34" charset="0"/>
              <a:buChar char="•"/>
            </a:pPr>
            <a:r>
              <a:rPr lang="en-US" sz="3200" b="1" dirty="0">
                <a:solidFill>
                  <a:srgbClr val="002060"/>
                </a:solidFill>
              </a:rPr>
              <a:t> Summary</a:t>
            </a:r>
            <a:endParaRPr lang="en-IN" sz="3200" b="1" dirty="0">
              <a:solidFill>
                <a:srgbClr val="002060"/>
              </a:solidFill>
            </a:endParaRPr>
          </a:p>
          <a:p>
            <a:pPr marL="285750" indent="-285750">
              <a:buFont typeface="Arial" panose="020B0604020202020204" pitchFamily="34" charset="0"/>
              <a:buChar char="•"/>
            </a:pPr>
            <a:endParaRPr lang="en-IN" sz="3200" dirty="0"/>
          </a:p>
        </p:txBody>
      </p:sp>
    </p:spTree>
    <p:extLst>
      <p:ext uri="{BB962C8B-B14F-4D97-AF65-F5344CB8AC3E}">
        <p14:creationId xmlns:p14="http://schemas.microsoft.com/office/powerpoint/2010/main" val="422574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02F722-7B43-6FC5-F3D6-ADC0E8B06089}"/>
              </a:ext>
            </a:extLst>
          </p:cNvPr>
          <p:cNvSpPr txBox="1"/>
          <p:nvPr/>
        </p:nvSpPr>
        <p:spPr>
          <a:xfrm>
            <a:off x="979247" y="1592166"/>
            <a:ext cx="10233504" cy="5078313"/>
          </a:xfrm>
          <a:prstGeom prst="rect">
            <a:avLst/>
          </a:prstGeom>
          <a:noFill/>
        </p:spPr>
        <p:txBody>
          <a:bodyPr wrap="square">
            <a:spAutoFit/>
          </a:bodyPr>
          <a:lstStyle/>
          <a:p>
            <a:pPr marL="285750" indent="-285750" algn="just">
              <a:buFont typeface="Arial" panose="020B0604020202020204" pitchFamily="34" charset="0"/>
              <a:buChar char="•"/>
            </a:pPr>
            <a:r>
              <a:rPr lang="en-US" sz="2400" b="1" i="0" dirty="0">
                <a:solidFill>
                  <a:srgbClr val="374151"/>
                </a:solidFill>
                <a:effectLst/>
                <a:highlight>
                  <a:srgbClr val="DCEEFC"/>
                </a:highlight>
                <a:latin typeface="Söhne"/>
              </a:rPr>
              <a:t>Data Exploration: </a:t>
            </a:r>
            <a:r>
              <a:rPr lang="en-US" sz="2000" b="0" i="0" dirty="0">
                <a:solidFill>
                  <a:srgbClr val="374151"/>
                </a:solidFill>
                <a:effectLst/>
                <a:latin typeface="Söhne"/>
              </a:rPr>
              <a:t>Desktop visualization tools allow users to visually explore their data and gain insights quickly. By presenting data in visual formats such as charts, graphs, and maps, users can identify patterns, trends, and correlations that may not be apparent in raw data.</a:t>
            </a:r>
            <a:endParaRPr lang="en-IN" sz="2000" dirty="0"/>
          </a:p>
          <a:p>
            <a:pPr algn="just"/>
            <a:endParaRPr lang="en-US" b="0" i="0" dirty="0">
              <a:solidFill>
                <a:srgbClr val="374151"/>
              </a:solidFill>
              <a:effectLst/>
              <a:latin typeface="Söhne"/>
            </a:endParaRPr>
          </a:p>
          <a:p>
            <a:pPr marL="285750" indent="-285750" algn="just">
              <a:buFont typeface="Arial" panose="020B0604020202020204" pitchFamily="34" charset="0"/>
              <a:buChar char="•"/>
            </a:pPr>
            <a:r>
              <a:rPr lang="en-US" sz="2400" b="1" i="0" dirty="0">
                <a:solidFill>
                  <a:srgbClr val="374151"/>
                </a:solidFill>
                <a:effectLst/>
                <a:highlight>
                  <a:srgbClr val="DCEEFC"/>
                </a:highlight>
                <a:latin typeface="Söhne"/>
              </a:rPr>
              <a:t>Data Integration:</a:t>
            </a:r>
            <a:r>
              <a:rPr lang="en-US" sz="2400" b="0" i="0" dirty="0">
                <a:solidFill>
                  <a:srgbClr val="374151"/>
                </a:solidFill>
                <a:effectLst/>
                <a:highlight>
                  <a:srgbClr val="DCEEFC"/>
                </a:highlight>
                <a:latin typeface="Söhne"/>
              </a:rPr>
              <a:t> </a:t>
            </a:r>
            <a:r>
              <a:rPr lang="en-US" sz="2000" b="0" i="0" dirty="0">
                <a:solidFill>
                  <a:srgbClr val="374151"/>
                </a:solidFill>
                <a:effectLst/>
                <a:latin typeface="Söhne"/>
              </a:rPr>
              <a:t>Desktop visualization tools often support integration with various data sources and formats, allowing users to bring together disparate data from multiple systems into unified visualizations. This capability enables users to gain a holistic view of their data and uncover meaningful insights that may exist across different data sources.</a:t>
            </a:r>
          </a:p>
          <a:p>
            <a:pPr marL="285750" indent="-285750" algn="just">
              <a:buFont typeface="Arial" panose="020B0604020202020204" pitchFamily="34" charset="0"/>
              <a:buChar char="•"/>
            </a:pPr>
            <a:endParaRPr lang="en-US" dirty="0">
              <a:solidFill>
                <a:srgbClr val="374151"/>
              </a:solidFill>
              <a:latin typeface="Söhne"/>
            </a:endParaRPr>
          </a:p>
          <a:p>
            <a:pPr marL="285750" indent="-285750" algn="just">
              <a:buFont typeface="Arial" panose="020B0604020202020204" pitchFamily="34" charset="0"/>
              <a:buChar char="•"/>
            </a:pPr>
            <a:r>
              <a:rPr lang="en-US" sz="2400" b="1" i="0" dirty="0">
                <a:solidFill>
                  <a:srgbClr val="374151"/>
                </a:solidFill>
                <a:effectLst/>
                <a:highlight>
                  <a:srgbClr val="DCEEFC"/>
                </a:highlight>
                <a:latin typeface="Söhne"/>
              </a:rPr>
              <a:t>Data Communication: </a:t>
            </a:r>
            <a:r>
              <a:rPr lang="en-US" sz="2000" b="0" i="0" dirty="0">
                <a:solidFill>
                  <a:srgbClr val="374151"/>
                </a:solidFill>
                <a:effectLst/>
                <a:latin typeface="Söhne"/>
              </a:rPr>
              <a:t>Visualizations are a powerful means of communicating data insights to stakeholders and decision-makers. Desktop visualization tools enable users to create visually appealing and interactive reports and dashboards that can be easily shared and understood by others. This facilitates effective communication and collaboration based on data-driven evidence.</a:t>
            </a:r>
          </a:p>
          <a:p>
            <a:pPr algn="just"/>
            <a:endParaRPr lang="en-US" dirty="0">
              <a:solidFill>
                <a:srgbClr val="374151"/>
              </a:solidFill>
              <a:latin typeface="Söhne"/>
            </a:endParaRPr>
          </a:p>
          <a:p>
            <a:pPr algn="just"/>
            <a:endParaRPr lang="en-US" dirty="0">
              <a:solidFill>
                <a:srgbClr val="374151"/>
              </a:solidFill>
              <a:latin typeface="Söhne"/>
            </a:endParaRPr>
          </a:p>
        </p:txBody>
      </p:sp>
      <p:sp>
        <p:nvSpPr>
          <p:cNvPr id="4" name="TextBox 3">
            <a:extLst>
              <a:ext uri="{FF2B5EF4-FFF2-40B4-BE49-F238E27FC236}">
                <a16:creationId xmlns:a16="http://schemas.microsoft.com/office/drawing/2014/main" id="{197DAECA-B597-8A3F-53BE-97BEFFE3820F}"/>
              </a:ext>
            </a:extLst>
          </p:cNvPr>
          <p:cNvSpPr txBox="1"/>
          <p:nvPr/>
        </p:nvSpPr>
        <p:spPr>
          <a:xfrm flipH="1">
            <a:off x="226478" y="187521"/>
            <a:ext cx="11739043" cy="769441"/>
          </a:xfrm>
          <a:prstGeom prst="rect">
            <a:avLst/>
          </a:prstGeom>
          <a:solidFill>
            <a:srgbClr val="002060"/>
          </a:solidFill>
        </p:spPr>
        <p:txBody>
          <a:bodyPr wrap="square" rtlCol="0">
            <a:spAutoFit/>
          </a:bodyPr>
          <a:lstStyle/>
          <a:p>
            <a:pPr algn="ctr"/>
            <a:r>
              <a:rPr lang="en-IN" sz="4400" b="1" u="sng" dirty="0">
                <a:solidFill>
                  <a:schemeClr val="bg1"/>
                </a:solidFill>
                <a:latin typeface="Bell MT" panose="02020503060305020303" pitchFamily="18" charset="0"/>
                <a:cs typeface="Arial" panose="020B0604020202020204" pitchFamily="34" charset="0"/>
              </a:rPr>
              <a:t>Importance</a:t>
            </a:r>
            <a:r>
              <a:rPr lang="en-IN" sz="4400" b="1" i="0" u="sng" dirty="0">
                <a:solidFill>
                  <a:schemeClr val="bg1"/>
                </a:solidFill>
                <a:effectLst/>
                <a:latin typeface="Bell MT" panose="02020503060305020303" pitchFamily="18" charset="0"/>
                <a:cs typeface="Arial" panose="020B0604020202020204" pitchFamily="34" charset="0"/>
              </a:rPr>
              <a:t> Of Desktop Visualization</a:t>
            </a:r>
            <a:endParaRPr lang="en-IN" sz="4400" b="1" u="sng" dirty="0">
              <a:solidFill>
                <a:schemeClr val="bg1"/>
              </a:solidFill>
              <a:latin typeface="Bell MT" panose="02020503060305020303" pitchFamily="18" charset="0"/>
              <a:cs typeface="Arial" panose="020B0604020202020204" pitchFamily="34" charset="0"/>
            </a:endParaRPr>
          </a:p>
        </p:txBody>
      </p:sp>
    </p:spTree>
    <p:extLst>
      <p:ext uri="{BB962C8B-B14F-4D97-AF65-F5344CB8AC3E}">
        <p14:creationId xmlns:p14="http://schemas.microsoft.com/office/powerpoint/2010/main" val="3856245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2E0AB9D-EBEC-97F3-6F94-4E0FA531295E}"/>
              </a:ext>
            </a:extLst>
          </p:cNvPr>
          <p:cNvGraphicFramePr/>
          <p:nvPr>
            <p:extLst>
              <p:ext uri="{D42A27DB-BD31-4B8C-83A1-F6EECF244321}">
                <p14:modId xmlns:p14="http://schemas.microsoft.com/office/powerpoint/2010/main" val="3738280646"/>
              </p:ext>
            </p:extLst>
          </p:nvPr>
        </p:nvGraphicFramePr>
        <p:xfrm>
          <a:off x="1524518" y="1489108"/>
          <a:ext cx="9142963" cy="5083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F20DACD-95AC-9E22-50CC-537B6BB73EB5}"/>
              </a:ext>
            </a:extLst>
          </p:cNvPr>
          <p:cNvSpPr txBox="1"/>
          <p:nvPr/>
        </p:nvSpPr>
        <p:spPr>
          <a:xfrm flipH="1">
            <a:off x="221225" y="284917"/>
            <a:ext cx="11828205" cy="769441"/>
          </a:xfrm>
          <a:prstGeom prst="rect">
            <a:avLst/>
          </a:prstGeom>
          <a:solidFill>
            <a:srgbClr val="002060"/>
          </a:solidFill>
        </p:spPr>
        <p:txBody>
          <a:bodyPr wrap="square" rtlCol="0">
            <a:spAutoFit/>
          </a:bodyPr>
          <a:lstStyle/>
          <a:p>
            <a:pPr algn="ctr"/>
            <a:r>
              <a:rPr lang="en-IN" sz="4400" b="1" u="sng" dirty="0">
                <a:solidFill>
                  <a:schemeClr val="bg1"/>
                </a:solidFill>
                <a:latin typeface="Bell MT" panose="02020503060305020303" pitchFamily="18" charset="0"/>
                <a:cs typeface="Arial" panose="020B0604020202020204" pitchFamily="34" charset="0"/>
              </a:rPr>
              <a:t>Most</a:t>
            </a:r>
            <a:r>
              <a:rPr lang="en-IN" sz="2000" b="1" i="0" u="sng" dirty="0">
                <a:solidFill>
                  <a:schemeClr val="bg1"/>
                </a:solidFill>
                <a:effectLst/>
                <a:latin typeface="Söhne"/>
              </a:rPr>
              <a:t> </a:t>
            </a:r>
            <a:r>
              <a:rPr lang="en-IN" sz="4400" b="1" u="sng" dirty="0">
                <a:solidFill>
                  <a:schemeClr val="bg1"/>
                </a:solidFill>
                <a:latin typeface="Bell MT" panose="02020503060305020303" pitchFamily="18" charset="0"/>
                <a:cs typeface="Arial" panose="020B0604020202020204" pitchFamily="34" charset="0"/>
              </a:rPr>
              <a:t>common</a:t>
            </a:r>
            <a:r>
              <a:rPr lang="en-IN" sz="2000" b="1" i="0" u="sng" dirty="0">
                <a:solidFill>
                  <a:schemeClr val="bg1"/>
                </a:solidFill>
                <a:effectLst/>
                <a:latin typeface="Söhne"/>
              </a:rPr>
              <a:t> </a:t>
            </a:r>
            <a:r>
              <a:rPr lang="en-IN" sz="4400" b="1" u="sng" dirty="0">
                <a:solidFill>
                  <a:schemeClr val="bg1"/>
                </a:solidFill>
                <a:latin typeface="Bell MT" panose="02020503060305020303" pitchFamily="18" charset="0"/>
                <a:cs typeface="Arial" panose="020B0604020202020204" pitchFamily="34" charset="0"/>
              </a:rPr>
              <a:t>uses</a:t>
            </a:r>
            <a:r>
              <a:rPr lang="en-IN" sz="2000" b="1" i="0" u="sng" dirty="0">
                <a:solidFill>
                  <a:schemeClr val="bg1"/>
                </a:solidFill>
                <a:effectLst/>
                <a:latin typeface="Söhne"/>
              </a:rPr>
              <a:t> </a:t>
            </a:r>
            <a:r>
              <a:rPr lang="en-IN" sz="4400" b="1" u="sng" dirty="0">
                <a:solidFill>
                  <a:schemeClr val="bg1"/>
                </a:solidFill>
                <a:latin typeface="Bell MT" panose="02020503060305020303" pitchFamily="18" charset="0"/>
              </a:rPr>
              <a:t>of</a:t>
            </a:r>
            <a:r>
              <a:rPr lang="en-IN" sz="2000" b="1" u="sng" dirty="0">
                <a:solidFill>
                  <a:schemeClr val="bg1"/>
                </a:solidFill>
                <a:latin typeface="Söhne"/>
              </a:rPr>
              <a:t>  </a:t>
            </a:r>
            <a:r>
              <a:rPr lang="en-IN" sz="4400" b="1" u="sng" dirty="0">
                <a:solidFill>
                  <a:schemeClr val="bg1"/>
                </a:solidFill>
                <a:latin typeface="Bell MT" panose="02020503060305020303" pitchFamily="18" charset="0"/>
                <a:cs typeface="Arial" panose="020B0604020202020204" pitchFamily="34" charset="0"/>
              </a:rPr>
              <a:t>Desktop</a:t>
            </a:r>
            <a:r>
              <a:rPr lang="en-IN" sz="2000" b="1" i="0" u="sng" dirty="0">
                <a:solidFill>
                  <a:schemeClr val="bg1"/>
                </a:solidFill>
                <a:effectLst/>
                <a:latin typeface="Söhne"/>
              </a:rPr>
              <a:t> </a:t>
            </a:r>
            <a:r>
              <a:rPr lang="en-IN" sz="4400" b="1" u="sng" dirty="0">
                <a:solidFill>
                  <a:schemeClr val="bg1"/>
                </a:solidFill>
                <a:latin typeface="Bell MT" panose="02020503060305020303" pitchFamily="18" charset="0"/>
                <a:cs typeface="Arial" panose="020B0604020202020204" pitchFamily="34" charset="0"/>
              </a:rPr>
              <a:t>Visualization</a:t>
            </a:r>
          </a:p>
        </p:txBody>
      </p:sp>
      <p:sp>
        <p:nvSpPr>
          <p:cNvPr id="4" name="TextBox 3">
            <a:extLst>
              <a:ext uri="{FF2B5EF4-FFF2-40B4-BE49-F238E27FC236}">
                <a16:creationId xmlns:a16="http://schemas.microsoft.com/office/drawing/2014/main" id="{3791FA6E-D6E7-42C7-B4A9-BA5E83512260}"/>
              </a:ext>
            </a:extLst>
          </p:cNvPr>
          <p:cNvSpPr txBox="1"/>
          <p:nvPr/>
        </p:nvSpPr>
        <p:spPr>
          <a:xfrm>
            <a:off x="9481624" y="6386732"/>
            <a:ext cx="2968284" cy="430887"/>
          </a:xfrm>
          <a:prstGeom prst="rect">
            <a:avLst/>
          </a:prstGeom>
          <a:noFill/>
        </p:spPr>
        <p:txBody>
          <a:bodyPr wrap="square" rtlCol="0">
            <a:spAutoFit/>
          </a:bodyPr>
          <a:lstStyle/>
          <a:p>
            <a:r>
              <a:rPr lang="en-US" sz="2200" u="sng" dirty="0"/>
              <a:t>By- Poonam Bhagwat</a:t>
            </a:r>
          </a:p>
        </p:txBody>
      </p:sp>
    </p:spTree>
    <p:extLst>
      <p:ext uri="{BB962C8B-B14F-4D97-AF65-F5344CB8AC3E}">
        <p14:creationId xmlns:p14="http://schemas.microsoft.com/office/powerpoint/2010/main" val="357621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38" y="859654"/>
            <a:ext cx="8180436" cy="4329856"/>
          </a:xfrm>
          <a:prstGeom prst="rect">
            <a:avLst/>
          </a:prstGeom>
        </p:spPr>
      </p:pic>
      <p:graphicFrame>
        <p:nvGraphicFramePr>
          <p:cNvPr id="15" name="Diagram 14"/>
          <p:cNvGraphicFramePr/>
          <p:nvPr>
            <p:extLst>
              <p:ext uri="{D42A27DB-BD31-4B8C-83A1-F6EECF244321}">
                <p14:modId xmlns:p14="http://schemas.microsoft.com/office/powerpoint/2010/main" val="3106927064"/>
              </p:ext>
            </p:extLst>
          </p:nvPr>
        </p:nvGraphicFramePr>
        <p:xfrm>
          <a:off x="8496886" y="1264072"/>
          <a:ext cx="3547476" cy="4329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a:extLst>
              <a:ext uri="{FF2B5EF4-FFF2-40B4-BE49-F238E27FC236}">
                <a16:creationId xmlns:a16="http://schemas.microsoft.com/office/drawing/2014/main" id="{39E1ECE6-CA66-46D2-95C6-C03A09ED2A83}"/>
              </a:ext>
            </a:extLst>
          </p:cNvPr>
          <p:cNvSpPr txBox="1">
            <a:spLocks/>
          </p:cNvSpPr>
          <p:nvPr/>
        </p:nvSpPr>
        <p:spPr>
          <a:xfrm>
            <a:off x="111204" y="105940"/>
            <a:ext cx="11969591" cy="681907"/>
          </a:xfrm>
          <a:prstGeom prst="rect">
            <a:avLst/>
          </a:prstGeom>
          <a:solidFill>
            <a:srgbClr val="002060"/>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u="sng" dirty="0">
                <a:solidFill>
                  <a:schemeClr val="bg1"/>
                </a:solidFill>
                <a:latin typeface="Arial" panose="020B0604020202020204" pitchFamily="34" charset="0"/>
                <a:cs typeface="Arial" panose="020B0604020202020204" pitchFamily="34" charset="0"/>
              </a:rPr>
              <a:t>STACKED BAR CHART</a:t>
            </a:r>
            <a:br>
              <a:rPr lang="en-IN" dirty="0">
                <a:solidFill>
                  <a:schemeClr val="bg1"/>
                </a:solidFill>
              </a:rPr>
            </a:br>
            <a:endParaRPr lang="en-IN" dirty="0">
              <a:solidFill>
                <a:schemeClr val="bg1"/>
              </a:solidFill>
            </a:endParaRPr>
          </a:p>
        </p:txBody>
      </p:sp>
      <p:sp>
        <p:nvSpPr>
          <p:cNvPr id="2" name="TextBox 1">
            <a:extLst>
              <a:ext uri="{FF2B5EF4-FFF2-40B4-BE49-F238E27FC236}">
                <a16:creationId xmlns:a16="http://schemas.microsoft.com/office/drawing/2014/main" id="{C4A1FBFC-BBFE-4A25-B831-20E6482D1C19}"/>
              </a:ext>
            </a:extLst>
          </p:cNvPr>
          <p:cNvSpPr txBox="1"/>
          <p:nvPr/>
        </p:nvSpPr>
        <p:spPr>
          <a:xfrm>
            <a:off x="10023921" y="6396335"/>
            <a:ext cx="2315563" cy="461665"/>
          </a:xfrm>
          <a:prstGeom prst="rect">
            <a:avLst/>
          </a:prstGeom>
          <a:noFill/>
          <a:ln>
            <a:noFill/>
          </a:ln>
        </p:spPr>
        <p:txBody>
          <a:bodyPr wrap="square" rtlCol="0">
            <a:spAutoFit/>
          </a:bodyPr>
          <a:lstStyle/>
          <a:p>
            <a:r>
              <a:rPr lang="en-IN" sz="2300" u="sng" dirty="0"/>
              <a:t>By: Harshal Patil</a:t>
            </a:r>
          </a:p>
        </p:txBody>
      </p:sp>
      <p:sp>
        <p:nvSpPr>
          <p:cNvPr id="9" name="Rectangle 8">
            <a:extLst>
              <a:ext uri="{FF2B5EF4-FFF2-40B4-BE49-F238E27FC236}">
                <a16:creationId xmlns:a16="http://schemas.microsoft.com/office/drawing/2014/main" id="{0A051FAA-87E2-40E8-8813-10D103516284}"/>
              </a:ext>
            </a:extLst>
          </p:cNvPr>
          <p:cNvSpPr/>
          <p:nvPr/>
        </p:nvSpPr>
        <p:spPr>
          <a:xfrm>
            <a:off x="147637" y="5261317"/>
            <a:ext cx="7870947" cy="149446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342900" indent="-342900">
              <a:buFont typeface="Arial" panose="020B0604020202020204" pitchFamily="34" charset="0"/>
              <a:buChar char="•"/>
            </a:pPr>
            <a:endParaRPr lang="en-GB" sz="2000" dirty="0"/>
          </a:p>
          <a:p>
            <a:r>
              <a:rPr lang="en-GB" sz="2000" dirty="0"/>
              <a:t>After completing the chart we can do different types of Formating such as:</a:t>
            </a:r>
          </a:p>
          <a:p>
            <a:pPr marL="342900" indent="-342900">
              <a:buFont typeface="Arial" panose="020B0604020202020204" pitchFamily="34" charset="0"/>
              <a:buChar char="•"/>
            </a:pPr>
            <a:r>
              <a:rPr lang="en-GB" sz="2000" dirty="0"/>
              <a:t>Change the font size,colour,style etc ,</a:t>
            </a:r>
          </a:p>
          <a:p>
            <a:pPr marL="342900" indent="-342900">
              <a:buFont typeface="Arial" panose="020B0604020202020204" pitchFamily="34" charset="0"/>
              <a:buChar char="•"/>
            </a:pPr>
            <a:r>
              <a:rPr lang="en-GB" sz="2000" dirty="0"/>
              <a:t>Change/add the background And</a:t>
            </a:r>
          </a:p>
          <a:p>
            <a:pPr marL="342900" indent="-342900">
              <a:buFont typeface="Arial" panose="020B0604020202020204" pitchFamily="34" charset="0"/>
              <a:buChar char="•"/>
            </a:pPr>
            <a:r>
              <a:rPr lang="en-GB" sz="2000" dirty="0"/>
              <a:t>Add or remove Title, Data labels etc.</a:t>
            </a:r>
          </a:p>
          <a:p>
            <a:pPr marL="285750" indent="-285750" algn="ctr">
              <a:buFont typeface="Arial" panose="020B0604020202020204" pitchFamily="34" charset="0"/>
              <a:buChar char="•"/>
            </a:pPr>
            <a:endParaRPr lang="en-IN" dirty="0"/>
          </a:p>
        </p:txBody>
      </p:sp>
    </p:spTree>
    <p:extLst>
      <p:ext uri="{BB962C8B-B14F-4D97-AF65-F5344CB8AC3E}">
        <p14:creationId xmlns:p14="http://schemas.microsoft.com/office/powerpoint/2010/main" val="47470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CDF0C7-8967-75AA-1EF2-3CA2AE4EF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1" y="1958851"/>
            <a:ext cx="9359905" cy="4675239"/>
          </a:xfrm>
          <a:prstGeom prst="rect">
            <a:avLst/>
          </a:prstGeom>
        </p:spPr>
      </p:pic>
      <p:sp>
        <p:nvSpPr>
          <p:cNvPr id="9" name="TextBox 8">
            <a:extLst>
              <a:ext uri="{FF2B5EF4-FFF2-40B4-BE49-F238E27FC236}">
                <a16:creationId xmlns:a16="http://schemas.microsoft.com/office/drawing/2014/main" id="{ACA519DB-9E0A-7900-12ED-D063FD27AFE2}"/>
              </a:ext>
            </a:extLst>
          </p:cNvPr>
          <p:cNvSpPr txBox="1"/>
          <p:nvPr/>
        </p:nvSpPr>
        <p:spPr>
          <a:xfrm>
            <a:off x="6096000" y="2413337"/>
            <a:ext cx="3080910" cy="2031325"/>
          </a:xfrm>
          <a:prstGeom prst="rect">
            <a:avLst/>
          </a:prstGeom>
          <a:noFill/>
        </p:spPr>
        <p:txBody>
          <a:bodyPr wrap="square">
            <a:spAutoFit/>
          </a:bodyPr>
          <a:lstStyle/>
          <a:p>
            <a:pPr algn="just"/>
            <a:endParaRPr lang="en-US" b="0" i="0" dirty="0">
              <a:solidFill>
                <a:srgbClr val="374151"/>
              </a:solidFill>
              <a:effectLst/>
              <a:latin typeface="Söhne"/>
            </a:endParaRPr>
          </a:p>
          <a:p>
            <a:pPr algn="just"/>
            <a:r>
              <a:rPr lang="en-US" dirty="0"/>
              <a:t>For this kind of chart we need two types of data:</a:t>
            </a:r>
          </a:p>
          <a:p>
            <a:pPr marL="285750" indent="-285750" algn="just">
              <a:buFont typeface="Arial" panose="020B0604020202020204" pitchFamily="34" charset="0"/>
              <a:buChar char="•"/>
            </a:pPr>
            <a:r>
              <a:rPr lang="en-IN" dirty="0"/>
              <a:t>1 text (Less Distribution). </a:t>
            </a:r>
          </a:p>
          <a:p>
            <a:pPr algn="just"/>
            <a:r>
              <a:rPr lang="en-IN" dirty="0"/>
              <a:t>      Ex –Region, Category, State</a:t>
            </a:r>
          </a:p>
          <a:p>
            <a:pPr marL="285750" indent="-285750" algn="just">
              <a:buFont typeface="Arial" panose="020B0604020202020204" pitchFamily="34" charset="0"/>
              <a:buChar char="•"/>
            </a:pPr>
            <a:r>
              <a:rPr lang="en-IN" dirty="0"/>
              <a:t>1 Numerical Data. Ex- Sales, Quantity</a:t>
            </a:r>
          </a:p>
        </p:txBody>
      </p:sp>
      <p:sp>
        <p:nvSpPr>
          <p:cNvPr id="4" name="Rectangle 3">
            <a:extLst>
              <a:ext uri="{FF2B5EF4-FFF2-40B4-BE49-F238E27FC236}">
                <a16:creationId xmlns:a16="http://schemas.microsoft.com/office/drawing/2014/main" id="{44F3C314-595D-4EEB-B96C-E37AF9B8980E}"/>
              </a:ext>
            </a:extLst>
          </p:cNvPr>
          <p:cNvSpPr/>
          <p:nvPr/>
        </p:nvSpPr>
        <p:spPr>
          <a:xfrm>
            <a:off x="191730" y="1173037"/>
            <a:ext cx="9571702" cy="7858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solidFill>
                  <a:srgbClr val="374151"/>
                </a:solidFill>
              </a:rPr>
              <a:t>S</a:t>
            </a:r>
            <a:r>
              <a:rPr lang="en-US" b="0" i="0" dirty="0">
                <a:solidFill>
                  <a:srgbClr val="374151"/>
                </a:solidFill>
                <a:effectLst/>
              </a:rPr>
              <a:t>tacked column chart is a visualization that displays data in vertical columns, where each column represents a category or group, and the height of each segment within the column represents a subcategory or a specific data value.</a:t>
            </a:r>
          </a:p>
        </p:txBody>
      </p:sp>
      <p:sp>
        <p:nvSpPr>
          <p:cNvPr id="6" name="TextBox 5">
            <a:extLst>
              <a:ext uri="{FF2B5EF4-FFF2-40B4-BE49-F238E27FC236}">
                <a16:creationId xmlns:a16="http://schemas.microsoft.com/office/drawing/2014/main" id="{56F5F9BE-BAA1-4CE0-8D7A-DAAFFE55B62C}"/>
              </a:ext>
            </a:extLst>
          </p:cNvPr>
          <p:cNvSpPr txBox="1"/>
          <p:nvPr/>
        </p:nvSpPr>
        <p:spPr>
          <a:xfrm>
            <a:off x="191730" y="152401"/>
            <a:ext cx="11769212" cy="769441"/>
          </a:xfrm>
          <a:prstGeom prst="rect">
            <a:avLst/>
          </a:prstGeom>
          <a:solidFill>
            <a:srgbClr val="002060"/>
          </a:solidFill>
        </p:spPr>
        <p:txBody>
          <a:bodyPr wrap="square" rtlCol="0">
            <a:spAutoFit/>
          </a:bodyPr>
          <a:lstStyle/>
          <a:p>
            <a:pPr algn="ctr"/>
            <a:r>
              <a:rPr lang="en-US" sz="4400" b="1" u="sng" dirty="0">
                <a:solidFill>
                  <a:schemeClr val="bg1"/>
                </a:solidFill>
                <a:latin typeface="Arial" panose="020B0604020202020204" pitchFamily="34" charset="0"/>
                <a:cs typeface="Arial" panose="020B0604020202020204" pitchFamily="34" charset="0"/>
              </a:rPr>
              <a:t>STACKED COLUMN CHART</a:t>
            </a:r>
            <a:endParaRPr lang="en-IN" sz="4400" b="1" u="sng"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60D8A3F-106A-00AD-3025-AD6008DC2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3431" y="1103830"/>
            <a:ext cx="2340077" cy="5604387"/>
          </a:xfrm>
          <a:prstGeom prst="rect">
            <a:avLst/>
          </a:prstGeom>
        </p:spPr>
      </p:pic>
    </p:spTree>
    <p:extLst>
      <p:ext uri="{BB962C8B-B14F-4D97-AF65-F5344CB8AC3E}">
        <p14:creationId xmlns:p14="http://schemas.microsoft.com/office/powerpoint/2010/main" val="107399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B32AED-5DE2-B258-F1D4-FAC6A429D5A1}"/>
              </a:ext>
            </a:extLst>
          </p:cNvPr>
          <p:cNvPicPr>
            <a:picLocks noChangeAspect="1"/>
          </p:cNvPicPr>
          <p:nvPr/>
        </p:nvPicPr>
        <p:blipFill rotWithShape="1">
          <a:blip r:embed="rId2">
            <a:extLst>
              <a:ext uri="{28A0092B-C50C-407E-A947-70E740481C1C}">
                <a14:useLocalDpi xmlns:a14="http://schemas.microsoft.com/office/drawing/2010/main" val="0"/>
              </a:ext>
            </a:extLst>
          </a:blip>
          <a:srcRect l="6188" t="6422" r="4286" b="5802"/>
          <a:stretch/>
        </p:blipFill>
        <p:spPr>
          <a:xfrm>
            <a:off x="259403" y="1873045"/>
            <a:ext cx="8176674" cy="4873186"/>
          </a:xfrm>
          <a:prstGeom prst="rect">
            <a:avLst/>
          </a:prstGeom>
        </p:spPr>
      </p:pic>
      <p:sp>
        <p:nvSpPr>
          <p:cNvPr id="5" name="TextBox 4">
            <a:extLst>
              <a:ext uri="{FF2B5EF4-FFF2-40B4-BE49-F238E27FC236}">
                <a16:creationId xmlns:a16="http://schemas.microsoft.com/office/drawing/2014/main" id="{F0F7F8FE-01A9-DF78-B16E-6BC78B22708A}"/>
              </a:ext>
            </a:extLst>
          </p:cNvPr>
          <p:cNvSpPr txBox="1"/>
          <p:nvPr/>
        </p:nvSpPr>
        <p:spPr>
          <a:xfrm>
            <a:off x="739587" y="692428"/>
            <a:ext cx="9619129" cy="369332"/>
          </a:xfrm>
          <a:prstGeom prst="rect">
            <a:avLst/>
          </a:prstGeom>
          <a:noFill/>
        </p:spPr>
        <p:txBody>
          <a:bodyPr wrap="square">
            <a:spAutoFit/>
          </a:bodyPr>
          <a:lstStyle/>
          <a:p>
            <a:r>
              <a:rPr lang="en-US" b="0" i="0" dirty="0">
                <a:solidFill>
                  <a:srgbClr val="374151"/>
                </a:solidFill>
                <a:effectLst/>
                <a:latin typeface="Söhne"/>
              </a:rPr>
              <a:t>.</a:t>
            </a:r>
            <a:endParaRPr lang="en-IN" dirty="0"/>
          </a:p>
        </p:txBody>
      </p:sp>
      <p:sp>
        <p:nvSpPr>
          <p:cNvPr id="4" name="Rectangle 3">
            <a:extLst>
              <a:ext uri="{FF2B5EF4-FFF2-40B4-BE49-F238E27FC236}">
                <a16:creationId xmlns:a16="http://schemas.microsoft.com/office/drawing/2014/main" id="{77E0A9F1-DC63-483E-BE49-52F10FD28F4E}"/>
              </a:ext>
            </a:extLst>
          </p:cNvPr>
          <p:cNvSpPr/>
          <p:nvPr/>
        </p:nvSpPr>
        <p:spPr>
          <a:xfrm>
            <a:off x="259403" y="242308"/>
            <a:ext cx="11299031" cy="14560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endParaRPr lang="en-US" sz="2000" b="0" i="0" dirty="0">
              <a:solidFill>
                <a:srgbClr val="273239"/>
              </a:solidFill>
              <a:effectLst/>
            </a:endParaRPr>
          </a:p>
          <a:p>
            <a:pPr algn="just"/>
            <a:r>
              <a:rPr lang="en-US" b="0" i="0" dirty="0">
                <a:solidFill>
                  <a:srgbClr val="273239"/>
                </a:solidFill>
                <a:effectLst/>
              </a:rPr>
              <a:t>After the </a:t>
            </a:r>
            <a:r>
              <a:rPr lang="en-US" dirty="0"/>
              <a:t>successful</a:t>
            </a:r>
            <a:r>
              <a:rPr lang="en-US" b="0" i="0" dirty="0">
                <a:solidFill>
                  <a:srgbClr val="273239"/>
                </a:solidFill>
                <a:effectLst/>
              </a:rPr>
              <a:t>, creation of a </a:t>
            </a:r>
            <a:r>
              <a:rPr lang="en-US" b="1" dirty="0">
                <a:solidFill>
                  <a:srgbClr val="273239"/>
                </a:solidFill>
              </a:rPr>
              <a:t>Stacked Column</a:t>
            </a:r>
            <a:r>
              <a:rPr lang="en-US" b="1" i="0" dirty="0">
                <a:solidFill>
                  <a:srgbClr val="273239"/>
                </a:solidFill>
                <a:effectLst/>
              </a:rPr>
              <a:t> chart </a:t>
            </a:r>
            <a:r>
              <a:rPr lang="en-US" b="0" i="0" dirty="0">
                <a:solidFill>
                  <a:srgbClr val="273239"/>
                </a:solidFill>
                <a:effectLst/>
              </a:rPr>
              <a:t>in Power BI. We have multiple options to format it. For example, </a:t>
            </a:r>
            <a:r>
              <a:rPr lang="en-US" dirty="0"/>
              <a:t>adding</a:t>
            </a:r>
            <a:r>
              <a:rPr lang="en-US" b="0" i="0" dirty="0">
                <a:solidFill>
                  <a:srgbClr val="273239"/>
                </a:solidFill>
                <a:effectLst/>
              </a:rPr>
              <a:t> the </a:t>
            </a:r>
            <a:r>
              <a:rPr lang="en-US" b="1" i="0" dirty="0">
                <a:solidFill>
                  <a:srgbClr val="273239"/>
                </a:solidFill>
                <a:effectLst/>
              </a:rPr>
              <a:t>title </a:t>
            </a:r>
            <a:r>
              <a:rPr lang="en-US" b="0" i="0" dirty="0">
                <a:solidFill>
                  <a:srgbClr val="273239"/>
                </a:solidFill>
                <a:effectLst/>
              </a:rPr>
              <a:t>to the chart, changing the </a:t>
            </a:r>
            <a:r>
              <a:rPr lang="en-US" b="1" i="0" dirty="0">
                <a:solidFill>
                  <a:srgbClr val="273239"/>
                </a:solidFill>
                <a:effectLst/>
              </a:rPr>
              <a:t>color</a:t>
            </a:r>
            <a:r>
              <a:rPr lang="en-US" b="0" i="0" dirty="0">
                <a:solidFill>
                  <a:srgbClr val="273239"/>
                </a:solidFill>
                <a:effectLst/>
              </a:rPr>
              <a:t>, and </a:t>
            </a:r>
            <a:r>
              <a:rPr lang="en-US" b="1" i="0" dirty="0">
                <a:solidFill>
                  <a:srgbClr val="273239"/>
                </a:solidFill>
                <a:effectLst/>
              </a:rPr>
              <a:t>position </a:t>
            </a:r>
            <a:r>
              <a:rPr lang="en-US" b="0" i="0" dirty="0">
                <a:solidFill>
                  <a:srgbClr val="273239"/>
                </a:solidFill>
                <a:effectLst/>
              </a:rPr>
              <a:t>of the chart, and adding </a:t>
            </a:r>
            <a:r>
              <a:rPr lang="en-US" b="1" i="0" dirty="0">
                <a:solidFill>
                  <a:srgbClr val="273239"/>
                </a:solidFill>
                <a:effectLst/>
              </a:rPr>
              <a:t>tooltips</a:t>
            </a:r>
            <a:r>
              <a:rPr lang="en-US" b="0" i="0" dirty="0">
                <a:solidFill>
                  <a:srgbClr val="273239"/>
                </a:solidFill>
                <a:effectLst/>
              </a:rPr>
              <a:t>, bar </a:t>
            </a:r>
            <a:r>
              <a:rPr lang="en-US" b="1" i="0" dirty="0">
                <a:solidFill>
                  <a:srgbClr val="273239"/>
                </a:solidFill>
                <a:effectLst/>
              </a:rPr>
              <a:t>colors</a:t>
            </a:r>
            <a:r>
              <a:rPr lang="en-US" b="0" i="0" dirty="0">
                <a:solidFill>
                  <a:srgbClr val="273239"/>
                </a:solidFill>
                <a:effectLst/>
              </a:rPr>
              <a:t>, and </a:t>
            </a:r>
            <a:r>
              <a:rPr lang="en-US" b="1" i="0" dirty="0">
                <a:solidFill>
                  <a:srgbClr val="273239"/>
                </a:solidFill>
                <a:effectLst/>
              </a:rPr>
              <a:t>data labels </a:t>
            </a:r>
            <a:r>
              <a:rPr lang="en-US" b="0" i="0" dirty="0">
                <a:solidFill>
                  <a:srgbClr val="273239"/>
                </a:solidFill>
                <a:effectLst/>
              </a:rPr>
              <a:t>to the chart. Stacked column </a:t>
            </a:r>
            <a:r>
              <a:rPr lang="en-US" b="0" i="0" dirty="0">
                <a:solidFill>
                  <a:srgbClr val="374151"/>
                </a:solidFill>
                <a:effectLst/>
              </a:rPr>
              <a:t>chart is interactive, allowing users to drill down into the data, filter, and explore different dimensions.</a:t>
            </a:r>
            <a:endParaRPr lang="en-IN" dirty="0"/>
          </a:p>
          <a:p>
            <a:pPr algn="just"/>
            <a:endParaRPr lang="en-IN" sz="2000" dirty="0"/>
          </a:p>
        </p:txBody>
      </p:sp>
      <p:pic>
        <p:nvPicPr>
          <p:cNvPr id="6" name="Picture 5">
            <a:extLst>
              <a:ext uri="{FF2B5EF4-FFF2-40B4-BE49-F238E27FC236}">
                <a16:creationId xmlns:a16="http://schemas.microsoft.com/office/drawing/2014/main" id="{D832B98D-6D9B-63D9-81A0-FC6DAE281A71}"/>
              </a:ext>
            </a:extLst>
          </p:cNvPr>
          <p:cNvPicPr>
            <a:picLocks noChangeAspect="1"/>
          </p:cNvPicPr>
          <p:nvPr/>
        </p:nvPicPr>
        <p:blipFill rotWithShape="1">
          <a:blip r:embed="rId3">
            <a:extLst>
              <a:ext uri="{28A0092B-C50C-407E-A947-70E740481C1C}">
                <a14:useLocalDpi xmlns:a14="http://schemas.microsoft.com/office/drawing/2010/main" val="0"/>
              </a:ext>
            </a:extLst>
          </a:blip>
          <a:srcRect l="1" r="46528"/>
          <a:stretch/>
        </p:blipFill>
        <p:spPr>
          <a:xfrm>
            <a:off x="8659342" y="1401097"/>
            <a:ext cx="1641104" cy="4984955"/>
          </a:xfrm>
          <a:prstGeom prst="rect">
            <a:avLst/>
          </a:prstGeom>
          <a:ln>
            <a:solidFill>
              <a:schemeClr val="tx1"/>
            </a:solidFill>
          </a:ln>
        </p:spPr>
      </p:pic>
      <p:pic>
        <p:nvPicPr>
          <p:cNvPr id="7" name="Picture 6">
            <a:extLst>
              <a:ext uri="{FF2B5EF4-FFF2-40B4-BE49-F238E27FC236}">
                <a16:creationId xmlns:a16="http://schemas.microsoft.com/office/drawing/2014/main" id="{F7A834AB-D020-821A-9155-7382B2E6E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8716" y="1388863"/>
            <a:ext cx="1645959" cy="4984955"/>
          </a:xfrm>
          <a:prstGeom prst="rect">
            <a:avLst/>
          </a:prstGeom>
          <a:ln>
            <a:solidFill>
              <a:schemeClr val="tx1"/>
            </a:solidFill>
          </a:ln>
        </p:spPr>
      </p:pic>
      <p:sp>
        <p:nvSpPr>
          <p:cNvPr id="8" name="TextBox 7">
            <a:extLst>
              <a:ext uri="{FF2B5EF4-FFF2-40B4-BE49-F238E27FC236}">
                <a16:creationId xmlns:a16="http://schemas.microsoft.com/office/drawing/2014/main" id="{1DD9F2E3-1E1F-4B41-827D-EA189971B22A}"/>
              </a:ext>
            </a:extLst>
          </p:cNvPr>
          <p:cNvSpPr txBox="1"/>
          <p:nvPr/>
        </p:nvSpPr>
        <p:spPr>
          <a:xfrm>
            <a:off x="9479894" y="6513100"/>
            <a:ext cx="3139368" cy="400110"/>
          </a:xfrm>
          <a:prstGeom prst="rect">
            <a:avLst/>
          </a:prstGeom>
          <a:noFill/>
        </p:spPr>
        <p:txBody>
          <a:bodyPr wrap="square" rtlCol="0">
            <a:spAutoFit/>
          </a:bodyPr>
          <a:lstStyle/>
          <a:p>
            <a:r>
              <a:rPr lang="en-US" sz="2000" u="sng" dirty="0"/>
              <a:t>By- Shivani Prakash Naik</a:t>
            </a:r>
          </a:p>
        </p:txBody>
      </p:sp>
    </p:spTree>
    <p:extLst>
      <p:ext uri="{BB962C8B-B14F-4D97-AF65-F5344CB8AC3E}">
        <p14:creationId xmlns:p14="http://schemas.microsoft.com/office/powerpoint/2010/main" val="121221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843A-2870-4467-BB46-C95EC33DAD9F}"/>
              </a:ext>
            </a:extLst>
          </p:cNvPr>
          <p:cNvSpPr>
            <a:spLocks noGrp="1"/>
          </p:cNvSpPr>
          <p:nvPr>
            <p:ph type="ctrTitle"/>
          </p:nvPr>
        </p:nvSpPr>
        <p:spPr>
          <a:xfrm>
            <a:off x="215338" y="137952"/>
            <a:ext cx="11761324" cy="714961"/>
          </a:xfrm>
          <a:solidFill>
            <a:srgbClr val="002060"/>
          </a:solidFill>
        </p:spPr>
        <p:txBody>
          <a:bodyPr>
            <a:normAutofit/>
          </a:bodyPr>
          <a:lstStyle/>
          <a:p>
            <a:r>
              <a:rPr lang="en-US" sz="4400" b="1" u="sng" dirty="0">
                <a:solidFill>
                  <a:schemeClr val="bg1"/>
                </a:solidFill>
                <a:latin typeface="Arial" panose="020B0604020202020204" pitchFamily="34" charset="0"/>
                <a:cs typeface="Arial" panose="020B0604020202020204" pitchFamily="34" charset="0"/>
              </a:rPr>
              <a:t>CLUSTERED BAR CHART</a:t>
            </a:r>
            <a:endParaRPr lang="en-IN" sz="4400" b="1" u="sng" dirty="0">
              <a:solidFill>
                <a:schemeClr val="bg1"/>
              </a:solidFill>
            </a:endParaRPr>
          </a:p>
        </p:txBody>
      </p:sp>
      <p:sp>
        <p:nvSpPr>
          <p:cNvPr id="3" name="Subtitle 2">
            <a:extLst>
              <a:ext uri="{FF2B5EF4-FFF2-40B4-BE49-F238E27FC236}">
                <a16:creationId xmlns:a16="http://schemas.microsoft.com/office/drawing/2014/main" id="{A3AAE560-E568-453C-AE35-98E31702F46C}"/>
              </a:ext>
            </a:extLst>
          </p:cNvPr>
          <p:cNvSpPr>
            <a:spLocks noGrp="1"/>
          </p:cNvSpPr>
          <p:nvPr>
            <p:ph type="subTitle" idx="1"/>
          </p:nvPr>
        </p:nvSpPr>
        <p:spPr>
          <a:xfrm>
            <a:off x="193630" y="1022370"/>
            <a:ext cx="9499010" cy="714960"/>
          </a:xfrm>
          <a:ln>
            <a:solidFill>
              <a:schemeClr val="accent1"/>
            </a:solidFill>
          </a:ln>
        </p:spPr>
        <p:txBody>
          <a:bodyPr>
            <a:noAutofit/>
          </a:bodyPr>
          <a:lstStyle/>
          <a:p>
            <a:pPr algn="l">
              <a:lnSpc>
                <a:spcPct val="100000"/>
              </a:lnSpc>
            </a:pPr>
            <a:r>
              <a:rPr lang="en-US" sz="1800" b="0" i="0" dirty="0">
                <a:solidFill>
                  <a:srgbClr val="273239"/>
                </a:solidFill>
                <a:effectLst/>
              </a:rPr>
              <a:t>A </a:t>
            </a:r>
            <a:r>
              <a:rPr lang="en-US" sz="1800" b="1" i="0" dirty="0">
                <a:solidFill>
                  <a:srgbClr val="273239"/>
                </a:solidFill>
                <a:effectLst/>
              </a:rPr>
              <a:t>clustered bar chart </a:t>
            </a:r>
            <a:r>
              <a:rPr lang="en-US" sz="1800" b="0" i="0" dirty="0">
                <a:solidFill>
                  <a:srgbClr val="273239"/>
                </a:solidFill>
                <a:effectLst/>
              </a:rPr>
              <a:t>is a horizontal chart, which could present multiple bars in the form of a cluster. The horizontal bars basically group together, as they are under the same, y values. </a:t>
            </a:r>
            <a:endParaRPr lang="en-IN" sz="1800" dirty="0"/>
          </a:p>
        </p:txBody>
      </p:sp>
      <p:pic>
        <p:nvPicPr>
          <p:cNvPr id="5" name="Picture 4">
            <a:extLst>
              <a:ext uri="{FF2B5EF4-FFF2-40B4-BE49-F238E27FC236}">
                <a16:creationId xmlns:a16="http://schemas.microsoft.com/office/drawing/2014/main" id="{ACAFABB5-4A4F-4E59-8C81-5BF89A7A2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74" y="2661283"/>
            <a:ext cx="7644494" cy="4161984"/>
          </a:xfrm>
          <a:prstGeom prst="rect">
            <a:avLst/>
          </a:prstGeom>
          <a:ln>
            <a:solidFill>
              <a:schemeClr val="tx1"/>
            </a:solidFill>
          </a:ln>
        </p:spPr>
      </p:pic>
      <p:sp>
        <p:nvSpPr>
          <p:cNvPr id="13" name="TextBox 12">
            <a:extLst>
              <a:ext uri="{FF2B5EF4-FFF2-40B4-BE49-F238E27FC236}">
                <a16:creationId xmlns:a16="http://schemas.microsoft.com/office/drawing/2014/main" id="{85DEE747-1651-4314-8A4C-5D8D3D277593}"/>
              </a:ext>
            </a:extLst>
          </p:cNvPr>
          <p:cNvSpPr txBox="1"/>
          <p:nvPr/>
        </p:nvSpPr>
        <p:spPr>
          <a:xfrm>
            <a:off x="115375" y="1748638"/>
            <a:ext cx="6689480" cy="830997"/>
          </a:xfrm>
          <a:prstGeom prst="rect">
            <a:avLst/>
          </a:prstGeom>
          <a:noFill/>
        </p:spPr>
        <p:txBody>
          <a:bodyPr wrap="square" rtlCol="0">
            <a:spAutoFit/>
          </a:bodyPr>
          <a:lstStyle/>
          <a:p>
            <a:r>
              <a:rPr lang="en-US" sz="1600" dirty="0"/>
              <a:t>For this kind of chart we need two types of data:</a:t>
            </a:r>
          </a:p>
          <a:p>
            <a:pPr marL="342900" indent="-342900">
              <a:buAutoNum type="arabicPeriod"/>
            </a:pPr>
            <a:r>
              <a:rPr lang="en-US" sz="1600" dirty="0"/>
              <a:t>Text Data – 2 , with less distribution. For E.g., Market and Category, etc.</a:t>
            </a:r>
          </a:p>
          <a:p>
            <a:pPr marL="342900" indent="-342900">
              <a:buAutoNum type="arabicPeriod" startAt="2"/>
            </a:pPr>
            <a:r>
              <a:rPr lang="en-US" sz="1600" dirty="0"/>
              <a:t>Numerical Data-1, e.g. Profit Sales </a:t>
            </a:r>
          </a:p>
        </p:txBody>
      </p:sp>
      <p:pic>
        <p:nvPicPr>
          <p:cNvPr id="14" name="Picture 13">
            <a:extLst>
              <a:ext uri="{FF2B5EF4-FFF2-40B4-BE49-F238E27FC236}">
                <a16:creationId xmlns:a16="http://schemas.microsoft.com/office/drawing/2014/main" id="{C8F83C2F-0F1F-46C5-9F7F-930DB3EB8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467" y="1434905"/>
            <a:ext cx="3158260" cy="5326646"/>
          </a:xfrm>
          <a:prstGeom prst="rect">
            <a:avLst/>
          </a:prstGeom>
        </p:spPr>
      </p:pic>
    </p:spTree>
    <p:extLst>
      <p:ext uri="{BB962C8B-B14F-4D97-AF65-F5344CB8AC3E}">
        <p14:creationId xmlns:p14="http://schemas.microsoft.com/office/powerpoint/2010/main" val="278854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7E4410-B65A-473E-A90A-F6796348D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77" y="1730326"/>
            <a:ext cx="8209797" cy="4979963"/>
          </a:xfrm>
          <a:prstGeom prst="rect">
            <a:avLst/>
          </a:prstGeom>
          <a:ln>
            <a:solidFill>
              <a:schemeClr val="tx1"/>
            </a:solidFill>
          </a:ln>
        </p:spPr>
      </p:pic>
      <p:sp>
        <p:nvSpPr>
          <p:cNvPr id="7" name="TextBox 6">
            <a:extLst>
              <a:ext uri="{FF2B5EF4-FFF2-40B4-BE49-F238E27FC236}">
                <a16:creationId xmlns:a16="http://schemas.microsoft.com/office/drawing/2014/main" id="{E6D9D221-C733-4DB1-B17E-1AF6EE5C2CC7}"/>
              </a:ext>
            </a:extLst>
          </p:cNvPr>
          <p:cNvSpPr txBox="1"/>
          <p:nvPr/>
        </p:nvSpPr>
        <p:spPr>
          <a:xfrm>
            <a:off x="118277" y="147711"/>
            <a:ext cx="7963839" cy="1477328"/>
          </a:xfrm>
          <a:prstGeom prst="rect">
            <a:avLst/>
          </a:prstGeom>
          <a:noFill/>
          <a:ln>
            <a:solidFill>
              <a:schemeClr val="tx1"/>
            </a:solidFill>
          </a:ln>
        </p:spPr>
        <p:txBody>
          <a:bodyPr wrap="square" rtlCol="0">
            <a:spAutoFit/>
          </a:bodyPr>
          <a:lstStyle/>
          <a:p>
            <a:pPr algn="just"/>
            <a:r>
              <a:rPr lang="en-US" b="0" i="0" dirty="0">
                <a:solidFill>
                  <a:srgbClr val="273239"/>
                </a:solidFill>
                <a:effectLst/>
              </a:rPr>
              <a:t>After the </a:t>
            </a:r>
            <a:r>
              <a:rPr lang="en-US" dirty="0"/>
              <a:t>successful</a:t>
            </a:r>
            <a:r>
              <a:rPr lang="en-US" b="0" i="0" dirty="0">
                <a:solidFill>
                  <a:srgbClr val="273239"/>
                </a:solidFill>
                <a:effectLst/>
              </a:rPr>
              <a:t>, creation of a </a:t>
            </a:r>
            <a:r>
              <a:rPr lang="en-US" b="1" i="0" dirty="0">
                <a:solidFill>
                  <a:srgbClr val="273239"/>
                </a:solidFill>
                <a:effectLst/>
              </a:rPr>
              <a:t>clustered bar chart </a:t>
            </a:r>
            <a:r>
              <a:rPr lang="en-US" b="0" i="0" dirty="0">
                <a:solidFill>
                  <a:srgbClr val="273239"/>
                </a:solidFill>
                <a:effectLst/>
              </a:rPr>
              <a:t>in Power BI. We have multiple options to format it. For example, </a:t>
            </a:r>
            <a:r>
              <a:rPr lang="en-US" dirty="0"/>
              <a:t>adding</a:t>
            </a:r>
            <a:r>
              <a:rPr lang="en-US" b="0" i="0" dirty="0">
                <a:solidFill>
                  <a:srgbClr val="273239"/>
                </a:solidFill>
                <a:effectLst/>
              </a:rPr>
              <a:t> the </a:t>
            </a:r>
            <a:r>
              <a:rPr lang="en-US" b="1" i="0" dirty="0">
                <a:solidFill>
                  <a:srgbClr val="273239"/>
                </a:solidFill>
                <a:effectLst/>
              </a:rPr>
              <a:t>title </a:t>
            </a:r>
            <a:r>
              <a:rPr lang="en-US" b="0" i="0" dirty="0">
                <a:solidFill>
                  <a:srgbClr val="273239"/>
                </a:solidFill>
                <a:effectLst/>
              </a:rPr>
              <a:t>to the chart, changing the </a:t>
            </a:r>
            <a:r>
              <a:rPr lang="en-US" b="1" i="0" dirty="0">
                <a:solidFill>
                  <a:srgbClr val="273239"/>
                </a:solidFill>
                <a:effectLst/>
              </a:rPr>
              <a:t>color</a:t>
            </a:r>
            <a:r>
              <a:rPr lang="en-US" b="0" i="0" dirty="0">
                <a:solidFill>
                  <a:srgbClr val="273239"/>
                </a:solidFill>
                <a:effectLst/>
              </a:rPr>
              <a:t>, and </a:t>
            </a:r>
            <a:r>
              <a:rPr lang="en-US" b="1" i="0" dirty="0">
                <a:solidFill>
                  <a:srgbClr val="273239"/>
                </a:solidFill>
                <a:effectLst/>
              </a:rPr>
              <a:t>position </a:t>
            </a:r>
            <a:r>
              <a:rPr lang="en-US" b="0" i="0" dirty="0">
                <a:solidFill>
                  <a:srgbClr val="273239"/>
                </a:solidFill>
                <a:effectLst/>
              </a:rPr>
              <a:t>of the chart, and adding </a:t>
            </a:r>
            <a:r>
              <a:rPr lang="en-US" b="1" i="0" dirty="0">
                <a:solidFill>
                  <a:srgbClr val="273239"/>
                </a:solidFill>
                <a:effectLst/>
              </a:rPr>
              <a:t>tooltips</a:t>
            </a:r>
            <a:r>
              <a:rPr lang="en-US" b="0" i="0" dirty="0">
                <a:solidFill>
                  <a:srgbClr val="273239"/>
                </a:solidFill>
                <a:effectLst/>
              </a:rPr>
              <a:t>, bar </a:t>
            </a:r>
            <a:r>
              <a:rPr lang="en-US" b="1" i="0" dirty="0">
                <a:solidFill>
                  <a:srgbClr val="273239"/>
                </a:solidFill>
                <a:effectLst/>
              </a:rPr>
              <a:t>colors</a:t>
            </a:r>
            <a:r>
              <a:rPr lang="en-US" b="0" i="0" dirty="0">
                <a:solidFill>
                  <a:srgbClr val="273239"/>
                </a:solidFill>
                <a:effectLst/>
              </a:rPr>
              <a:t>, and </a:t>
            </a:r>
            <a:r>
              <a:rPr lang="en-US" b="1" i="0" dirty="0">
                <a:solidFill>
                  <a:srgbClr val="273239"/>
                </a:solidFill>
                <a:effectLst/>
              </a:rPr>
              <a:t>data labels </a:t>
            </a:r>
            <a:r>
              <a:rPr lang="en-US" b="0" i="0" dirty="0">
                <a:solidFill>
                  <a:srgbClr val="273239"/>
                </a:solidFill>
                <a:effectLst/>
              </a:rPr>
              <a:t>to the chart. </a:t>
            </a:r>
            <a:endParaRPr lang="en-IN" dirty="0"/>
          </a:p>
          <a:p>
            <a:pPr algn="just"/>
            <a:endParaRPr lang="en-IN" dirty="0"/>
          </a:p>
        </p:txBody>
      </p:sp>
      <p:pic>
        <p:nvPicPr>
          <p:cNvPr id="8" name="Picture 7">
            <a:extLst>
              <a:ext uri="{FF2B5EF4-FFF2-40B4-BE49-F238E27FC236}">
                <a16:creationId xmlns:a16="http://schemas.microsoft.com/office/drawing/2014/main" id="{02F04291-017E-4F52-AA4F-E130A3E0B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7726" y="70339"/>
            <a:ext cx="1762722" cy="5247249"/>
          </a:xfrm>
          <a:prstGeom prst="rect">
            <a:avLst/>
          </a:prstGeom>
          <a:ln>
            <a:solidFill>
              <a:schemeClr val="tx1"/>
            </a:solidFill>
          </a:ln>
        </p:spPr>
      </p:pic>
      <p:pic>
        <p:nvPicPr>
          <p:cNvPr id="9" name="Picture 8">
            <a:extLst>
              <a:ext uri="{FF2B5EF4-FFF2-40B4-BE49-F238E27FC236}">
                <a16:creationId xmlns:a16="http://schemas.microsoft.com/office/drawing/2014/main" id="{4E7900FB-2ECE-4FF5-9AF6-A1258FF00C45}"/>
              </a:ext>
            </a:extLst>
          </p:cNvPr>
          <p:cNvPicPr>
            <a:picLocks noChangeAspect="1"/>
          </p:cNvPicPr>
          <p:nvPr/>
        </p:nvPicPr>
        <p:blipFill rotWithShape="1">
          <a:blip r:embed="rId4">
            <a:extLst>
              <a:ext uri="{28A0092B-C50C-407E-A947-70E740481C1C}">
                <a14:useLocalDpi xmlns:a14="http://schemas.microsoft.com/office/drawing/2010/main" val="0"/>
              </a:ext>
            </a:extLst>
          </a:blip>
          <a:srcRect l="1" r="46528"/>
          <a:stretch/>
        </p:blipFill>
        <p:spPr>
          <a:xfrm>
            <a:off x="8426548" y="70339"/>
            <a:ext cx="1880017" cy="5514535"/>
          </a:xfrm>
          <a:prstGeom prst="rect">
            <a:avLst/>
          </a:prstGeom>
          <a:ln>
            <a:solidFill>
              <a:schemeClr val="tx1"/>
            </a:solidFill>
          </a:ln>
        </p:spPr>
      </p:pic>
      <p:sp>
        <p:nvSpPr>
          <p:cNvPr id="2" name="TextBox 1">
            <a:extLst>
              <a:ext uri="{FF2B5EF4-FFF2-40B4-BE49-F238E27FC236}">
                <a16:creationId xmlns:a16="http://schemas.microsoft.com/office/drawing/2014/main" id="{19993EEF-BFFC-4539-A19C-13EBE2252449}"/>
              </a:ext>
            </a:extLst>
          </p:cNvPr>
          <p:cNvSpPr txBox="1"/>
          <p:nvPr/>
        </p:nvSpPr>
        <p:spPr>
          <a:xfrm>
            <a:off x="9677803" y="6396335"/>
            <a:ext cx="2528673" cy="430887"/>
          </a:xfrm>
          <a:prstGeom prst="rect">
            <a:avLst/>
          </a:prstGeom>
          <a:noFill/>
        </p:spPr>
        <p:txBody>
          <a:bodyPr wrap="square" rtlCol="0">
            <a:spAutoFit/>
          </a:bodyPr>
          <a:lstStyle/>
          <a:p>
            <a:r>
              <a:rPr lang="en-US" sz="2200" u="sng" dirty="0"/>
              <a:t>By- Divya Rajawat</a:t>
            </a:r>
            <a:endParaRPr lang="en-IN" sz="2200" u="sng" dirty="0"/>
          </a:p>
        </p:txBody>
      </p:sp>
    </p:spTree>
    <p:extLst>
      <p:ext uri="{BB962C8B-B14F-4D97-AF65-F5344CB8AC3E}">
        <p14:creationId xmlns:p14="http://schemas.microsoft.com/office/powerpoint/2010/main" val="357023124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TM03457510[[fn=Savon]]</Template>
  <TotalTime>236</TotalTime>
  <Words>1153</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17</vt:i4>
      </vt:variant>
    </vt:vector>
  </HeadingPairs>
  <TitlesOfParts>
    <vt:vector size="30" baseType="lpstr">
      <vt:lpstr>Arial</vt:lpstr>
      <vt:lpstr>Bell MT</vt:lpstr>
      <vt:lpstr>Bodoni MT Black</vt:lpstr>
      <vt:lpstr>Calibri</vt:lpstr>
      <vt:lpstr>Calibri Light</vt:lpstr>
      <vt:lpstr>Georgia</vt:lpstr>
      <vt:lpstr>Graphik</vt:lpstr>
      <vt:lpstr>Söhne</vt:lpstr>
      <vt:lpstr>Trebuchet MS</vt:lpstr>
      <vt:lpstr>Wingdings</vt:lpstr>
      <vt:lpstr>Office Theme</vt:lpstr>
      <vt:lpstr>Celestial</vt:lpstr>
      <vt:lpstr>Wood Type</vt:lpstr>
      <vt:lpstr>DESKTOP VISUALIZATION  IN POWER BI By- GROUP 3</vt:lpstr>
      <vt:lpstr>  TOPICS</vt:lpstr>
      <vt:lpstr>PowerPoint Presentation</vt:lpstr>
      <vt:lpstr>PowerPoint Presentation</vt:lpstr>
      <vt:lpstr>PowerPoint Presentation</vt:lpstr>
      <vt:lpstr>PowerPoint Presentation</vt:lpstr>
      <vt:lpstr>PowerPoint Presentation</vt:lpstr>
      <vt:lpstr>CLUSTERED BAR CHART</vt:lpstr>
      <vt:lpstr>PowerPoint Presentation</vt:lpstr>
      <vt:lpstr>CLUSTERED COLUMN CHART</vt:lpstr>
      <vt:lpstr>100% STACKED BAR CHART</vt:lpstr>
      <vt:lpstr>PowerPoint Presentation</vt:lpstr>
      <vt:lpstr>100% STACKED COLUMN CHART</vt:lpstr>
      <vt:lpstr>PowerPoint Presentation</vt:lpstr>
      <vt:lpstr>SUMMARY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dc:creator>
  <cp:lastModifiedBy>Rahul Sutar</cp:lastModifiedBy>
  <cp:revision>40</cp:revision>
  <dcterms:created xsi:type="dcterms:W3CDTF">2023-07-16T16:23:58Z</dcterms:created>
  <dcterms:modified xsi:type="dcterms:W3CDTF">2023-07-18T11:32:58Z</dcterms:modified>
</cp:coreProperties>
</file>