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1" r:id="rId3"/>
    <p:sldId id="260" r:id="rId4"/>
    <p:sldId id="257" r:id="rId5"/>
    <p:sldId id="259" r:id="rId6"/>
    <p:sldId id="258" r:id="rId7"/>
    <p:sldId id="263" r:id="rId8"/>
    <p:sldId id="264" r:id="rId9"/>
    <p:sldId id="267" r:id="rId10"/>
    <p:sldId id="268" r:id="rId11"/>
    <p:sldId id="275" r:id="rId12"/>
    <p:sldId id="269" r:id="rId13"/>
    <p:sldId id="270" r:id="rId14"/>
    <p:sldId id="271" r:id="rId15"/>
    <p:sldId id="272" r:id="rId16"/>
    <p:sldId id="273" r:id="rId17"/>
    <p:sldId id="274"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C1E0"/>
    <a:srgbClr val="47AED1"/>
    <a:srgbClr val="2884B1"/>
    <a:srgbClr val="3698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0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38483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1851972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20255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2371082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8193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3639991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3654955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338182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371331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384628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97805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33285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100264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216579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380593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43A6A2-009D-479F-8C2F-45141076F50D}" type="datetimeFigureOut">
              <a:rPr lang="en-IN" smtClean="0"/>
              <a:t>06-03-2020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E93C55-5F2D-44B8-AB59-FC9A49F54D1B}" type="slidenum">
              <a:rPr lang="en-IN" smtClean="0"/>
              <a:t>‹#›</a:t>
            </a:fld>
            <a:endParaRPr lang="en-IN" dirty="0"/>
          </a:p>
        </p:txBody>
      </p:sp>
    </p:spTree>
    <p:extLst>
      <p:ext uri="{BB962C8B-B14F-4D97-AF65-F5344CB8AC3E}">
        <p14:creationId xmlns:p14="http://schemas.microsoft.com/office/powerpoint/2010/main" val="66602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0FA4269-81FB-4F40-918F-4C106FAE1F82}" type="datetimeFigureOut">
              <a:rPr lang="en-IN" smtClean="0"/>
              <a:t>06-03-2020</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59266AC-228F-45AC-A0CB-4A730D915D29}" type="slidenum">
              <a:rPr lang="en-IN" smtClean="0"/>
              <a:t>‹#›</a:t>
            </a:fld>
            <a:endParaRPr lang="en-IN" dirty="0"/>
          </a:p>
        </p:txBody>
      </p:sp>
    </p:spTree>
    <p:extLst>
      <p:ext uri="{BB962C8B-B14F-4D97-AF65-F5344CB8AC3E}">
        <p14:creationId xmlns:p14="http://schemas.microsoft.com/office/powerpoint/2010/main" val="4072551766"/>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DBB6-5DD6-4290-B2B2-D42463E2C677}"/>
              </a:ext>
            </a:extLst>
          </p:cNvPr>
          <p:cNvSpPr>
            <a:spLocks noGrp="1"/>
          </p:cNvSpPr>
          <p:nvPr>
            <p:ph type="ctrTitle"/>
          </p:nvPr>
        </p:nvSpPr>
        <p:spPr>
          <a:xfrm>
            <a:off x="2530136" y="342613"/>
            <a:ext cx="6862438" cy="979666"/>
          </a:xfrm>
        </p:spPr>
        <p:txBody>
          <a:bodyPr>
            <a:normAutofit fontScale="90000"/>
          </a:bodyPr>
          <a:lstStyle/>
          <a:p>
            <a:pPr algn="ctr"/>
            <a:r>
              <a:rPr lang="en-IN" b="1" dirty="0">
                <a:latin typeface="Sitka Banner" panose="02000505000000020004" pitchFamily="2" charset="0"/>
              </a:rPr>
              <a:t>Twitter  Trend Analysis</a:t>
            </a:r>
          </a:p>
        </p:txBody>
      </p:sp>
      <p:sp>
        <p:nvSpPr>
          <p:cNvPr id="3" name="Subtitle 2">
            <a:extLst>
              <a:ext uri="{FF2B5EF4-FFF2-40B4-BE49-F238E27FC236}">
                <a16:creationId xmlns:a16="http://schemas.microsoft.com/office/drawing/2014/main" id="{A79EAF31-B626-48BD-AAD7-3C4A53607D2D}"/>
              </a:ext>
            </a:extLst>
          </p:cNvPr>
          <p:cNvSpPr>
            <a:spLocks noGrp="1"/>
          </p:cNvSpPr>
          <p:nvPr>
            <p:ph type="subTitle" idx="1"/>
          </p:nvPr>
        </p:nvSpPr>
        <p:spPr>
          <a:xfrm>
            <a:off x="4179944" y="1796974"/>
            <a:ext cx="3217073" cy="2356915"/>
          </a:xfrm>
        </p:spPr>
        <p:txBody>
          <a:bodyPr>
            <a:normAutofit lnSpcReduction="10000"/>
          </a:bodyPr>
          <a:lstStyle/>
          <a:p>
            <a:pPr algn="ctr"/>
            <a:r>
              <a:rPr lang="en-IN" sz="2800" dirty="0">
                <a:solidFill>
                  <a:schemeClr val="bg1"/>
                </a:solidFill>
              </a:rPr>
              <a:t>By</a:t>
            </a:r>
          </a:p>
          <a:p>
            <a:pPr algn="ctr"/>
            <a:r>
              <a:rPr lang="en-IN" sz="2800" dirty="0">
                <a:solidFill>
                  <a:schemeClr val="bg1"/>
                </a:solidFill>
              </a:rPr>
              <a:t>Sankalp Nilekar</a:t>
            </a:r>
          </a:p>
          <a:p>
            <a:pPr algn="ctr"/>
            <a:r>
              <a:rPr lang="en-IN" sz="2800" dirty="0">
                <a:solidFill>
                  <a:schemeClr val="bg1"/>
                </a:solidFill>
              </a:rPr>
              <a:t>Sudeep Rawat</a:t>
            </a:r>
          </a:p>
          <a:p>
            <a:pPr algn="ctr"/>
            <a:r>
              <a:rPr lang="en-IN" sz="2800" dirty="0">
                <a:solidFill>
                  <a:schemeClr val="bg1"/>
                </a:solidFill>
              </a:rPr>
              <a:t>Rahul Verma</a:t>
            </a:r>
          </a:p>
          <a:p>
            <a:pPr algn="ctr"/>
            <a:endParaRPr lang="en-IN" dirty="0"/>
          </a:p>
          <a:p>
            <a:endParaRPr lang="en-IN" dirty="0"/>
          </a:p>
        </p:txBody>
      </p:sp>
      <p:pic>
        <p:nvPicPr>
          <p:cNvPr id="13" name="Picture 12">
            <a:extLst>
              <a:ext uri="{FF2B5EF4-FFF2-40B4-BE49-F238E27FC236}">
                <a16:creationId xmlns:a16="http://schemas.microsoft.com/office/drawing/2014/main" id="{293E3E7B-D1C0-494C-B60C-26D28E9374BE}"/>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5891" b="89943" l="5000" r="95341"/>
                    </a14:imgEffect>
                  </a14:imgLayer>
                </a14:imgProps>
              </a:ext>
              <a:ext uri="{28A0092B-C50C-407E-A947-70E740481C1C}">
                <a14:useLocalDpi xmlns:a14="http://schemas.microsoft.com/office/drawing/2010/main" val="0"/>
              </a:ext>
            </a:extLst>
          </a:blip>
          <a:stretch>
            <a:fillRect/>
          </a:stretch>
        </p:blipFill>
        <p:spPr>
          <a:xfrm>
            <a:off x="633275" y="2437027"/>
            <a:ext cx="2793666" cy="2356915"/>
          </a:xfrm>
          <a:prstGeom prst="rect">
            <a:avLst/>
          </a:prstGeom>
        </p:spPr>
      </p:pic>
      <p:sp>
        <p:nvSpPr>
          <p:cNvPr id="4" name="TextBox 3">
            <a:extLst>
              <a:ext uri="{FF2B5EF4-FFF2-40B4-BE49-F238E27FC236}">
                <a16:creationId xmlns:a16="http://schemas.microsoft.com/office/drawing/2014/main" id="{7652E93B-B59C-44D9-900B-91F8D0A79CB3}"/>
              </a:ext>
            </a:extLst>
          </p:cNvPr>
          <p:cNvSpPr txBox="1"/>
          <p:nvPr/>
        </p:nvSpPr>
        <p:spPr>
          <a:xfrm>
            <a:off x="3847950" y="4366054"/>
            <a:ext cx="3730862" cy="1384995"/>
          </a:xfrm>
          <a:prstGeom prst="rect">
            <a:avLst/>
          </a:prstGeom>
          <a:noFill/>
        </p:spPr>
        <p:txBody>
          <a:bodyPr wrap="square" rtlCol="0">
            <a:spAutoFit/>
          </a:bodyPr>
          <a:lstStyle/>
          <a:p>
            <a:pPr algn="ctr"/>
            <a:r>
              <a:rPr lang="en-IN" sz="2800" dirty="0">
                <a:solidFill>
                  <a:schemeClr val="bg1"/>
                </a:solidFill>
              </a:rPr>
              <a:t>Under the Guidance Of </a:t>
            </a:r>
          </a:p>
          <a:p>
            <a:pPr algn="ctr"/>
            <a:r>
              <a:rPr lang="en-IN" sz="2800" dirty="0">
                <a:solidFill>
                  <a:schemeClr val="bg1"/>
                </a:solidFill>
              </a:rPr>
              <a:t>Prof. Pravin Rahate</a:t>
            </a:r>
          </a:p>
        </p:txBody>
      </p:sp>
    </p:spTree>
    <p:extLst>
      <p:ext uri="{BB962C8B-B14F-4D97-AF65-F5344CB8AC3E}">
        <p14:creationId xmlns:p14="http://schemas.microsoft.com/office/powerpoint/2010/main" val="19334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700" y="1346200"/>
            <a:ext cx="10858500" cy="3785652"/>
          </a:xfrm>
          <a:prstGeom prst="rect">
            <a:avLst/>
          </a:prstGeom>
          <a:noFill/>
        </p:spPr>
        <p:txBody>
          <a:bodyPr wrap="square" rtlCol="0">
            <a:spAutoFit/>
          </a:bodyPr>
          <a:lstStyle/>
          <a:p>
            <a:pPr algn="just"/>
            <a:r>
              <a:rPr lang="en-US" sz="2000" dirty="0">
                <a:solidFill>
                  <a:schemeClr val="bg1"/>
                </a:solidFill>
              </a:rPr>
              <a:t>The system comprises of </a:t>
            </a:r>
            <a:r>
              <a:rPr lang="en-US" sz="2000" dirty="0" smtClean="0">
                <a:solidFill>
                  <a:schemeClr val="bg1"/>
                </a:solidFill>
              </a:rPr>
              <a:t>8 </a:t>
            </a:r>
            <a:r>
              <a:rPr lang="en-US" sz="2000" dirty="0">
                <a:solidFill>
                  <a:schemeClr val="bg1"/>
                </a:solidFill>
              </a:rPr>
              <a:t>major modules with its description as follows</a:t>
            </a:r>
            <a:r>
              <a:rPr lang="en-US" sz="2000" dirty="0" smtClean="0">
                <a:solidFill>
                  <a:schemeClr val="bg1"/>
                </a:solidFill>
              </a:rPr>
              <a:t>:</a:t>
            </a:r>
          </a:p>
          <a:p>
            <a:pPr algn="just"/>
            <a:endParaRPr lang="en-US" sz="2000" dirty="0">
              <a:solidFill>
                <a:schemeClr val="bg1"/>
              </a:solidFill>
            </a:endParaRPr>
          </a:p>
          <a:p>
            <a:pPr marL="342900" indent="-342900" algn="just">
              <a:buFont typeface="Arial" panose="020B0604020202020204" pitchFamily="34" charset="0"/>
              <a:buChar char="•"/>
            </a:pPr>
            <a:r>
              <a:rPr lang="en-US" sz="2000" b="1" u="sng" dirty="0" smtClean="0">
                <a:solidFill>
                  <a:schemeClr val="bg1"/>
                </a:solidFill>
              </a:rPr>
              <a:t>Login</a:t>
            </a:r>
            <a:r>
              <a:rPr lang="en-US" sz="2000" b="1" dirty="0" smtClean="0">
                <a:solidFill>
                  <a:schemeClr val="bg1"/>
                </a:solidFill>
              </a:rPr>
              <a:t>: </a:t>
            </a:r>
            <a:r>
              <a:rPr lang="en-US" sz="2000" dirty="0" smtClean="0">
                <a:solidFill>
                  <a:schemeClr val="bg1"/>
                </a:solidFill>
              </a:rPr>
              <a:t>User need to login first using valid credentials to access the system.</a:t>
            </a:r>
          </a:p>
          <a:p>
            <a:pPr marL="342900" indent="-342900" algn="just">
              <a:buFont typeface="Arial" panose="020B0604020202020204" pitchFamily="34" charset="0"/>
              <a:buChar char="•"/>
            </a:pPr>
            <a:endParaRPr lang="en-US" sz="2000" dirty="0" smtClean="0">
              <a:solidFill>
                <a:schemeClr val="bg1"/>
              </a:solidFill>
            </a:endParaRPr>
          </a:p>
          <a:p>
            <a:pPr marL="342900" indent="-342900" algn="just">
              <a:buFont typeface="Arial" panose="020B0604020202020204" pitchFamily="34" charset="0"/>
              <a:buChar char="•"/>
            </a:pPr>
            <a:r>
              <a:rPr lang="en-US" sz="2000" b="1" u="sng" dirty="0" smtClean="0">
                <a:solidFill>
                  <a:schemeClr val="bg1"/>
                </a:solidFill>
              </a:rPr>
              <a:t>Search </a:t>
            </a:r>
            <a:r>
              <a:rPr lang="en-US" sz="2000" b="1" u="sng" dirty="0">
                <a:solidFill>
                  <a:schemeClr val="bg1"/>
                </a:solidFill>
              </a:rPr>
              <a:t>for Latest </a:t>
            </a:r>
            <a:r>
              <a:rPr lang="en-US" sz="2000" b="1" u="sng" dirty="0" smtClean="0">
                <a:solidFill>
                  <a:schemeClr val="bg1"/>
                </a:solidFill>
              </a:rPr>
              <a:t>Trends</a:t>
            </a:r>
            <a:r>
              <a:rPr lang="en-US" sz="2000" b="1" dirty="0" smtClean="0">
                <a:solidFill>
                  <a:schemeClr val="bg1"/>
                </a:solidFill>
              </a:rPr>
              <a:t>: </a:t>
            </a:r>
            <a:r>
              <a:rPr lang="en-US" sz="2000" dirty="0" smtClean="0">
                <a:solidFill>
                  <a:schemeClr val="bg1"/>
                </a:solidFill>
              </a:rPr>
              <a:t>After </a:t>
            </a:r>
            <a:r>
              <a:rPr lang="en-US" sz="2000" dirty="0">
                <a:solidFill>
                  <a:schemeClr val="bg1"/>
                </a:solidFill>
              </a:rPr>
              <a:t>successful login, user can search for latest trending tweets by entering the keyword </a:t>
            </a:r>
            <a:r>
              <a:rPr lang="en-US" sz="2000" dirty="0" smtClean="0">
                <a:solidFill>
                  <a:schemeClr val="bg1"/>
                </a:solidFill>
              </a:rPr>
              <a:t>in the </a:t>
            </a:r>
            <a:r>
              <a:rPr lang="en-US" sz="2000" dirty="0">
                <a:solidFill>
                  <a:schemeClr val="bg1"/>
                </a:solidFill>
              </a:rPr>
              <a:t>search column</a:t>
            </a:r>
            <a:r>
              <a:rPr lang="en-US" sz="2000" dirty="0" smtClean="0">
                <a:solidFill>
                  <a:schemeClr val="bg1"/>
                </a:solidFill>
              </a:rPr>
              <a:t>.</a:t>
            </a:r>
          </a:p>
          <a:p>
            <a:pPr algn="just"/>
            <a:endParaRPr lang="en-US" sz="2000" u="sng" dirty="0">
              <a:solidFill>
                <a:schemeClr val="bg1"/>
              </a:solidFill>
            </a:endParaRPr>
          </a:p>
          <a:p>
            <a:pPr marL="342900" indent="-342900" algn="just">
              <a:buFont typeface="Arial" panose="020B0604020202020204" pitchFamily="34" charset="0"/>
              <a:buChar char="•"/>
            </a:pPr>
            <a:r>
              <a:rPr lang="en-US" sz="2000" b="1" u="sng" dirty="0" smtClean="0">
                <a:solidFill>
                  <a:schemeClr val="bg1"/>
                </a:solidFill>
              </a:rPr>
              <a:t>View </a:t>
            </a:r>
            <a:r>
              <a:rPr lang="en-US" sz="2000" b="1" u="sng" dirty="0">
                <a:solidFill>
                  <a:schemeClr val="bg1"/>
                </a:solidFill>
              </a:rPr>
              <a:t>Latest Trending </a:t>
            </a:r>
            <a:r>
              <a:rPr lang="en-US" sz="2000" b="1" u="sng" dirty="0" smtClean="0">
                <a:solidFill>
                  <a:schemeClr val="bg1"/>
                </a:solidFill>
              </a:rPr>
              <a:t>Tweet</a:t>
            </a:r>
            <a:r>
              <a:rPr lang="en-US" sz="2000" b="1" dirty="0" smtClean="0">
                <a:solidFill>
                  <a:schemeClr val="bg1"/>
                </a:solidFill>
              </a:rPr>
              <a:t>: </a:t>
            </a:r>
            <a:r>
              <a:rPr lang="en-US" sz="2000" dirty="0" smtClean="0">
                <a:solidFill>
                  <a:schemeClr val="bg1"/>
                </a:solidFill>
              </a:rPr>
              <a:t>Based </a:t>
            </a:r>
            <a:r>
              <a:rPr lang="en-US" sz="2000" dirty="0">
                <a:solidFill>
                  <a:schemeClr val="bg1"/>
                </a:solidFill>
              </a:rPr>
              <a:t>on user-inputted keyword, the search results will be displayed in form of </a:t>
            </a:r>
            <a:r>
              <a:rPr lang="en-US" sz="2000" dirty="0" smtClean="0">
                <a:solidFill>
                  <a:schemeClr val="bg1"/>
                </a:solidFill>
              </a:rPr>
              <a:t>trending tweets.</a:t>
            </a:r>
          </a:p>
          <a:p>
            <a:pPr marL="342900" indent="-342900" algn="just">
              <a:buFont typeface="Arial" panose="020B0604020202020204" pitchFamily="34" charset="0"/>
              <a:buChar char="•"/>
            </a:pPr>
            <a:endParaRPr lang="en-US" sz="2000" dirty="0">
              <a:solidFill>
                <a:schemeClr val="bg1"/>
              </a:solidFill>
            </a:endParaRPr>
          </a:p>
          <a:p>
            <a:pPr marL="342900" indent="-342900" algn="just">
              <a:buFont typeface="Arial" panose="020B0604020202020204" pitchFamily="34" charset="0"/>
              <a:buChar char="•"/>
            </a:pPr>
            <a:r>
              <a:rPr lang="en-US" sz="2000" b="1" u="sng" dirty="0" smtClean="0">
                <a:solidFill>
                  <a:schemeClr val="bg1"/>
                </a:solidFill>
              </a:rPr>
              <a:t>View Tweets</a:t>
            </a:r>
            <a:r>
              <a:rPr lang="en-US" sz="2000" b="1" dirty="0" smtClean="0">
                <a:solidFill>
                  <a:schemeClr val="bg1"/>
                </a:solidFill>
              </a:rPr>
              <a:t>: </a:t>
            </a:r>
            <a:r>
              <a:rPr lang="en-US" sz="2000" dirty="0" smtClean="0">
                <a:solidFill>
                  <a:schemeClr val="bg1"/>
                </a:solidFill>
              </a:rPr>
              <a:t>User </a:t>
            </a:r>
            <a:r>
              <a:rPr lang="en-US" sz="2000" dirty="0">
                <a:solidFill>
                  <a:schemeClr val="bg1"/>
                </a:solidFill>
              </a:rPr>
              <a:t>can click on respective trending tweet to view the message twitted by other </a:t>
            </a:r>
            <a:r>
              <a:rPr lang="en-US" sz="2000" dirty="0" smtClean="0">
                <a:solidFill>
                  <a:schemeClr val="bg1"/>
                </a:solidFill>
              </a:rPr>
              <a:t>users.</a:t>
            </a:r>
            <a:endParaRPr lang="en-US" sz="2000" dirty="0">
              <a:solidFill>
                <a:schemeClr val="bg1"/>
              </a:solidFill>
            </a:endParaRPr>
          </a:p>
        </p:txBody>
      </p:sp>
    </p:spTree>
    <p:extLst>
      <p:ext uri="{BB962C8B-B14F-4D97-AF65-F5344CB8AC3E}">
        <p14:creationId xmlns:p14="http://schemas.microsoft.com/office/powerpoint/2010/main" val="34601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6100" y="990600"/>
            <a:ext cx="9791700" cy="4985980"/>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smtClean="0">
                <a:solidFill>
                  <a:schemeClr val="bg1"/>
                </a:solidFill>
              </a:rPr>
              <a:t>View Location</a:t>
            </a:r>
            <a:r>
              <a:rPr lang="en-US" sz="2000" dirty="0" smtClean="0">
                <a:solidFill>
                  <a:schemeClr val="bg1"/>
                </a:solidFill>
              </a:rPr>
              <a:t>: We can check the locations from where the user has tweeted which can be further used to analyze the popularity of the hashtag at that particular location.</a:t>
            </a:r>
          </a:p>
          <a:p>
            <a:pPr marL="285750" indent="-285750">
              <a:buFont typeface="Arial" panose="020B0604020202020204" pitchFamily="34" charset="0"/>
              <a:buChar char="•"/>
            </a:pPr>
            <a:endParaRPr lang="en-US" sz="2000" dirty="0" smtClean="0">
              <a:solidFill>
                <a:schemeClr val="bg1"/>
              </a:solidFill>
            </a:endParaRPr>
          </a:p>
          <a:p>
            <a:pPr marL="285750" indent="-285750">
              <a:buFont typeface="Arial" panose="020B0604020202020204" pitchFamily="34" charset="0"/>
              <a:buChar char="•"/>
            </a:pPr>
            <a:r>
              <a:rPr lang="en-US" sz="2000" b="1" u="sng" dirty="0" smtClean="0">
                <a:solidFill>
                  <a:schemeClr val="bg1"/>
                </a:solidFill>
              </a:rPr>
              <a:t>View Username</a:t>
            </a:r>
            <a:r>
              <a:rPr lang="en-US" sz="2000" dirty="0" smtClean="0">
                <a:solidFill>
                  <a:schemeClr val="bg1"/>
                </a:solidFill>
              </a:rPr>
              <a:t>: We can view the tweets as well as the username of the user who posted the tweet.</a:t>
            </a:r>
          </a:p>
          <a:p>
            <a:pPr marL="285750" indent="-285750">
              <a:buFont typeface="Arial" panose="020B0604020202020204" pitchFamily="34" charset="0"/>
              <a:buChar char="•"/>
            </a:pPr>
            <a:endParaRPr lang="en-US" sz="2000" dirty="0" smtClean="0">
              <a:solidFill>
                <a:schemeClr val="bg1"/>
              </a:solidFill>
            </a:endParaRPr>
          </a:p>
          <a:p>
            <a:pPr marL="285750" indent="-285750">
              <a:buFont typeface="Arial" panose="020B0604020202020204" pitchFamily="34" charset="0"/>
              <a:buChar char="•"/>
            </a:pPr>
            <a:r>
              <a:rPr lang="en-US" sz="2000" b="1" u="sng" dirty="0" smtClean="0">
                <a:solidFill>
                  <a:schemeClr val="bg1"/>
                </a:solidFill>
              </a:rPr>
              <a:t>View Date and Time</a:t>
            </a:r>
            <a:r>
              <a:rPr lang="en-US" sz="2000" dirty="0" smtClean="0">
                <a:solidFill>
                  <a:schemeClr val="bg1"/>
                </a:solidFill>
              </a:rPr>
              <a:t>: The tweets are sorted according to the date and time which is in GMT(</a:t>
            </a:r>
            <a:r>
              <a:rPr lang="en-US" sz="2000" dirty="0">
                <a:solidFill>
                  <a:schemeClr val="bg1"/>
                </a:solidFill>
              </a:rPr>
              <a:t>Greenwich Mean Time</a:t>
            </a:r>
            <a:r>
              <a:rPr lang="en-US" sz="2000" dirty="0" smtClean="0">
                <a:solidFill>
                  <a:schemeClr val="bg1"/>
                </a:solidFill>
              </a:rPr>
              <a:t>) by default. </a:t>
            </a:r>
          </a:p>
          <a:p>
            <a:pPr marL="285750" indent="-285750">
              <a:buFont typeface="Arial" panose="020B0604020202020204" pitchFamily="34" charset="0"/>
              <a:buChar char="•"/>
            </a:pPr>
            <a:endParaRPr lang="en-US" sz="2000" dirty="0" smtClean="0">
              <a:solidFill>
                <a:schemeClr val="bg1"/>
              </a:solidFill>
            </a:endParaRPr>
          </a:p>
          <a:p>
            <a:pPr marL="285750" indent="-285750">
              <a:buFont typeface="Arial" panose="020B0604020202020204" pitchFamily="34" charset="0"/>
              <a:buChar char="•"/>
            </a:pPr>
            <a:r>
              <a:rPr lang="en-US" sz="2000" b="1" u="sng" dirty="0" smtClean="0">
                <a:solidFill>
                  <a:schemeClr val="bg1"/>
                </a:solidFill>
              </a:rPr>
              <a:t>View Top Trending Tweets in a particular Region</a:t>
            </a:r>
            <a:r>
              <a:rPr lang="en-US" sz="2000" dirty="0" smtClean="0">
                <a:solidFill>
                  <a:schemeClr val="bg1"/>
                </a:solidFill>
              </a:rPr>
              <a:t>: The Trends vary from region to region and it is required to display current trends in different regions. We  can display the Top Trending Tweets from different Regions/Countries by entering the name of the desired country in the input box.</a:t>
            </a:r>
          </a:p>
          <a:p>
            <a:endParaRPr lang="en-US" sz="2000" dirty="0"/>
          </a:p>
          <a:p>
            <a:endParaRPr lang="en-US" dirty="0"/>
          </a:p>
        </p:txBody>
      </p:sp>
    </p:spTree>
    <p:extLst>
      <p:ext uri="{BB962C8B-B14F-4D97-AF65-F5344CB8AC3E}">
        <p14:creationId xmlns:p14="http://schemas.microsoft.com/office/powerpoint/2010/main" val="2161403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000" y="1016000"/>
            <a:ext cx="3822700" cy="56455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055" y="1015999"/>
            <a:ext cx="3867690" cy="5645573"/>
          </a:xfrm>
          <a:prstGeom prst="rect">
            <a:avLst/>
          </a:prstGeom>
        </p:spPr>
      </p:pic>
      <p:sp>
        <p:nvSpPr>
          <p:cNvPr id="6" name="TextBox 5"/>
          <p:cNvSpPr txBox="1"/>
          <p:nvPr/>
        </p:nvSpPr>
        <p:spPr>
          <a:xfrm>
            <a:off x="381000" y="203200"/>
            <a:ext cx="2857500" cy="646331"/>
          </a:xfrm>
          <a:prstGeom prst="rect">
            <a:avLst/>
          </a:prstGeom>
          <a:noFill/>
        </p:spPr>
        <p:txBody>
          <a:bodyPr wrap="square" rtlCol="0">
            <a:spAutoFit/>
          </a:bodyPr>
          <a:lstStyle/>
          <a:p>
            <a:r>
              <a:rPr lang="en-US" sz="3600" b="1" u="sng" dirty="0" smtClean="0">
                <a:latin typeface="Sitka Banner" panose="02000505000000020004" pitchFamily="2" charset="0"/>
              </a:rPr>
              <a:t>LOGIN PAGE:</a:t>
            </a:r>
            <a:endParaRPr lang="en-US" sz="3600" b="1" u="sng" dirty="0">
              <a:latin typeface="Sitka Banner" panose="02000505000000020004" pitchFamily="2" charset="0"/>
            </a:endParaRPr>
          </a:p>
        </p:txBody>
      </p:sp>
    </p:spTree>
    <p:extLst>
      <p:ext uri="{BB962C8B-B14F-4D97-AF65-F5344CB8AC3E}">
        <p14:creationId xmlns:p14="http://schemas.microsoft.com/office/powerpoint/2010/main" val="1612376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00" y="1124448"/>
            <a:ext cx="7124700" cy="5502198"/>
          </a:xfrm>
          <a:prstGeom prst="rect">
            <a:avLst/>
          </a:prstGeom>
        </p:spPr>
      </p:pic>
      <p:sp>
        <p:nvSpPr>
          <p:cNvPr id="5" name="TextBox 4"/>
          <p:cNvSpPr txBox="1"/>
          <p:nvPr/>
        </p:nvSpPr>
        <p:spPr>
          <a:xfrm>
            <a:off x="406400" y="287617"/>
            <a:ext cx="3962400" cy="646331"/>
          </a:xfrm>
          <a:prstGeom prst="rect">
            <a:avLst/>
          </a:prstGeom>
          <a:noFill/>
        </p:spPr>
        <p:txBody>
          <a:bodyPr wrap="square" rtlCol="0">
            <a:spAutoFit/>
          </a:bodyPr>
          <a:lstStyle/>
          <a:p>
            <a:r>
              <a:rPr lang="en-US" sz="3600" b="1" u="sng" dirty="0" smtClean="0">
                <a:latin typeface="Sitka Banner" panose="02000505000000020004" pitchFamily="2" charset="0"/>
              </a:rPr>
              <a:t>HASHTAG INPUT:</a:t>
            </a:r>
            <a:endParaRPr lang="en-US" sz="3600" b="1" u="sng" dirty="0">
              <a:latin typeface="Sitka Banner" panose="02000505000000020004" pitchFamily="2" charset="0"/>
            </a:endParaRPr>
          </a:p>
        </p:txBody>
      </p:sp>
    </p:spTree>
    <p:extLst>
      <p:ext uri="{BB962C8B-B14F-4D97-AF65-F5344CB8AC3E}">
        <p14:creationId xmlns:p14="http://schemas.microsoft.com/office/powerpoint/2010/main" val="197514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83" y="393700"/>
            <a:ext cx="11306890" cy="6108700"/>
          </a:xfrm>
        </p:spPr>
      </p:pic>
    </p:spTree>
    <p:extLst>
      <p:ext uri="{BB962C8B-B14F-4D97-AF65-F5344CB8AC3E}">
        <p14:creationId xmlns:p14="http://schemas.microsoft.com/office/powerpoint/2010/main" val="2183203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400" y="1114788"/>
            <a:ext cx="9321800" cy="5590811"/>
          </a:xfrm>
        </p:spPr>
      </p:pic>
      <p:sp>
        <p:nvSpPr>
          <p:cNvPr id="5" name="TextBox 4"/>
          <p:cNvSpPr txBox="1"/>
          <p:nvPr/>
        </p:nvSpPr>
        <p:spPr>
          <a:xfrm>
            <a:off x="330200" y="292100"/>
            <a:ext cx="2921000" cy="646331"/>
          </a:xfrm>
          <a:prstGeom prst="rect">
            <a:avLst/>
          </a:prstGeom>
          <a:noFill/>
        </p:spPr>
        <p:txBody>
          <a:bodyPr wrap="square" rtlCol="0">
            <a:spAutoFit/>
          </a:bodyPr>
          <a:lstStyle/>
          <a:p>
            <a:r>
              <a:rPr lang="en-US" sz="3600" b="1" u="sng" dirty="0" smtClean="0">
                <a:latin typeface="Sitka Banner" panose="02000505000000020004" pitchFamily="2" charset="0"/>
              </a:rPr>
              <a:t>HISTOGRAM</a:t>
            </a:r>
            <a:r>
              <a:rPr lang="en-US" sz="3600" u="sng" dirty="0" smtClean="0">
                <a:latin typeface="Sitka Banner" panose="02000505000000020004" pitchFamily="2" charset="0"/>
              </a:rPr>
              <a:t>:</a:t>
            </a:r>
            <a:endParaRPr lang="en-US" sz="3600" u="sng" dirty="0">
              <a:latin typeface="Sitka Banner" panose="02000505000000020004" pitchFamily="2" charset="0"/>
            </a:endParaRPr>
          </a:p>
        </p:txBody>
      </p:sp>
    </p:spTree>
    <p:extLst>
      <p:ext uri="{BB962C8B-B14F-4D97-AF65-F5344CB8AC3E}">
        <p14:creationId xmlns:p14="http://schemas.microsoft.com/office/powerpoint/2010/main" val="1954427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900" y="1404485"/>
            <a:ext cx="9506498" cy="5136014"/>
          </a:xfrm>
        </p:spPr>
      </p:pic>
      <p:sp>
        <p:nvSpPr>
          <p:cNvPr id="5" name="TextBox 4"/>
          <p:cNvSpPr txBox="1"/>
          <p:nvPr/>
        </p:nvSpPr>
        <p:spPr>
          <a:xfrm>
            <a:off x="368300" y="381000"/>
            <a:ext cx="3771900" cy="646331"/>
          </a:xfrm>
          <a:prstGeom prst="rect">
            <a:avLst/>
          </a:prstGeom>
          <a:noFill/>
        </p:spPr>
        <p:txBody>
          <a:bodyPr wrap="square" rtlCol="0">
            <a:spAutoFit/>
          </a:bodyPr>
          <a:lstStyle/>
          <a:p>
            <a:r>
              <a:rPr lang="en-US" sz="3600" b="1" u="sng" dirty="0" smtClean="0">
                <a:latin typeface="Sitka Banner" panose="02000505000000020004" pitchFamily="2" charset="0"/>
              </a:rPr>
              <a:t>SCATTER PLOT:</a:t>
            </a:r>
            <a:endParaRPr lang="en-US" sz="3600" b="1" u="sng" dirty="0">
              <a:latin typeface="Sitka Banner" panose="02000505000000020004" pitchFamily="2" charset="0"/>
            </a:endParaRPr>
          </a:p>
        </p:txBody>
      </p:sp>
    </p:spTree>
    <p:extLst>
      <p:ext uri="{BB962C8B-B14F-4D97-AF65-F5344CB8AC3E}">
        <p14:creationId xmlns:p14="http://schemas.microsoft.com/office/powerpoint/2010/main" val="4178027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2701" y="887722"/>
            <a:ext cx="5537200" cy="5802182"/>
          </a:xfrm>
        </p:spPr>
      </p:pic>
      <p:sp>
        <p:nvSpPr>
          <p:cNvPr id="5" name="TextBox 4"/>
          <p:cNvSpPr txBox="1"/>
          <p:nvPr/>
        </p:nvSpPr>
        <p:spPr>
          <a:xfrm>
            <a:off x="368300" y="381000"/>
            <a:ext cx="3263900" cy="646331"/>
          </a:xfrm>
          <a:prstGeom prst="rect">
            <a:avLst/>
          </a:prstGeom>
          <a:noFill/>
        </p:spPr>
        <p:txBody>
          <a:bodyPr wrap="square" rtlCol="0">
            <a:spAutoFit/>
          </a:bodyPr>
          <a:lstStyle/>
          <a:p>
            <a:r>
              <a:rPr lang="en-US" sz="3600" b="1" u="sng" dirty="0" smtClean="0">
                <a:latin typeface="Sitka Banner" panose="02000505000000020004" pitchFamily="2" charset="0"/>
              </a:rPr>
              <a:t>USER SEARCH:</a:t>
            </a:r>
            <a:endParaRPr lang="en-US" sz="3600" b="1" u="sng" dirty="0">
              <a:latin typeface="Sitka Banner" panose="02000505000000020004" pitchFamily="2" charset="0"/>
            </a:endParaRPr>
          </a:p>
        </p:txBody>
      </p:sp>
    </p:spTree>
    <p:extLst>
      <p:ext uri="{BB962C8B-B14F-4D97-AF65-F5344CB8AC3E}">
        <p14:creationId xmlns:p14="http://schemas.microsoft.com/office/powerpoint/2010/main" val="4150704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B8FE-0FDD-4562-8F38-C30ABC094F20}"/>
              </a:ext>
            </a:extLst>
          </p:cNvPr>
          <p:cNvSpPr>
            <a:spLocks noGrp="1"/>
          </p:cNvSpPr>
          <p:nvPr>
            <p:ph type="title"/>
          </p:nvPr>
        </p:nvSpPr>
        <p:spPr>
          <a:xfrm>
            <a:off x="769398" y="212054"/>
            <a:ext cx="4257931" cy="1493179"/>
          </a:xfrm>
        </p:spPr>
        <p:txBody>
          <a:bodyPr/>
          <a:lstStyle/>
          <a:p>
            <a:r>
              <a:rPr lang="en-IN" b="1" u="sng" dirty="0">
                <a:latin typeface="Sitka Banner" panose="02000505000000020004" pitchFamily="2" charset="0"/>
              </a:rPr>
              <a:t>Conclusion</a:t>
            </a:r>
          </a:p>
        </p:txBody>
      </p:sp>
      <p:sp>
        <p:nvSpPr>
          <p:cNvPr id="4" name="TextBox 3">
            <a:extLst>
              <a:ext uri="{FF2B5EF4-FFF2-40B4-BE49-F238E27FC236}">
                <a16:creationId xmlns:a16="http://schemas.microsoft.com/office/drawing/2014/main" id="{853AE89D-0089-4DA2-B0CD-6F3310123C79}"/>
              </a:ext>
            </a:extLst>
          </p:cNvPr>
          <p:cNvSpPr txBox="1"/>
          <p:nvPr/>
        </p:nvSpPr>
        <p:spPr>
          <a:xfrm>
            <a:off x="769398" y="1997475"/>
            <a:ext cx="10653203"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rPr>
              <a:t>The main contribution of this project report is to </a:t>
            </a:r>
            <a:r>
              <a:rPr lang="en-US" sz="2000" u="sng" dirty="0">
                <a:solidFill>
                  <a:schemeClr val="bg1"/>
                </a:solidFill>
              </a:rPr>
              <a:t>suggest a new unique way to analyze the trends in online social networks</a:t>
            </a:r>
            <a:r>
              <a:rPr lang="en-US" sz="2000" dirty="0">
                <a:solidFill>
                  <a:schemeClr val="bg1"/>
                </a:solidFill>
              </a:rPr>
              <a:t>. </a:t>
            </a:r>
          </a:p>
          <a:p>
            <a:pPr marL="285750" indent="-285750" algn="just">
              <a:buFont typeface="Arial" panose="020B0604020202020204" pitchFamily="34" charset="0"/>
              <a:buChar char="•"/>
            </a:pPr>
            <a:r>
              <a:rPr lang="en-US" sz="2000" dirty="0">
                <a:solidFill>
                  <a:schemeClr val="bg1"/>
                </a:solidFill>
              </a:rPr>
              <a:t>We have identified some of the features, which can help develop a model, which can be used to </a:t>
            </a:r>
            <a:r>
              <a:rPr lang="en-US" sz="2000" u="sng" dirty="0">
                <a:solidFill>
                  <a:schemeClr val="bg1"/>
                </a:solidFill>
              </a:rPr>
              <a:t>classify “trends” and “non-trends” </a:t>
            </a:r>
            <a:r>
              <a:rPr lang="en-US" sz="2000" dirty="0">
                <a:solidFill>
                  <a:schemeClr val="bg1"/>
                </a:solidFill>
              </a:rPr>
              <a:t>in very early stages. </a:t>
            </a:r>
          </a:p>
          <a:p>
            <a:pPr marL="285750" indent="-285750" algn="just">
              <a:buFont typeface="Arial" panose="020B0604020202020204" pitchFamily="34" charset="0"/>
              <a:buChar char="•"/>
            </a:pPr>
            <a:r>
              <a:rPr lang="en-US" sz="2000" dirty="0">
                <a:solidFill>
                  <a:schemeClr val="bg1"/>
                </a:solidFill>
              </a:rPr>
              <a:t>So, we will develop a highly scalable and efficient model to </a:t>
            </a:r>
            <a:r>
              <a:rPr lang="en-US" sz="2000" u="sng" dirty="0">
                <a:solidFill>
                  <a:schemeClr val="bg1"/>
                </a:solidFill>
              </a:rPr>
              <a:t>filter noise</a:t>
            </a:r>
            <a:r>
              <a:rPr lang="en-US" sz="2000" dirty="0">
                <a:solidFill>
                  <a:schemeClr val="bg1"/>
                </a:solidFill>
              </a:rPr>
              <a:t> from tweets.</a:t>
            </a:r>
          </a:p>
          <a:p>
            <a:pPr marL="285750" indent="-285750" algn="just">
              <a:buFont typeface="Arial" panose="020B0604020202020204" pitchFamily="34" charset="0"/>
              <a:buChar char="•"/>
            </a:pPr>
            <a:r>
              <a:rPr lang="en-US" sz="2000" dirty="0">
                <a:solidFill>
                  <a:schemeClr val="bg1"/>
                </a:solidFill>
              </a:rPr>
              <a:t> Also, this prediction model is generic enough to be applied to any social media network, which has a connection among users. </a:t>
            </a:r>
          </a:p>
          <a:p>
            <a:pPr marL="285750" indent="-285750" algn="just">
              <a:buFont typeface="Arial" panose="020B0604020202020204" pitchFamily="34" charset="0"/>
              <a:buChar char="•"/>
            </a:pPr>
            <a:r>
              <a:rPr lang="en-US" sz="2000" dirty="0">
                <a:solidFill>
                  <a:schemeClr val="bg1"/>
                </a:solidFill>
              </a:rPr>
              <a:t>We </a:t>
            </a:r>
            <a:r>
              <a:rPr lang="en-US" sz="2000" dirty="0" smtClean="0">
                <a:solidFill>
                  <a:schemeClr val="bg1"/>
                </a:solidFill>
              </a:rPr>
              <a:t>will show </a:t>
            </a:r>
            <a:r>
              <a:rPr lang="en-US" sz="2000" dirty="0">
                <a:solidFill>
                  <a:schemeClr val="bg1"/>
                </a:solidFill>
              </a:rPr>
              <a:t>that how by constructing evolving graphs for different topics and observing several topological properties of the graph we can distinguish “trend” from “non-trends” topics. </a:t>
            </a:r>
            <a:endParaRPr lang="en-IN" sz="2000" dirty="0">
              <a:solidFill>
                <a:schemeClr val="bg1"/>
              </a:solidFill>
            </a:endParaRPr>
          </a:p>
        </p:txBody>
      </p:sp>
    </p:spTree>
    <p:extLst>
      <p:ext uri="{BB962C8B-B14F-4D97-AF65-F5344CB8AC3E}">
        <p14:creationId xmlns:p14="http://schemas.microsoft.com/office/powerpoint/2010/main" val="273139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4079-4124-4841-BAE0-AB65070ED976}"/>
              </a:ext>
            </a:extLst>
          </p:cNvPr>
          <p:cNvSpPr>
            <a:spLocks noGrp="1"/>
          </p:cNvSpPr>
          <p:nvPr>
            <p:ph type="title"/>
          </p:nvPr>
        </p:nvSpPr>
        <p:spPr>
          <a:xfrm>
            <a:off x="704295" y="101124"/>
            <a:ext cx="8534400" cy="1507067"/>
          </a:xfrm>
        </p:spPr>
        <p:txBody>
          <a:bodyPr/>
          <a:lstStyle/>
          <a:p>
            <a:r>
              <a:rPr lang="en-IN" b="1" u="sng" dirty="0">
                <a:latin typeface="Sitka Banner" panose="02000505000000020004" pitchFamily="2" charset="0"/>
              </a:rPr>
              <a:t>References</a:t>
            </a:r>
          </a:p>
        </p:txBody>
      </p:sp>
      <p:sp>
        <p:nvSpPr>
          <p:cNvPr id="4" name="TextBox 3">
            <a:extLst>
              <a:ext uri="{FF2B5EF4-FFF2-40B4-BE49-F238E27FC236}">
                <a16:creationId xmlns:a16="http://schemas.microsoft.com/office/drawing/2014/main" id="{DFB7D2DA-8E09-42D5-B688-14D21984961A}"/>
              </a:ext>
            </a:extLst>
          </p:cNvPr>
          <p:cNvSpPr txBox="1"/>
          <p:nvPr/>
        </p:nvSpPr>
        <p:spPr>
          <a:xfrm>
            <a:off x="568803" y="1535837"/>
            <a:ext cx="10918902" cy="4708981"/>
          </a:xfrm>
          <a:prstGeom prst="rect">
            <a:avLst/>
          </a:prstGeom>
          <a:noFill/>
        </p:spPr>
        <p:txBody>
          <a:bodyPr wrap="square" rtlCol="0">
            <a:spAutoFit/>
          </a:bodyPr>
          <a:lstStyle/>
          <a:p>
            <a:pPr marL="457200" indent="-457200" algn="just">
              <a:buFont typeface="+mj-lt"/>
              <a:buAutoNum type="arabicPeriod"/>
            </a:pPr>
            <a:r>
              <a:rPr lang="en-IN" sz="2000" dirty="0">
                <a:solidFill>
                  <a:schemeClr val="bg1"/>
                </a:solidFill>
              </a:rPr>
              <a:t>Luca Maria Aiello, Georgios Petkos, Carlos Martin, David Corney, Symeon Papadopoulos, Ryan Skraba, Ayse Göker, Ioannis Kompatsiaris, Senior Member “Sensing Trending Topics in Twitter” IEEE, and Alejandro Jaimes IEEE Transactions On Multimedia, Vol. 15, No. 6, October 2013. </a:t>
            </a:r>
          </a:p>
          <a:p>
            <a:pPr marL="457200" indent="-457200" algn="just">
              <a:buFont typeface="+mj-lt"/>
              <a:buAutoNum type="arabicPeriod"/>
            </a:pPr>
            <a:r>
              <a:rPr lang="en-IN" sz="2000" dirty="0">
                <a:solidFill>
                  <a:schemeClr val="bg1"/>
                </a:solidFill>
              </a:rPr>
              <a:t>Soyeon Caren Han, Hyunsuk Chung, Do Hyeong Kim, Sungyoung Lee, and Byeong Ho Kang “Twitter Trending Topics Meaning Disambiguation” Springer International Publishing Switzerland 2014. </a:t>
            </a:r>
          </a:p>
          <a:p>
            <a:pPr marL="457200" indent="-457200" algn="just">
              <a:buFont typeface="+mj-lt"/>
              <a:buAutoNum type="arabicPeriod"/>
            </a:pPr>
            <a:r>
              <a:rPr lang="en-IN" sz="2000" dirty="0">
                <a:solidFill>
                  <a:schemeClr val="bg1"/>
                </a:solidFill>
              </a:rPr>
              <a:t>Arkaitz Zubiaga, Damiano Spina, Raquel Mart´ınez, V´ıctor Fresno “Real-Time Classification of Twitter Trends” Journal of the American Society for Information Science and Technology copyright @ 2013. </a:t>
            </a:r>
          </a:p>
          <a:p>
            <a:pPr marL="457200" indent="-457200" algn="just">
              <a:buFont typeface="+mj-lt"/>
              <a:buAutoNum type="arabicPeriod"/>
            </a:pPr>
            <a:r>
              <a:rPr lang="en-US" sz="2000" dirty="0">
                <a:solidFill>
                  <a:schemeClr val="bg1"/>
                </a:solidFill>
              </a:rPr>
              <a:t>Altawaier, M. M., &amp; Tiun, S. (2016) “Comparison of Machine Learning Approaches on Arabic Twitter Sentiment Analysis” International Journal on Advanced Science, Engineering and Information Technology, 6(6), 1067-1073. </a:t>
            </a:r>
          </a:p>
          <a:p>
            <a:pPr marL="457200" indent="-457200" algn="just">
              <a:buFont typeface="+mj-lt"/>
              <a:buAutoNum type="arabicPeriod"/>
            </a:pPr>
            <a:r>
              <a:rPr lang="en-US" sz="2000" dirty="0">
                <a:solidFill>
                  <a:schemeClr val="bg1"/>
                </a:solidFill>
              </a:rPr>
              <a:t>Rong Lu and Qing Yang, “Trend Analysis of News Topics on Twitter</a:t>
            </a:r>
            <a:r>
              <a:rPr lang="en-US" sz="2000" dirty="0" smtClean="0">
                <a:solidFill>
                  <a:schemeClr val="bg1"/>
                </a:solidFill>
              </a:rPr>
              <a:t>”, International </a:t>
            </a:r>
            <a:r>
              <a:rPr lang="en-US" sz="2000" dirty="0">
                <a:solidFill>
                  <a:schemeClr val="bg1"/>
                </a:solidFill>
              </a:rPr>
              <a:t>Journal of Machine Learning and Computing Vol. 2, No. 3, June 2012 </a:t>
            </a:r>
            <a:endParaRPr lang="en-IN" sz="2000" dirty="0">
              <a:solidFill>
                <a:schemeClr val="bg1"/>
              </a:solidFill>
            </a:endParaRPr>
          </a:p>
        </p:txBody>
      </p:sp>
    </p:spTree>
    <p:extLst>
      <p:ext uri="{BB962C8B-B14F-4D97-AF65-F5344CB8AC3E}">
        <p14:creationId xmlns:p14="http://schemas.microsoft.com/office/powerpoint/2010/main" val="124355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DF29-199F-4B7D-BC70-476342176CCF}"/>
              </a:ext>
            </a:extLst>
          </p:cNvPr>
          <p:cNvSpPr>
            <a:spLocks noGrp="1"/>
          </p:cNvSpPr>
          <p:nvPr>
            <p:ph type="title"/>
          </p:nvPr>
        </p:nvSpPr>
        <p:spPr>
          <a:xfrm>
            <a:off x="639192" y="459079"/>
            <a:ext cx="8534400" cy="941033"/>
          </a:xfrm>
        </p:spPr>
        <p:txBody>
          <a:bodyPr/>
          <a:lstStyle/>
          <a:p>
            <a:r>
              <a:rPr lang="en-IN" b="1" u="sng" dirty="0">
                <a:latin typeface="Sitka Banner" panose="02000505000000020004" pitchFamily="2" charset="0"/>
              </a:rPr>
              <a:t>oUTLINE</a:t>
            </a:r>
          </a:p>
        </p:txBody>
      </p:sp>
      <p:sp>
        <p:nvSpPr>
          <p:cNvPr id="4" name="TextBox 3">
            <a:extLst>
              <a:ext uri="{FF2B5EF4-FFF2-40B4-BE49-F238E27FC236}">
                <a16:creationId xmlns:a16="http://schemas.microsoft.com/office/drawing/2014/main" id="{FC866637-821A-423A-8E6A-270266892C7F}"/>
              </a:ext>
            </a:extLst>
          </p:cNvPr>
          <p:cNvSpPr txBox="1"/>
          <p:nvPr/>
        </p:nvSpPr>
        <p:spPr>
          <a:xfrm>
            <a:off x="639192" y="1700866"/>
            <a:ext cx="1085739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rPr>
              <a:t>Twitter Trend analysis </a:t>
            </a:r>
            <a:r>
              <a:rPr lang="en-US" sz="2000" u="sng" dirty="0">
                <a:solidFill>
                  <a:schemeClr val="bg1"/>
                </a:solidFill>
              </a:rPr>
              <a:t>searches for the trends </a:t>
            </a:r>
            <a:r>
              <a:rPr lang="en-US" sz="2000" dirty="0">
                <a:solidFill>
                  <a:schemeClr val="bg1"/>
                </a:solidFill>
              </a:rPr>
              <a:t>happening around the world and thus we can know about the things people are talking about or the things people are currently interested in talking. </a:t>
            </a:r>
          </a:p>
          <a:p>
            <a:pPr marL="285750" indent="-285750" algn="just">
              <a:buFont typeface="Arial" panose="020B0604020202020204" pitchFamily="34" charset="0"/>
              <a:buChar char="•"/>
            </a:pPr>
            <a:r>
              <a:rPr lang="en-US" sz="2000" dirty="0">
                <a:solidFill>
                  <a:schemeClr val="bg1"/>
                </a:solidFill>
              </a:rPr>
              <a:t>What we do here in Twitter trend analysis is </a:t>
            </a:r>
            <a:r>
              <a:rPr lang="en-US" sz="2000" u="sng" dirty="0">
                <a:solidFill>
                  <a:schemeClr val="bg1"/>
                </a:solidFill>
              </a:rPr>
              <a:t>filter out the noise</a:t>
            </a:r>
            <a:r>
              <a:rPr lang="en-US" sz="2000" dirty="0">
                <a:solidFill>
                  <a:schemeClr val="bg1"/>
                </a:solidFill>
              </a:rPr>
              <a:t> in the tweets and provide the user with the relevant information. </a:t>
            </a:r>
          </a:p>
          <a:p>
            <a:pPr marL="285750" indent="-285750" algn="just">
              <a:buFont typeface="Arial" panose="020B0604020202020204" pitchFamily="34" charset="0"/>
              <a:buChar char="•"/>
            </a:pPr>
            <a:r>
              <a:rPr lang="en-US" sz="2000" dirty="0">
                <a:solidFill>
                  <a:schemeClr val="bg1"/>
                </a:solidFill>
              </a:rPr>
              <a:t>Twitter helps us to provide information instantaneously and thus it can be used to </a:t>
            </a:r>
            <a:r>
              <a:rPr lang="en-US" sz="2000" u="sng" dirty="0">
                <a:solidFill>
                  <a:schemeClr val="bg1"/>
                </a:solidFill>
              </a:rPr>
              <a:t>spread important information </a:t>
            </a:r>
            <a:r>
              <a:rPr lang="en-US" sz="2000" dirty="0" smtClean="0">
                <a:solidFill>
                  <a:schemeClr val="bg1"/>
                </a:solidFill>
              </a:rPr>
              <a:t>around </a:t>
            </a:r>
            <a:r>
              <a:rPr lang="en-US" sz="2000" dirty="0">
                <a:solidFill>
                  <a:schemeClr val="bg1"/>
                </a:solidFill>
              </a:rPr>
              <a:t>the world without any delays and maximum coverage. </a:t>
            </a:r>
          </a:p>
          <a:p>
            <a:pPr marL="285750" indent="-285750" algn="just">
              <a:buFont typeface="Arial" panose="020B0604020202020204" pitchFamily="34" charset="0"/>
              <a:buChar char="•"/>
            </a:pPr>
            <a:r>
              <a:rPr lang="en-US" sz="2000" dirty="0">
                <a:solidFill>
                  <a:schemeClr val="bg1"/>
                </a:solidFill>
              </a:rPr>
              <a:t>Using hashtags can help you </a:t>
            </a:r>
            <a:r>
              <a:rPr lang="en-US" sz="2000" u="sng" dirty="0">
                <a:solidFill>
                  <a:schemeClr val="bg1"/>
                </a:solidFill>
              </a:rPr>
              <a:t>reach an audience</a:t>
            </a:r>
            <a:r>
              <a:rPr lang="en-US" sz="2000" dirty="0">
                <a:solidFill>
                  <a:schemeClr val="bg1"/>
                </a:solidFill>
              </a:rPr>
              <a:t> interested in a particular topic or in a particular location. </a:t>
            </a:r>
          </a:p>
          <a:p>
            <a:pPr marL="285750" indent="-285750" algn="just">
              <a:buFont typeface="Arial" panose="020B0604020202020204" pitchFamily="34" charset="0"/>
              <a:buChar char="•"/>
            </a:pPr>
            <a:r>
              <a:rPr lang="en-US" sz="2000" dirty="0">
                <a:solidFill>
                  <a:schemeClr val="bg1"/>
                </a:solidFill>
              </a:rPr>
              <a:t>Twitter Trend Analysis helps us solve all these issues by filtering out the noise and </a:t>
            </a:r>
            <a:r>
              <a:rPr lang="en-US" sz="2000" u="sng" dirty="0">
                <a:solidFill>
                  <a:schemeClr val="bg1"/>
                </a:solidFill>
              </a:rPr>
              <a:t>displaying just the relevant information</a:t>
            </a:r>
            <a:r>
              <a:rPr lang="en-US" sz="2000" dirty="0">
                <a:solidFill>
                  <a:schemeClr val="bg1"/>
                </a:solidFill>
              </a:rPr>
              <a:t> that is needed by the user.</a:t>
            </a:r>
            <a:r>
              <a:rPr lang="en-US" dirty="0"/>
              <a:t> </a:t>
            </a:r>
            <a:endParaRPr lang="en-IN" dirty="0">
              <a:solidFill>
                <a:schemeClr val="bg1"/>
              </a:solidFill>
            </a:endParaRPr>
          </a:p>
        </p:txBody>
      </p:sp>
    </p:spTree>
    <p:extLst>
      <p:ext uri="{BB962C8B-B14F-4D97-AF65-F5344CB8AC3E}">
        <p14:creationId xmlns:p14="http://schemas.microsoft.com/office/powerpoint/2010/main" val="272399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CDD3-1B6F-4DB0-9199-0F4F5C86C4E5}"/>
              </a:ext>
            </a:extLst>
          </p:cNvPr>
          <p:cNvSpPr>
            <a:spLocks noGrp="1"/>
          </p:cNvSpPr>
          <p:nvPr>
            <p:ph type="title"/>
          </p:nvPr>
        </p:nvSpPr>
        <p:spPr>
          <a:xfrm>
            <a:off x="604312" y="247135"/>
            <a:ext cx="8463379" cy="1235676"/>
          </a:xfrm>
        </p:spPr>
        <p:txBody>
          <a:bodyPr/>
          <a:lstStyle/>
          <a:p>
            <a:r>
              <a:rPr lang="en-IN" b="1" u="sng" dirty="0">
                <a:latin typeface="Sitka Banner" panose="02000505000000020004" pitchFamily="2" charset="0"/>
              </a:rPr>
              <a:t>iNTRODUCTION</a:t>
            </a:r>
          </a:p>
        </p:txBody>
      </p:sp>
      <p:sp>
        <p:nvSpPr>
          <p:cNvPr id="4" name="TextBox 3">
            <a:extLst>
              <a:ext uri="{FF2B5EF4-FFF2-40B4-BE49-F238E27FC236}">
                <a16:creationId xmlns:a16="http://schemas.microsoft.com/office/drawing/2014/main" id="{98B49D12-ED8D-4CD9-870A-CBD60ABBD60E}"/>
              </a:ext>
            </a:extLst>
          </p:cNvPr>
          <p:cNvSpPr txBox="1"/>
          <p:nvPr/>
        </p:nvSpPr>
        <p:spPr>
          <a:xfrm>
            <a:off x="604311" y="1594107"/>
            <a:ext cx="10903947"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rPr>
              <a:t>Trends in social networks are of </a:t>
            </a:r>
            <a:r>
              <a:rPr lang="en-US" sz="2000" u="sng" dirty="0">
                <a:solidFill>
                  <a:schemeClr val="bg1"/>
                </a:solidFill>
              </a:rPr>
              <a:t>high significance</a:t>
            </a:r>
            <a:r>
              <a:rPr lang="en-US" sz="2000" dirty="0">
                <a:solidFill>
                  <a:schemeClr val="bg1"/>
                </a:solidFill>
              </a:rPr>
              <a:t> and a major point of interest in both the industry and the research community.</a:t>
            </a:r>
          </a:p>
          <a:p>
            <a:pPr marL="342900" indent="-342900" algn="just">
              <a:buFont typeface="Arial" panose="020B0604020202020204" pitchFamily="34" charset="0"/>
              <a:buChar char="•"/>
            </a:pPr>
            <a:r>
              <a:rPr lang="en-US" sz="2000" dirty="0">
                <a:solidFill>
                  <a:schemeClr val="bg1"/>
                </a:solidFill>
              </a:rPr>
              <a:t>Many applications on web and business can be immensely benefitted from knowing what is currently “trending”, which represents an answer to the age-old query </a:t>
            </a:r>
            <a:r>
              <a:rPr lang="en-US" sz="2000" u="sng" dirty="0">
                <a:solidFill>
                  <a:schemeClr val="bg1"/>
                </a:solidFill>
              </a:rPr>
              <a:t>what are people talking about</a:t>
            </a:r>
            <a:r>
              <a:rPr lang="en-US" sz="2000" dirty="0">
                <a:solidFill>
                  <a:schemeClr val="bg1"/>
                </a:solidFill>
              </a:rPr>
              <a:t>. </a:t>
            </a:r>
          </a:p>
          <a:p>
            <a:pPr marL="342900" indent="-342900" algn="just">
              <a:buFont typeface="Arial" panose="020B0604020202020204" pitchFamily="34" charset="0"/>
              <a:buChar char="•"/>
            </a:pPr>
            <a:r>
              <a:rPr lang="en-US" sz="2000" dirty="0">
                <a:solidFill>
                  <a:schemeClr val="bg1"/>
                </a:solidFill>
              </a:rPr>
              <a:t>From stock exchange making real-time decision to search engines delivering more updated, relevant search results. Twitter is one of the </a:t>
            </a:r>
            <a:r>
              <a:rPr lang="en-US" sz="2000" u="sng" dirty="0">
                <a:solidFill>
                  <a:schemeClr val="bg1"/>
                </a:solidFill>
              </a:rPr>
              <a:t>most popular social networking</a:t>
            </a:r>
            <a:r>
              <a:rPr lang="en-US" sz="2000" dirty="0">
                <a:solidFill>
                  <a:schemeClr val="bg1"/>
                </a:solidFill>
              </a:rPr>
              <a:t> </a:t>
            </a:r>
            <a:r>
              <a:rPr lang="en-US" sz="2000" u="sng" dirty="0">
                <a:solidFill>
                  <a:schemeClr val="bg1"/>
                </a:solidFill>
              </a:rPr>
              <a:t>and micro-blogging service</a:t>
            </a:r>
            <a:r>
              <a:rPr lang="en-US" sz="2000" dirty="0">
                <a:solidFill>
                  <a:schemeClr val="bg1"/>
                </a:solidFill>
              </a:rPr>
              <a:t>, which had more than 200 Million registered users by 2013, producing 400 Million tweets every day. </a:t>
            </a:r>
          </a:p>
          <a:p>
            <a:pPr marL="342900" indent="-342900" algn="just">
              <a:buFont typeface="Arial" panose="020B0604020202020204" pitchFamily="34" charset="0"/>
              <a:buChar char="•"/>
            </a:pPr>
            <a:r>
              <a:rPr lang="en-US" sz="2000" dirty="0">
                <a:solidFill>
                  <a:schemeClr val="bg1"/>
                </a:solidFill>
              </a:rPr>
              <a:t>As a microblogging website it allows its users to </a:t>
            </a:r>
            <a:r>
              <a:rPr lang="en-US" sz="2000" u="sng" dirty="0">
                <a:solidFill>
                  <a:schemeClr val="bg1"/>
                </a:solidFill>
              </a:rPr>
              <a:t>create a short text message</a:t>
            </a:r>
            <a:r>
              <a:rPr lang="en-US" sz="2000" dirty="0">
                <a:solidFill>
                  <a:schemeClr val="bg1"/>
                </a:solidFill>
              </a:rPr>
              <a:t> of 140 characters as their posts called “tweets”. There are also many different ways for users to update their tweets, including the mobile phone, web and text messaging tools and so on.</a:t>
            </a:r>
          </a:p>
          <a:p>
            <a:pPr marL="342900" indent="-342900" algn="just">
              <a:buFont typeface="Arial" panose="020B0604020202020204" pitchFamily="34" charset="0"/>
              <a:buChar char="•"/>
            </a:pPr>
            <a:r>
              <a:rPr lang="en-US" sz="2000" dirty="0">
                <a:solidFill>
                  <a:schemeClr val="bg1"/>
                </a:solidFill>
              </a:rPr>
              <a:t>Twitter is also very </a:t>
            </a:r>
            <a:r>
              <a:rPr lang="en-US" sz="2000" u="sng" dirty="0">
                <a:solidFill>
                  <a:schemeClr val="bg1"/>
                </a:solidFill>
              </a:rPr>
              <a:t>real-time in nature</a:t>
            </a:r>
            <a:r>
              <a:rPr lang="en-US" sz="2000" dirty="0">
                <a:solidFill>
                  <a:schemeClr val="bg1"/>
                </a:solidFill>
              </a:rPr>
              <a:t>. In pasts, several events were reported on twitter as news hours earlier than the mainstream media. Hence twitter is a very robust source for getting the real-time trends in the web. </a:t>
            </a:r>
            <a:endParaRPr lang="en-IN" sz="2000" dirty="0">
              <a:solidFill>
                <a:schemeClr val="bg1"/>
              </a:solidFill>
            </a:endParaRPr>
          </a:p>
        </p:txBody>
      </p:sp>
    </p:spTree>
    <p:extLst>
      <p:ext uri="{BB962C8B-B14F-4D97-AF65-F5344CB8AC3E}">
        <p14:creationId xmlns:p14="http://schemas.microsoft.com/office/powerpoint/2010/main" val="341972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4009-3EE6-4919-AC69-F8B85C471AD8}"/>
              </a:ext>
            </a:extLst>
          </p:cNvPr>
          <p:cNvSpPr>
            <a:spLocks noGrp="1"/>
          </p:cNvSpPr>
          <p:nvPr>
            <p:ph type="title"/>
          </p:nvPr>
        </p:nvSpPr>
        <p:spPr>
          <a:xfrm>
            <a:off x="688976" y="454980"/>
            <a:ext cx="9818009" cy="876670"/>
          </a:xfrm>
        </p:spPr>
        <p:txBody>
          <a:bodyPr/>
          <a:lstStyle/>
          <a:p>
            <a:r>
              <a:rPr lang="en-IN" b="1" u="sng" dirty="0">
                <a:latin typeface="Sitka Banner" panose="02000505000000020004" pitchFamily="2" charset="0"/>
              </a:rPr>
              <a:t>Abstract</a:t>
            </a:r>
          </a:p>
        </p:txBody>
      </p:sp>
      <p:sp>
        <p:nvSpPr>
          <p:cNvPr id="3" name="Content Placeholder 2">
            <a:extLst>
              <a:ext uri="{FF2B5EF4-FFF2-40B4-BE49-F238E27FC236}">
                <a16:creationId xmlns:a16="http://schemas.microsoft.com/office/drawing/2014/main" id="{F1114A31-5604-4F26-9E82-9A8743A65EA7}"/>
              </a:ext>
            </a:extLst>
          </p:cNvPr>
          <p:cNvSpPr>
            <a:spLocks noGrp="1"/>
          </p:cNvSpPr>
          <p:nvPr>
            <p:ph idx="1"/>
          </p:nvPr>
        </p:nvSpPr>
        <p:spPr>
          <a:xfrm>
            <a:off x="688976" y="1331650"/>
            <a:ext cx="10814048" cy="5237825"/>
          </a:xfrm>
        </p:spPr>
        <p:txBody>
          <a:bodyPr>
            <a:normAutofit lnSpcReduction="10000"/>
          </a:bodyPr>
          <a:lstStyle/>
          <a:p>
            <a:pPr algn="just">
              <a:buClr>
                <a:schemeClr val="bg1"/>
              </a:buClr>
              <a:buFont typeface="Arial" panose="020B0604020202020204" pitchFamily="34" charset="0"/>
              <a:buChar char="•"/>
            </a:pPr>
            <a:r>
              <a:rPr lang="en-US" dirty="0">
                <a:solidFill>
                  <a:schemeClr val="bg1"/>
                </a:solidFill>
              </a:rPr>
              <a:t>The community of users participating in social media tends to share about common interests at the same time, giving rise to what are known as </a:t>
            </a:r>
            <a:r>
              <a:rPr lang="en-US" u="sng" dirty="0">
                <a:solidFill>
                  <a:schemeClr val="bg1"/>
                </a:solidFill>
              </a:rPr>
              <a:t>social trends</a:t>
            </a:r>
            <a:r>
              <a:rPr lang="en-US" dirty="0">
                <a:solidFill>
                  <a:schemeClr val="bg1"/>
                </a:solidFill>
              </a:rPr>
              <a:t>. A social trend reflects the voice of a large number of users which, for some reason, becomes popular in a specific moment.</a:t>
            </a:r>
          </a:p>
          <a:p>
            <a:pPr algn="just">
              <a:buClr>
                <a:schemeClr val="bg1"/>
              </a:buClr>
              <a:buFont typeface="Arial" panose="020B0604020202020204" pitchFamily="34" charset="0"/>
              <a:buChar char="•"/>
            </a:pPr>
            <a:r>
              <a:rPr lang="en-US" dirty="0">
                <a:solidFill>
                  <a:schemeClr val="bg1"/>
                </a:solidFill>
              </a:rPr>
              <a:t>Through social trends, users therefore suggest that some occurrence of wide interest is taking place and subsequently triggering the trend. In this work, we explore the types of triggers that spark trends on the microblogging site Twitter, and introduce a typology that includes the following four types: news, ongoing events, memes, and commemoratives. </a:t>
            </a:r>
          </a:p>
          <a:p>
            <a:pPr algn="just">
              <a:buClr>
                <a:schemeClr val="bg1"/>
              </a:buClr>
              <a:buFont typeface="Arial" panose="020B0604020202020204" pitchFamily="34" charset="0"/>
              <a:buChar char="•"/>
            </a:pPr>
            <a:r>
              <a:rPr lang="en-US" dirty="0">
                <a:solidFill>
                  <a:schemeClr val="bg1"/>
                </a:solidFill>
              </a:rPr>
              <a:t>The user will be allowed to </a:t>
            </a:r>
            <a:r>
              <a:rPr lang="en-US" u="sng" dirty="0">
                <a:solidFill>
                  <a:schemeClr val="bg1"/>
                </a:solidFill>
              </a:rPr>
              <a:t>search for the latest trends</a:t>
            </a:r>
            <a:r>
              <a:rPr lang="en-US" dirty="0">
                <a:solidFill>
                  <a:schemeClr val="bg1"/>
                </a:solidFill>
              </a:rPr>
              <a:t> by inputting a keyword into search field. Based on user provided keyword, the system will search for similar keywords in database and summarize the total count to provide the trending tweets on twitter. </a:t>
            </a:r>
          </a:p>
          <a:p>
            <a:pPr algn="just">
              <a:buClr>
                <a:schemeClr val="bg1"/>
              </a:buClr>
              <a:buFont typeface="Arial" panose="020B0604020202020204" pitchFamily="34" charset="0"/>
              <a:buChar char="•"/>
            </a:pPr>
            <a:r>
              <a:rPr lang="en-US" dirty="0">
                <a:solidFill>
                  <a:schemeClr val="bg1"/>
                </a:solidFill>
              </a:rPr>
              <a:t>The trending tweets with hashtag (#) will be displayed first and then the rest words will be displayed. By clicking on every trending tweet, the user commented tweets will be displayed. User can view all the tweets from the searched keyword.</a:t>
            </a:r>
            <a:endParaRPr lang="en-IN" dirty="0">
              <a:solidFill>
                <a:schemeClr val="bg1"/>
              </a:solidFill>
            </a:endParaRPr>
          </a:p>
        </p:txBody>
      </p:sp>
    </p:spTree>
    <p:extLst>
      <p:ext uri="{BB962C8B-B14F-4D97-AF65-F5344CB8AC3E}">
        <p14:creationId xmlns:p14="http://schemas.microsoft.com/office/powerpoint/2010/main" val="23365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A680780-DBE7-4336-BA3D-656F59C9463F}"/>
              </a:ext>
            </a:extLst>
          </p:cNvPr>
          <p:cNvGraphicFramePr>
            <a:graphicFrameLocks noGrp="1"/>
          </p:cNvGraphicFramePr>
          <p:nvPr>
            <p:extLst>
              <p:ext uri="{D42A27DB-BD31-4B8C-83A1-F6EECF244321}">
                <p14:modId xmlns:p14="http://schemas.microsoft.com/office/powerpoint/2010/main" val="1644066629"/>
              </p:ext>
            </p:extLst>
          </p:nvPr>
        </p:nvGraphicFramePr>
        <p:xfrm>
          <a:off x="671384" y="1491048"/>
          <a:ext cx="10849232" cy="4860325"/>
        </p:xfrm>
        <a:graphic>
          <a:graphicData uri="http://schemas.openxmlformats.org/drawingml/2006/table">
            <a:tbl>
              <a:tblPr firstRow="1" bandRow="1">
                <a:tableStyleId>{5C22544A-7EE6-4342-B048-85BDC9FD1C3A}</a:tableStyleId>
              </a:tblPr>
              <a:tblGrid>
                <a:gridCol w="5350979">
                  <a:extLst>
                    <a:ext uri="{9D8B030D-6E8A-4147-A177-3AD203B41FA5}">
                      <a16:colId xmlns:a16="http://schemas.microsoft.com/office/drawing/2014/main" val="1435403934"/>
                    </a:ext>
                  </a:extLst>
                </a:gridCol>
                <a:gridCol w="5498253">
                  <a:extLst>
                    <a:ext uri="{9D8B030D-6E8A-4147-A177-3AD203B41FA5}">
                      <a16:colId xmlns:a16="http://schemas.microsoft.com/office/drawing/2014/main" val="2130476159"/>
                    </a:ext>
                  </a:extLst>
                </a:gridCol>
              </a:tblGrid>
              <a:tr h="62007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i="0" u="none" strike="noStrike" kern="1200" baseline="0" dirty="0">
                          <a:solidFill>
                            <a:schemeClr val="lt1"/>
                          </a:solidFill>
                          <a:latin typeface="+mn-lt"/>
                          <a:ea typeface="+mn-ea"/>
                          <a:cs typeface="+mn-cs"/>
                        </a:rPr>
                        <a:t>Paper Details</a:t>
                      </a:r>
                    </a:p>
                    <a:p>
                      <a:endParaRPr lang="en-IN" sz="1600" dirty="0"/>
                    </a:p>
                  </a:txBody>
                  <a:tcPr/>
                </a:tc>
                <a:tc>
                  <a:txBody>
                    <a:bodyPr/>
                    <a:lstStyle/>
                    <a:p>
                      <a:pPr algn="ctr"/>
                      <a:r>
                        <a:rPr lang="en-IN" sz="1600" dirty="0"/>
                        <a:t>Methodology</a:t>
                      </a:r>
                    </a:p>
                  </a:txBody>
                  <a:tcPr/>
                </a:tc>
                <a:extLst>
                  <a:ext uri="{0D108BD9-81ED-4DB2-BD59-A6C34878D82A}">
                    <a16:rowId xmlns:a16="http://schemas.microsoft.com/office/drawing/2014/main" val="834870814"/>
                  </a:ext>
                </a:extLst>
              </a:tr>
              <a:tr h="11297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mn-lt"/>
                          <a:ea typeface="+mn-ea"/>
                          <a:cs typeface="+mn-cs"/>
                        </a:rPr>
                        <a:t>Sensing Trending Topics in Twitter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mn-lt"/>
                          <a:ea typeface="+mn-ea"/>
                          <a:cs typeface="+mn-cs"/>
                        </a:rPr>
                        <a:t>-Luca Maria Aiello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-IEEE Transactions On Multimedia, Vol. 15, No. 6, October 2013. 	</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Author compare </a:t>
                      </a:r>
                      <a:r>
                        <a:rPr lang="en-US" sz="1600" b="0" i="0" u="sng" strike="noStrike" kern="1200" baseline="0" dirty="0">
                          <a:solidFill>
                            <a:schemeClr val="dk1"/>
                          </a:solidFill>
                          <a:latin typeface="+mn-lt"/>
                          <a:ea typeface="+mn-ea"/>
                          <a:cs typeface="+mn-cs"/>
                        </a:rPr>
                        <a:t>six trend detection method</a:t>
                      </a:r>
                      <a:r>
                        <a:rPr lang="en-US" sz="1600" b="0" i="0" u="none" strike="noStrike" kern="1200" baseline="0" dirty="0">
                          <a:solidFill>
                            <a:schemeClr val="dk1"/>
                          </a:solidFill>
                          <a:latin typeface="+mn-lt"/>
                          <a:ea typeface="+mn-ea"/>
                          <a:cs typeface="+mn-cs"/>
                        </a:rPr>
                        <a:t> and find that standard natural language processing technique perform well for social streams on particular topic. 	</a:t>
                      </a:r>
                    </a:p>
                    <a:p>
                      <a:endParaRPr lang="en-IN" sz="1600" dirty="0"/>
                    </a:p>
                  </a:txBody>
                  <a:tcPr/>
                </a:tc>
                <a:extLst>
                  <a:ext uri="{0D108BD9-81ED-4DB2-BD59-A6C34878D82A}">
                    <a16:rowId xmlns:a16="http://schemas.microsoft.com/office/drawing/2014/main" val="2316731792"/>
                  </a:ext>
                </a:extLst>
              </a:tr>
              <a:tr h="16931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Comparison of Machine Learning -Approaches on Twitter Trend Analysis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mn-lt"/>
                          <a:ea typeface="+mn-ea"/>
                          <a:cs typeface="+mn-cs"/>
                        </a:rPr>
                        <a:t>-Altawaier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mn-lt"/>
                          <a:ea typeface="+mn-ea"/>
                          <a:cs typeface="+mn-cs"/>
                        </a:rPr>
                        <a:t>-</a:t>
                      </a:r>
                      <a:r>
                        <a:rPr lang="en-US" sz="1600" b="0" i="0" u="none" strike="noStrike" kern="1200" baseline="0" dirty="0">
                          <a:solidFill>
                            <a:schemeClr val="dk1"/>
                          </a:solidFill>
                          <a:latin typeface="+mn-lt"/>
                          <a:ea typeface="+mn-ea"/>
                          <a:cs typeface="+mn-cs"/>
                        </a:rPr>
                        <a:t>International Journal on Advanced Science, Engineering and Information Technology</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The Authors have used one dataset with </a:t>
                      </a:r>
                      <a:r>
                        <a:rPr lang="en-US" sz="1600" b="0" i="0" u="sng" strike="noStrike" kern="1200" baseline="0" dirty="0">
                          <a:solidFill>
                            <a:schemeClr val="dk1"/>
                          </a:solidFill>
                          <a:latin typeface="+mn-lt"/>
                          <a:ea typeface="+mn-ea"/>
                          <a:cs typeface="+mn-cs"/>
                        </a:rPr>
                        <a:t>three algorithms</a:t>
                      </a:r>
                      <a:r>
                        <a:rPr lang="en-US" sz="1600" b="0" i="0" u="none" strike="noStrike" kern="1200" baseline="0" dirty="0">
                          <a:solidFill>
                            <a:schemeClr val="dk1"/>
                          </a:solidFill>
                          <a:latin typeface="+mn-lt"/>
                          <a:ea typeface="+mn-ea"/>
                          <a:cs typeface="+mn-cs"/>
                        </a:rPr>
                        <a:t> and performance has been evaluated on the basis three different information retrieval metrics </a:t>
                      </a:r>
                      <a:r>
                        <a:rPr lang="en-US" sz="1600" b="0" i="0" u="sng" strike="noStrike" kern="1200" baseline="0" dirty="0">
                          <a:solidFill>
                            <a:schemeClr val="dk1"/>
                          </a:solidFill>
                          <a:latin typeface="+mn-lt"/>
                          <a:ea typeface="+mn-ea"/>
                          <a:cs typeface="+mn-cs"/>
                        </a:rPr>
                        <a:t>precision, recall, and f-measure</a:t>
                      </a:r>
                      <a:r>
                        <a:rPr lang="en-US" sz="1600" b="0" i="0" u="none" strike="noStrike" kern="1200" baseline="0" dirty="0">
                          <a:solidFill>
                            <a:schemeClr val="dk1"/>
                          </a:solidFill>
                          <a:latin typeface="+mn-lt"/>
                          <a:ea typeface="+mn-ea"/>
                          <a:cs typeface="+mn-cs"/>
                        </a:rPr>
                        <a:t>. 	</a:t>
                      </a:r>
                    </a:p>
                    <a:p>
                      <a:endParaRPr lang="en-IN" sz="1600" dirty="0"/>
                    </a:p>
                  </a:txBody>
                  <a:tcPr/>
                </a:tc>
                <a:extLst>
                  <a:ext uri="{0D108BD9-81ED-4DB2-BD59-A6C34878D82A}">
                    <a16:rowId xmlns:a16="http://schemas.microsoft.com/office/drawing/2014/main" val="825726098"/>
                  </a:ext>
                </a:extLst>
              </a:tr>
              <a:tr h="14173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mn-lt"/>
                          <a:ea typeface="+mn-ea"/>
                          <a:cs typeface="+mn-cs"/>
                        </a:rPr>
                        <a:t>Twitter Trending Topic Classification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a:t>
                      </a:r>
                      <a:r>
                        <a:rPr lang="en-IN" sz="1600" b="0" i="0" u="none" strike="noStrike" kern="1200" baseline="0" dirty="0">
                          <a:solidFill>
                            <a:schemeClr val="dk1"/>
                          </a:solidFill>
                          <a:latin typeface="+mn-lt"/>
                          <a:ea typeface="+mn-ea"/>
                          <a:cs typeface="+mn-cs"/>
                        </a:rPr>
                        <a:t>Kathy Lee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2011 11th IEEE International Conference on Data Mining 	</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Author proposed </a:t>
                      </a:r>
                      <a:r>
                        <a:rPr lang="en-US" sz="1600" b="0" i="0" u="sng" strike="noStrike" kern="1200" baseline="0" dirty="0">
                          <a:solidFill>
                            <a:schemeClr val="dk1"/>
                          </a:solidFill>
                          <a:latin typeface="+mn-lt"/>
                          <a:ea typeface="+mn-ea"/>
                          <a:cs typeface="+mn-cs"/>
                        </a:rPr>
                        <a:t>supervised learning techniques</a:t>
                      </a:r>
                      <a:r>
                        <a:rPr lang="en-US" sz="1600" b="0" i="0" u="none" strike="noStrike" kern="1200" baseline="0" dirty="0">
                          <a:solidFill>
                            <a:schemeClr val="dk1"/>
                          </a:solidFill>
                          <a:latin typeface="+mn-lt"/>
                          <a:ea typeface="+mn-ea"/>
                          <a:cs typeface="+mn-cs"/>
                        </a:rPr>
                        <a:t> to classify twitter trending topic for that they use text based and network based classifier and conclude C5.0 gave best performance 	</a:t>
                      </a:r>
                    </a:p>
                    <a:p>
                      <a:endParaRPr lang="en-IN" sz="1600" dirty="0"/>
                    </a:p>
                  </a:txBody>
                  <a:tcPr/>
                </a:tc>
                <a:extLst>
                  <a:ext uri="{0D108BD9-81ED-4DB2-BD59-A6C34878D82A}">
                    <a16:rowId xmlns:a16="http://schemas.microsoft.com/office/drawing/2014/main" val="1403404232"/>
                  </a:ext>
                </a:extLst>
              </a:tr>
            </a:tbl>
          </a:graphicData>
        </a:graphic>
      </p:graphicFrame>
      <p:sp>
        <p:nvSpPr>
          <p:cNvPr id="6" name="TextBox 5">
            <a:extLst>
              <a:ext uri="{FF2B5EF4-FFF2-40B4-BE49-F238E27FC236}">
                <a16:creationId xmlns:a16="http://schemas.microsoft.com/office/drawing/2014/main" id="{13993C18-E11A-481F-9373-2383C180C66D}"/>
              </a:ext>
            </a:extLst>
          </p:cNvPr>
          <p:cNvSpPr txBox="1"/>
          <p:nvPr/>
        </p:nvSpPr>
        <p:spPr>
          <a:xfrm>
            <a:off x="671384" y="417462"/>
            <a:ext cx="6625701" cy="646331"/>
          </a:xfrm>
          <a:prstGeom prst="rect">
            <a:avLst/>
          </a:prstGeom>
          <a:noFill/>
        </p:spPr>
        <p:txBody>
          <a:bodyPr wrap="square" rtlCol="0">
            <a:spAutoFit/>
          </a:bodyPr>
          <a:lstStyle/>
          <a:p>
            <a:r>
              <a:rPr lang="en-IN" sz="3600" b="1" u="sng" dirty="0">
                <a:latin typeface="Sitka Banner" panose="02000505000000020004" pitchFamily="2" charset="0"/>
              </a:rPr>
              <a:t>REVIEW OF LITERATURE</a:t>
            </a:r>
          </a:p>
        </p:txBody>
      </p:sp>
    </p:spTree>
    <p:extLst>
      <p:ext uri="{BB962C8B-B14F-4D97-AF65-F5344CB8AC3E}">
        <p14:creationId xmlns:p14="http://schemas.microsoft.com/office/powerpoint/2010/main" val="410185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D35A-5ACC-4A93-A9D2-4EE55A6D893F}"/>
              </a:ext>
            </a:extLst>
          </p:cNvPr>
          <p:cNvSpPr>
            <a:spLocks noGrp="1"/>
          </p:cNvSpPr>
          <p:nvPr>
            <p:ph type="title"/>
          </p:nvPr>
        </p:nvSpPr>
        <p:spPr>
          <a:xfrm>
            <a:off x="688976" y="408374"/>
            <a:ext cx="10018713" cy="941032"/>
          </a:xfrm>
        </p:spPr>
        <p:txBody>
          <a:bodyPr/>
          <a:lstStyle/>
          <a:p>
            <a:r>
              <a:rPr lang="en-IN" b="1" u="sng" dirty="0">
                <a:latin typeface="Sitka Banner" panose="02000505000000020004" pitchFamily="2" charset="0"/>
              </a:rPr>
              <a:t>Aim &amp; objective</a:t>
            </a:r>
          </a:p>
        </p:txBody>
      </p:sp>
      <p:sp>
        <p:nvSpPr>
          <p:cNvPr id="3" name="Content Placeholder 2">
            <a:extLst>
              <a:ext uri="{FF2B5EF4-FFF2-40B4-BE49-F238E27FC236}">
                <a16:creationId xmlns:a16="http://schemas.microsoft.com/office/drawing/2014/main" id="{9C539D7A-A404-4735-B3F9-F1BFF6260C06}"/>
              </a:ext>
            </a:extLst>
          </p:cNvPr>
          <p:cNvSpPr>
            <a:spLocks noGrp="1"/>
          </p:cNvSpPr>
          <p:nvPr>
            <p:ph idx="1"/>
          </p:nvPr>
        </p:nvSpPr>
        <p:spPr>
          <a:xfrm>
            <a:off x="688976" y="1235675"/>
            <a:ext cx="10814048" cy="5461687"/>
          </a:xfrm>
        </p:spPr>
        <p:txBody>
          <a:bodyPr>
            <a:normAutofit/>
          </a:bodyPr>
          <a:lstStyle/>
          <a:p>
            <a:pPr algn="just">
              <a:buClrTx/>
              <a:buFont typeface="Arial" panose="020B0604020202020204" pitchFamily="34" charset="0"/>
              <a:buChar char="•"/>
            </a:pPr>
            <a:r>
              <a:rPr lang="en-US" dirty="0">
                <a:solidFill>
                  <a:schemeClr val="bg1"/>
                </a:solidFill>
              </a:rPr>
              <a:t>Creating a model to </a:t>
            </a:r>
            <a:r>
              <a:rPr lang="en-US" u="sng" dirty="0">
                <a:solidFill>
                  <a:schemeClr val="bg1"/>
                </a:solidFill>
              </a:rPr>
              <a:t>process real-time tweets</a:t>
            </a:r>
            <a:r>
              <a:rPr lang="en-US" dirty="0">
                <a:solidFill>
                  <a:schemeClr val="bg1"/>
                </a:solidFill>
              </a:rPr>
              <a:t> feed to </a:t>
            </a:r>
            <a:r>
              <a:rPr lang="en-US" u="sng" dirty="0">
                <a:solidFill>
                  <a:schemeClr val="bg1"/>
                </a:solidFill>
              </a:rPr>
              <a:t>filter out the “noise”</a:t>
            </a:r>
            <a:r>
              <a:rPr lang="en-US" dirty="0">
                <a:solidFill>
                  <a:schemeClr val="bg1"/>
                </a:solidFill>
              </a:rPr>
              <a:t> and output only relevant tweets.</a:t>
            </a:r>
          </a:p>
          <a:p>
            <a:pPr algn="just">
              <a:buClrTx/>
              <a:buFont typeface="Arial" panose="020B0604020202020204" pitchFamily="34" charset="0"/>
              <a:buChar char="•"/>
            </a:pPr>
            <a:r>
              <a:rPr lang="en-US" dirty="0">
                <a:solidFill>
                  <a:schemeClr val="bg1"/>
                </a:solidFill>
              </a:rPr>
              <a:t>Creating a system to store the social graph of twitter users such that it can be efficiently used as a data structure for answering various user queries and get relations for a given user.</a:t>
            </a:r>
          </a:p>
          <a:p>
            <a:pPr algn="just">
              <a:buClrTx/>
              <a:buFont typeface="Arial" panose="020B0604020202020204" pitchFamily="34" charset="0"/>
              <a:buChar char="•"/>
            </a:pPr>
            <a:r>
              <a:rPr lang="en-US" dirty="0" smtClean="0">
                <a:solidFill>
                  <a:schemeClr val="bg1"/>
                </a:solidFill>
              </a:rPr>
              <a:t>To </a:t>
            </a:r>
            <a:r>
              <a:rPr lang="en-US" dirty="0">
                <a:solidFill>
                  <a:schemeClr val="bg1"/>
                </a:solidFill>
              </a:rPr>
              <a:t>identify and get an insight on the </a:t>
            </a:r>
            <a:r>
              <a:rPr lang="en-US" u="sng" dirty="0">
                <a:solidFill>
                  <a:schemeClr val="bg1"/>
                </a:solidFill>
              </a:rPr>
              <a:t>popular trends</a:t>
            </a:r>
            <a:r>
              <a:rPr lang="en-US" dirty="0">
                <a:solidFill>
                  <a:schemeClr val="bg1"/>
                </a:solidFill>
              </a:rPr>
              <a:t> trending on the social media.</a:t>
            </a:r>
          </a:p>
          <a:p>
            <a:pPr algn="just">
              <a:buClrTx/>
              <a:buFont typeface="Arial" panose="020B0604020202020204" pitchFamily="34" charset="0"/>
              <a:buChar char="•"/>
            </a:pPr>
            <a:r>
              <a:rPr lang="en-US" dirty="0">
                <a:solidFill>
                  <a:schemeClr val="bg1"/>
                </a:solidFill>
              </a:rPr>
              <a:t>To analyze and view tweets posted by the users on twitter.</a:t>
            </a:r>
          </a:p>
          <a:p>
            <a:pPr algn="just">
              <a:buClrTx/>
              <a:buFont typeface="Arial" panose="020B0604020202020204" pitchFamily="34" charset="0"/>
              <a:buChar char="•"/>
            </a:pPr>
            <a:r>
              <a:rPr lang="en-US" dirty="0">
                <a:solidFill>
                  <a:schemeClr val="bg1"/>
                </a:solidFill>
              </a:rPr>
              <a:t>To </a:t>
            </a:r>
            <a:r>
              <a:rPr lang="en-US" u="sng" dirty="0">
                <a:solidFill>
                  <a:schemeClr val="bg1"/>
                </a:solidFill>
              </a:rPr>
              <a:t>generate statistics</a:t>
            </a:r>
            <a:r>
              <a:rPr lang="en-US" dirty="0">
                <a:solidFill>
                  <a:schemeClr val="bg1"/>
                </a:solidFill>
              </a:rPr>
              <a:t> for the data generated from the twitter.</a:t>
            </a:r>
          </a:p>
          <a:p>
            <a:pPr algn="just">
              <a:buClrTx/>
              <a:buFont typeface="Arial" panose="020B0604020202020204" pitchFamily="34" charset="0"/>
              <a:buChar char="•"/>
            </a:pPr>
            <a:r>
              <a:rPr lang="en-US" dirty="0">
                <a:solidFill>
                  <a:schemeClr val="bg1"/>
                </a:solidFill>
              </a:rPr>
              <a:t>To make use of the gathered data for </a:t>
            </a:r>
            <a:r>
              <a:rPr lang="en-US" u="sng" dirty="0">
                <a:solidFill>
                  <a:schemeClr val="bg1"/>
                </a:solidFill>
              </a:rPr>
              <a:t>reaching a larger audience</a:t>
            </a:r>
            <a:r>
              <a:rPr lang="en-US" dirty="0">
                <a:solidFill>
                  <a:schemeClr val="bg1"/>
                </a:solidFill>
              </a:rPr>
              <a:t> and help improve company business</a:t>
            </a:r>
            <a:r>
              <a:rPr lang="en-US" dirty="0" smtClean="0">
                <a:solidFill>
                  <a:schemeClr val="bg1"/>
                </a:solidFill>
              </a:rPr>
              <a:t>.</a:t>
            </a:r>
          </a:p>
          <a:p>
            <a:pPr algn="just">
              <a:buClrTx/>
              <a:buFont typeface="Arial" panose="020B0604020202020204" pitchFamily="34" charset="0"/>
              <a:buChar char="•"/>
            </a:pPr>
            <a:endParaRPr lang="en-US" dirty="0">
              <a:solidFill>
                <a:schemeClr val="bg1"/>
              </a:solidFill>
            </a:endParaRPr>
          </a:p>
          <a:p>
            <a:pPr algn="just">
              <a:buClrTx/>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04061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49F34D-B164-4C1A-8E50-7B58B52D3379}"/>
              </a:ext>
            </a:extLst>
          </p:cNvPr>
          <p:cNvSpPr/>
          <p:nvPr/>
        </p:nvSpPr>
        <p:spPr>
          <a:xfrm>
            <a:off x="4730208" y="1648601"/>
            <a:ext cx="1320800" cy="546100"/>
          </a:xfrm>
          <a:prstGeom prst="rect">
            <a:avLst/>
          </a:prstGeom>
          <a:solidFill>
            <a:srgbClr val="56C1E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Data</a:t>
            </a:r>
          </a:p>
        </p:txBody>
      </p:sp>
      <p:sp>
        <p:nvSpPr>
          <p:cNvPr id="8" name="Rectangle 7">
            <a:extLst>
              <a:ext uri="{FF2B5EF4-FFF2-40B4-BE49-F238E27FC236}">
                <a16:creationId xmlns:a16="http://schemas.microsoft.com/office/drawing/2014/main" id="{FC5A4A98-0C5D-4F53-B563-32A23C0145C5}"/>
              </a:ext>
            </a:extLst>
          </p:cNvPr>
          <p:cNvSpPr/>
          <p:nvPr/>
        </p:nvSpPr>
        <p:spPr>
          <a:xfrm>
            <a:off x="4629665" y="2753501"/>
            <a:ext cx="1532237" cy="711200"/>
          </a:xfrm>
          <a:prstGeom prst="rect">
            <a:avLst/>
          </a:prstGeom>
          <a:solidFill>
            <a:srgbClr val="47AED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Extraction</a:t>
            </a:r>
            <a:endParaRPr lang="en-US" dirty="0"/>
          </a:p>
        </p:txBody>
      </p:sp>
      <p:sp>
        <p:nvSpPr>
          <p:cNvPr id="9" name="Rectangle 8">
            <a:extLst>
              <a:ext uri="{FF2B5EF4-FFF2-40B4-BE49-F238E27FC236}">
                <a16:creationId xmlns:a16="http://schemas.microsoft.com/office/drawing/2014/main" id="{9E0186FF-60AD-4BEB-90D3-F668E0378BDE}"/>
              </a:ext>
            </a:extLst>
          </p:cNvPr>
          <p:cNvSpPr/>
          <p:nvPr/>
        </p:nvSpPr>
        <p:spPr>
          <a:xfrm>
            <a:off x="4730208" y="4341002"/>
            <a:ext cx="1320800" cy="711200"/>
          </a:xfrm>
          <a:prstGeom prst="rect">
            <a:avLst/>
          </a:prstGeom>
          <a:solidFill>
            <a:srgbClr val="3698C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Preprocess</a:t>
            </a:r>
            <a:endParaRPr lang="en-US" sz="1600" dirty="0"/>
          </a:p>
        </p:txBody>
      </p:sp>
      <p:sp>
        <p:nvSpPr>
          <p:cNvPr id="10" name="Rectangle 9">
            <a:extLst>
              <a:ext uri="{FF2B5EF4-FFF2-40B4-BE49-F238E27FC236}">
                <a16:creationId xmlns:a16="http://schemas.microsoft.com/office/drawing/2014/main" id="{ED1B18B3-BC3D-4B8D-A538-34EF2A6486AD}"/>
              </a:ext>
            </a:extLst>
          </p:cNvPr>
          <p:cNvSpPr/>
          <p:nvPr/>
        </p:nvSpPr>
        <p:spPr>
          <a:xfrm>
            <a:off x="4730208" y="5776101"/>
            <a:ext cx="1320800" cy="711200"/>
          </a:xfrm>
          <a:prstGeom prst="rect">
            <a:avLst/>
          </a:prstGeom>
          <a:solidFill>
            <a:srgbClr val="2884B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Trend Detection</a:t>
            </a:r>
          </a:p>
        </p:txBody>
      </p:sp>
      <p:cxnSp>
        <p:nvCxnSpPr>
          <p:cNvPr id="12" name="Straight Arrow Connector 11">
            <a:extLst>
              <a:ext uri="{FF2B5EF4-FFF2-40B4-BE49-F238E27FC236}">
                <a16:creationId xmlns:a16="http://schemas.microsoft.com/office/drawing/2014/main" id="{5D2EFB56-BB75-4690-B986-0FCE0CA0506D}"/>
              </a:ext>
            </a:extLst>
          </p:cNvPr>
          <p:cNvCxnSpPr>
            <a:cxnSpLocks/>
            <a:stCxn id="6" idx="2"/>
            <a:endCxn id="8" idx="0"/>
          </p:cNvCxnSpPr>
          <p:nvPr/>
        </p:nvCxnSpPr>
        <p:spPr>
          <a:xfrm>
            <a:off x="5390608" y="2194701"/>
            <a:ext cx="5176" cy="558800"/>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89DC975-12E0-424A-8DB8-5F563CB0A3B9}"/>
              </a:ext>
            </a:extLst>
          </p:cNvPr>
          <p:cNvCxnSpPr>
            <a:cxnSpLocks/>
            <a:stCxn id="8" idx="2"/>
            <a:endCxn id="9" idx="0"/>
          </p:cNvCxnSpPr>
          <p:nvPr/>
        </p:nvCxnSpPr>
        <p:spPr>
          <a:xfrm flipH="1">
            <a:off x="5390608" y="3464701"/>
            <a:ext cx="5176" cy="876301"/>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2C19F79-FE3A-44DB-BF1F-870FCDEA9D77}"/>
              </a:ext>
            </a:extLst>
          </p:cNvPr>
          <p:cNvCxnSpPr>
            <a:stCxn id="9" idx="2"/>
          </p:cNvCxnSpPr>
          <p:nvPr/>
        </p:nvCxnSpPr>
        <p:spPr>
          <a:xfrm>
            <a:off x="5390608" y="5052202"/>
            <a:ext cx="0" cy="723899"/>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B378823-DB11-45BB-BF0C-9C617D8810F8}"/>
              </a:ext>
            </a:extLst>
          </p:cNvPr>
          <p:cNvSpPr txBox="1"/>
          <p:nvPr/>
        </p:nvSpPr>
        <p:spPr>
          <a:xfrm>
            <a:off x="5454108" y="2294250"/>
            <a:ext cx="939784" cy="381000"/>
          </a:xfrm>
          <a:prstGeom prst="rect">
            <a:avLst/>
          </a:prstGeom>
          <a:noFill/>
        </p:spPr>
        <p:txBody>
          <a:bodyPr wrap="square" rtlCol="0">
            <a:spAutoFit/>
          </a:bodyPr>
          <a:lstStyle/>
          <a:p>
            <a:r>
              <a:rPr lang="en-US" dirty="0">
                <a:solidFill>
                  <a:schemeClr val="bg1"/>
                </a:solidFill>
              </a:rPr>
              <a:t>Tweets</a:t>
            </a:r>
          </a:p>
        </p:txBody>
      </p:sp>
      <p:sp>
        <p:nvSpPr>
          <p:cNvPr id="18" name="TextBox 17">
            <a:extLst>
              <a:ext uri="{FF2B5EF4-FFF2-40B4-BE49-F238E27FC236}">
                <a16:creationId xmlns:a16="http://schemas.microsoft.com/office/drawing/2014/main" id="{7DAC5EA1-270E-420B-99A2-FE29AC6A37F3}"/>
              </a:ext>
            </a:extLst>
          </p:cNvPr>
          <p:cNvSpPr txBox="1"/>
          <p:nvPr/>
        </p:nvSpPr>
        <p:spPr>
          <a:xfrm>
            <a:off x="5390608" y="5097336"/>
            <a:ext cx="1721392" cy="646331"/>
          </a:xfrm>
          <a:prstGeom prst="rect">
            <a:avLst/>
          </a:prstGeom>
          <a:noFill/>
        </p:spPr>
        <p:txBody>
          <a:bodyPr wrap="square" rtlCol="0">
            <a:spAutoFit/>
          </a:bodyPr>
          <a:lstStyle/>
          <a:p>
            <a:r>
              <a:rPr lang="en-US" dirty="0" smtClean="0">
                <a:solidFill>
                  <a:schemeClr val="bg1"/>
                </a:solidFill>
              </a:rPr>
              <a:t>Sorting of Data</a:t>
            </a:r>
            <a:endParaRPr lang="en-US" dirty="0">
              <a:solidFill>
                <a:schemeClr val="bg1"/>
              </a:solidFill>
            </a:endParaRPr>
          </a:p>
        </p:txBody>
      </p:sp>
      <p:cxnSp>
        <p:nvCxnSpPr>
          <p:cNvPr id="25" name="Straight Arrow Connector 24">
            <a:extLst>
              <a:ext uri="{FF2B5EF4-FFF2-40B4-BE49-F238E27FC236}">
                <a16:creationId xmlns:a16="http://schemas.microsoft.com/office/drawing/2014/main" id="{F78C8B25-4467-4BFA-868C-4742E1E4A022}"/>
              </a:ext>
            </a:extLst>
          </p:cNvPr>
          <p:cNvCxnSpPr>
            <a:cxnSpLocks/>
            <a:endCxn id="6" idx="1"/>
          </p:cNvCxnSpPr>
          <p:nvPr/>
        </p:nvCxnSpPr>
        <p:spPr>
          <a:xfrm>
            <a:off x="4069492" y="1921651"/>
            <a:ext cx="660716" cy="0"/>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30D0CC2-E924-4C39-856C-9AA88EADD4C5}"/>
              </a:ext>
            </a:extLst>
          </p:cNvPr>
          <p:cNvSpPr txBox="1"/>
          <p:nvPr/>
        </p:nvSpPr>
        <p:spPr>
          <a:xfrm>
            <a:off x="2113978" y="1648601"/>
            <a:ext cx="1955512" cy="646331"/>
          </a:xfrm>
          <a:prstGeom prst="rect">
            <a:avLst/>
          </a:prstGeom>
          <a:noFill/>
        </p:spPr>
        <p:txBody>
          <a:bodyPr wrap="square" rtlCol="0">
            <a:spAutoFit/>
          </a:bodyPr>
          <a:lstStyle/>
          <a:p>
            <a:r>
              <a:rPr lang="en-US" dirty="0">
                <a:solidFill>
                  <a:schemeClr val="bg1"/>
                </a:solidFill>
              </a:rPr>
              <a:t>Using Twitter API to Collect Data</a:t>
            </a:r>
          </a:p>
        </p:txBody>
      </p:sp>
      <p:sp>
        <p:nvSpPr>
          <p:cNvPr id="4" name="TextBox 3">
            <a:extLst>
              <a:ext uri="{FF2B5EF4-FFF2-40B4-BE49-F238E27FC236}">
                <a16:creationId xmlns:a16="http://schemas.microsoft.com/office/drawing/2014/main" id="{39DBBD52-7AFC-4E09-9371-26C9CC99E761}"/>
              </a:ext>
            </a:extLst>
          </p:cNvPr>
          <p:cNvSpPr txBox="1"/>
          <p:nvPr/>
        </p:nvSpPr>
        <p:spPr>
          <a:xfrm>
            <a:off x="786738" y="370699"/>
            <a:ext cx="4750381" cy="646331"/>
          </a:xfrm>
          <a:prstGeom prst="rect">
            <a:avLst/>
          </a:prstGeom>
          <a:noFill/>
        </p:spPr>
        <p:txBody>
          <a:bodyPr wrap="square" rtlCol="0">
            <a:spAutoFit/>
          </a:bodyPr>
          <a:lstStyle/>
          <a:p>
            <a:r>
              <a:rPr lang="en-IN" sz="3600" b="1" u="sng" dirty="0">
                <a:latin typeface="Sitka Banner" panose="02000505000000020004" pitchFamily="2" charset="0"/>
              </a:rPr>
              <a:t>PROPOSED SYSTEM</a:t>
            </a:r>
          </a:p>
        </p:txBody>
      </p:sp>
    </p:spTree>
    <p:extLst>
      <p:ext uri="{BB962C8B-B14F-4D97-AF65-F5344CB8AC3E}">
        <p14:creationId xmlns:p14="http://schemas.microsoft.com/office/powerpoint/2010/main" val="230422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C5A-1EBC-4105-B75C-6972689E2E7E}"/>
              </a:ext>
            </a:extLst>
          </p:cNvPr>
          <p:cNvSpPr txBox="1"/>
          <p:nvPr/>
        </p:nvSpPr>
        <p:spPr>
          <a:xfrm>
            <a:off x="662866" y="1553592"/>
            <a:ext cx="10866268" cy="4062651"/>
          </a:xfrm>
          <a:prstGeom prst="rect">
            <a:avLst/>
          </a:prstGeom>
          <a:noFill/>
        </p:spPr>
        <p:txBody>
          <a:bodyPr wrap="square" rtlCol="0">
            <a:spAutoFit/>
          </a:bodyPr>
          <a:lstStyle/>
          <a:p>
            <a:pPr marL="285750" indent="-285750" algn="just">
              <a:buFont typeface="Arial" panose="020B0604020202020204" pitchFamily="34" charset="0"/>
              <a:buChar char="•"/>
            </a:pPr>
            <a:r>
              <a:rPr lang="en-US" sz="2000" b="1" u="sng" dirty="0">
                <a:solidFill>
                  <a:schemeClr val="bg1"/>
                </a:solidFill>
              </a:rPr>
              <a:t>Dataset:</a:t>
            </a:r>
            <a:r>
              <a:rPr lang="en-US" sz="2000" dirty="0">
                <a:solidFill>
                  <a:schemeClr val="bg1"/>
                </a:solidFill>
              </a:rPr>
              <a:t> Collect tweet data through twitter streaming API. Which download tweets in JSON format. </a:t>
            </a:r>
          </a:p>
          <a:p>
            <a:pPr marL="285750" indent="-285750" algn="just">
              <a:buFont typeface="Arial" panose="020B0604020202020204" pitchFamily="34" charset="0"/>
              <a:buChar char="•"/>
            </a:pPr>
            <a:r>
              <a:rPr lang="en-US" sz="2000" b="1" u="sng" dirty="0">
                <a:solidFill>
                  <a:schemeClr val="bg1"/>
                </a:solidFill>
              </a:rPr>
              <a:t>Pre-processing:</a:t>
            </a:r>
            <a:r>
              <a:rPr lang="en-US" sz="2000" b="1" dirty="0">
                <a:solidFill>
                  <a:schemeClr val="bg1"/>
                </a:solidFill>
              </a:rPr>
              <a:t> </a:t>
            </a:r>
            <a:r>
              <a:rPr lang="en-US" sz="2000" dirty="0">
                <a:solidFill>
                  <a:schemeClr val="bg1"/>
                </a:solidFill>
              </a:rPr>
              <a:t>Tweet pre-processing module having several stages. After downloading tweets we have to extract text data form that and discard video, audio, image etc. store English text which is retrieve form tweet.</a:t>
            </a:r>
          </a:p>
          <a:p>
            <a:pPr marL="285750" indent="-285750" algn="just">
              <a:buFont typeface="Arial" panose="020B0604020202020204" pitchFamily="34" charset="0"/>
              <a:buChar char="•"/>
            </a:pPr>
            <a:r>
              <a:rPr lang="en-US" sz="2000" b="1" u="sng" dirty="0">
                <a:solidFill>
                  <a:schemeClr val="bg1"/>
                </a:solidFill>
              </a:rPr>
              <a:t>Extraction:</a:t>
            </a:r>
            <a:r>
              <a:rPr lang="en-US" sz="2000" dirty="0">
                <a:solidFill>
                  <a:schemeClr val="bg1"/>
                </a:solidFill>
              </a:rPr>
              <a:t> After pre-processing stage next module is Extraction which is done in two way through Term frequency calculation and pos tagging. We can view the Count, Strength etc. after the extraction of the data, which can therefore, be used to view tweets using similar hashtags from different users. </a:t>
            </a:r>
          </a:p>
          <a:p>
            <a:pPr marL="285750" indent="-285750" algn="just">
              <a:buFont typeface="Arial" panose="020B0604020202020204" pitchFamily="34" charset="0"/>
              <a:buChar char="•"/>
            </a:pPr>
            <a:r>
              <a:rPr lang="en-US" sz="2000" b="1" u="sng" dirty="0">
                <a:solidFill>
                  <a:schemeClr val="bg1"/>
                </a:solidFill>
              </a:rPr>
              <a:t>Trend Detection:</a:t>
            </a:r>
            <a:r>
              <a:rPr lang="en-US" sz="2000" dirty="0">
                <a:solidFill>
                  <a:schemeClr val="bg1"/>
                </a:solidFill>
              </a:rPr>
              <a:t> We can determine trend by using TF-IDF calculation. And predict positive, negative, neutral mood tendency by applying machine learning algorithms. Show the graph for the given input by the user.  </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259240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891541" y="674370"/>
            <a:ext cx="1988820" cy="1577340"/>
          </a:xfrm>
          <a:prstGeom prst="clou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t>Twitter API</a:t>
            </a:r>
            <a:endParaRPr lang="en-US" dirty="0"/>
          </a:p>
        </p:txBody>
      </p:sp>
      <p:sp>
        <p:nvSpPr>
          <p:cNvPr id="6" name="Rectangle 5"/>
          <p:cNvSpPr/>
          <p:nvPr/>
        </p:nvSpPr>
        <p:spPr>
          <a:xfrm>
            <a:off x="4023360" y="137944"/>
            <a:ext cx="2286000" cy="6858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Rectangle 6"/>
          <p:cNvSpPr/>
          <p:nvPr/>
        </p:nvSpPr>
        <p:spPr>
          <a:xfrm>
            <a:off x="4023360" y="1143000"/>
            <a:ext cx="2286000" cy="64008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8" name="Rectangle 7"/>
          <p:cNvSpPr/>
          <p:nvPr/>
        </p:nvSpPr>
        <p:spPr>
          <a:xfrm>
            <a:off x="4023360" y="2263140"/>
            <a:ext cx="2286000" cy="6629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 name="Rectangle 8"/>
          <p:cNvSpPr/>
          <p:nvPr/>
        </p:nvSpPr>
        <p:spPr>
          <a:xfrm>
            <a:off x="4023360" y="3451860"/>
            <a:ext cx="2286000" cy="6858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0" name="Rectangle 9"/>
          <p:cNvSpPr/>
          <p:nvPr/>
        </p:nvSpPr>
        <p:spPr>
          <a:xfrm>
            <a:off x="3777614" y="4546937"/>
            <a:ext cx="2777490" cy="617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2" name="Rectangle 11"/>
          <p:cNvSpPr/>
          <p:nvPr/>
        </p:nvSpPr>
        <p:spPr>
          <a:xfrm>
            <a:off x="4234814" y="5774648"/>
            <a:ext cx="2263140" cy="6858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14" name="Straight Arrow Connector 13"/>
          <p:cNvCxnSpPr>
            <a:stCxn id="6" idx="2"/>
            <a:endCxn id="7" idx="0"/>
          </p:cNvCxnSpPr>
          <p:nvPr/>
        </p:nvCxnSpPr>
        <p:spPr>
          <a:xfrm>
            <a:off x="5166360" y="823744"/>
            <a:ext cx="0" cy="31925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a:stCxn id="7" idx="2"/>
          </p:cNvCxnSpPr>
          <p:nvPr/>
        </p:nvCxnSpPr>
        <p:spPr>
          <a:xfrm>
            <a:off x="5166360" y="1783080"/>
            <a:ext cx="0" cy="4800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a:stCxn id="8" idx="2"/>
            <a:endCxn id="9" idx="0"/>
          </p:cNvCxnSpPr>
          <p:nvPr/>
        </p:nvCxnSpPr>
        <p:spPr>
          <a:xfrm>
            <a:off x="5166360" y="2926080"/>
            <a:ext cx="0" cy="5257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p:cNvCxnSpPr>
            <a:stCxn id="9" idx="2"/>
            <a:endCxn id="42" idx="0"/>
          </p:cNvCxnSpPr>
          <p:nvPr/>
        </p:nvCxnSpPr>
        <p:spPr>
          <a:xfrm flipH="1">
            <a:off x="5166359" y="4137660"/>
            <a:ext cx="1" cy="38415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p:cNvCxnSpPr>
            <a:stCxn id="42" idx="2"/>
          </p:cNvCxnSpPr>
          <p:nvPr/>
        </p:nvCxnSpPr>
        <p:spPr>
          <a:xfrm>
            <a:off x="5166359" y="5168145"/>
            <a:ext cx="0" cy="65661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p:cNvCxnSpPr>
            <a:stCxn id="5" idx="0"/>
            <a:endCxn id="7" idx="1"/>
          </p:cNvCxnSpPr>
          <p:nvPr/>
        </p:nvCxnSpPr>
        <p:spPr>
          <a:xfrm>
            <a:off x="2878704" y="1463040"/>
            <a:ext cx="114465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TextBox 37"/>
          <p:cNvSpPr txBox="1"/>
          <p:nvPr/>
        </p:nvSpPr>
        <p:spPr>
          <a:xfrm>
            <a:off x="4023360" y="217073"/>
            <a:ext cx="2286000" cy="646331"/>
          </a:xfrm>
          <a:prstGeom prst="rect">
            <a:avLst/>
          </a:prstGeom>
          <a:noFill/>
        </p:spPr>
        <p:txBody>
          <a:bodyPr wrap="square" rtlCol="0">
            <a:spAutoFit/>
          </a:bodyPr>
          <a:lstStyle/>
          <a:p>
            <a:r>
              <a:rPr lang="en-US" dirty="0" smtClean="0">
                <a:solidFill>
                  <a:schemeClr val="bg1"/>
                </a:solidFill>
              </a:rPr>
              <a:t>Enter Twitter Search</a:t>
            </a:r>
            <a:endParaRPr lang="en-US" dirty="0">
              <a:solidFill>
                <a:schemeClr val="bg1"/>
              </a:solidFill>
            </a:endParaRPr>
          </a:p>
        </p:txBody>
      </p:sp>
      <p:sp>
        <p:nvSpPr>
          <p:cNvPr id="39" name="TextBox 38"/>
          <p:cNvSpPr txBox="1"/>
          <p:nvPr/>
        </p:nvSpPr>
        <p:spPr>
          <a:xfrm>
            <a:off x="4023360" y="1143000"/>
            <a:ext cx="2286000" cy="646331"/>
          </a:xfrm>
          <a:prstGeom prst="rect">
            <a:avLst/>
          </a:prstGeom>
          <a:noFill/>
        </p:spPr>
        <p:txBody>
          <a:bodyPr wrap="square" rtlCol="0">
            <a:spAutoFit/>
          </a:bodyPr>
          <a:lstStyle/>
          <a:p>
            <a:r>
              <a:rPr lang="en-US" dirty="0" smtClean="0">
                <a:solidFill>
                  <a:schemeClr val="bg1"/>
                </a:solidFill>
              </a:rPr>
              <a:t>Export Data from Twitter</a:t>
            </a:r>
            <a:endParaRPr lang="en-US" dirty="0">
              <a:solidFill>
                <a:schemeClr val="bg1"/>
              </a:solidFill>
            </a:endParaRPr>
          </a:p>
        </p:txBody>
      </p:sp>
      <p:sp>
        <p:nvSpPr>
          <p:cNvPr id="40" name="TextBox 39"/>
          <p:cNvSpPr txBox="1"/>
          <p:nvPr/>
        </p:nvSpPr>
        <p:spPr>
          <a:xfrm>
            <a:off x="4023359" y="2263139"/>
            <a:ext cx="2474595" cy="369332"/>
          </a:xfrm>
          <a:prstGeom prst="rect">
            <a:avLst/>
          </a:prstGeom>
          <a:noFill/>
        </p:spPr>
        <p:txBody>
          <a:bodyPr wrap="square" rtlCol="0">
            <a:spAutoFit/>
          </a:bodyPr>
          <a:lstStyle/>
          <a:p>
            <a:r>
              <a:rPr lang="en-US" dirty="0" smtClean="0">
                <a:solidFill>
                  <a:schemeClr val="bg1"/>
                </a:solidFill>
              </a:rPr>
              <a:t>Processing of Tweet</a:t>
            </a:r>
            <a:endParaRPr lang="en-US" dirty="0">
              <a:solidFill>
                <a:schemeClr val="bg1"/>
              </a:solidFill>
            </a:endParaRPr>
          </a:p>
        </p:txBody>
      </p:sp>
      <p:sp>
        <p:nvSpPr>
          <p:cNvPr id="41" name="TextBox 40"/>
          <p:cNvSpPr txBox="1"/>
          <p:nvPr/>
        </p:nvSpPr>
        <p:spPr>
          <a:xfrm>
            <a:off x="4023360" y="3451860"/>
            <a:ext cx="2286000" cy="369332"/>
          </a:xfrm>
          <a:prstGeom prst="rect">
            <a:avLst/>
          </a:prstGeom>
          <a:noFill/>
        </p:spPr>
        <p:txBody>
          <a:bodyPr wrap="square" rtlCol="0">
            <a:spAutoFit/>
          </a:bodyPr>
          <a:lstStyle/>
          <a:p>
            <a:r>
              <a:rPr lang="en-US" dirty="0" smtClean="0">
                <a:solidFill>
                  <a:schemeClr val="bg1"/>
                </a:solidFill>
              </a:rPr>
              <a:t>Display the Tweet</a:t>
            </a:r>
            <a:endParaRPr lang="en-US" dirty="0">
              <a:solidFill>
                <a:schemeClr val="bg1"/>
              </a:solidFill>
            </a:endParaRPr>
          </a:p>
        </p:txBody>
      </p:sp>
      <p:sp>
        <p:nvSpPr>
          <p:cNvPr id="42" name="TextBox 41"/>
          <p:cNvSpPr txBox="1"/>
          <p:nvPr/>
        </p:nvSpPr>
        <p:spPr>
          <a:xfrm>
            <a:off x="3834764" y="4521814"/>
            <a:ext cx="2663190" cy="646331"/>
          </a:xfrm>
          <a:prstGeom prst="rect">
            <a:avLst/>
          </a:prstGeom>
          <a:noFill/>
        </p:spPr>
        <p:txBody>
          <a:bodyPr wrap="square" rtlCol="0">
            <a:spAutoFit/>
          </a:bodyPr>
          <a:lstStyle/>
          <a:p>
            <a:r>
              <a:rPr lang="en-US" dirty="0" smtClean="0">
                <a:solidFill>
                  <a:schemeClr val="bg1"/>
                </a:solidFill>
              </a:rPr>
              <a:t>View Tweet Statistics         (eg. Count, Strength)</a:t>
            </a:r>
            <a:endParaRPr lang="en-US" dirty="0">
              <a:solidFill>
                <a:schemeClr val="bg1"/>
              </a:solidFill>
            </a:endParaRPr>
          </a:p>
        </p:txBody>
      </p:sp>
      <p:sp>
        <p:nvSpPr>
          <p:cNvPr id="51" name="TextBox 50"/>
          <p:cNvSpPr txBox="1"/>
          <p:nvPr/>
        </p:nvSpPr>
        <p:spPr>
          <a:xfrm>
            <a:off x="4291964" y="5828743"/>
            <a:ext cx="2263140" cy="646331"/>
          </a:xfrm>
          <a:prstGeom prst="rect">
            <a:avLst/>
          </a:prstGeom>
          <a:noFill/>
        </p:spPr>
        <p:txBody>
          <a:bodyPr wrap="square" rtlCol="0">
            <a:spAutoFit/>
          </a:bodyPr>
          <a:lstStyle/>
          <a:p>
            <a:r>
              <a:rPr lang="en-US" dirty="0" smtClean="0">
                <a:solidFill>
                  <a:schemeClr val="bg1"/>
                </a:solidFill>
              </a:rPr>
              <a:t>Generate Graph for tweet</a:t>
            </a:r>
            <a:endParaRPr lang="en-US" dirty="0">
              <a:solidFill>
                <a:schemeClr val="bg1"/>
              </a:solidFill>
            </a:endParaRPr>
          </a:p>
        </p:txBody>
      </p:sp>
    </p:spTree>
    <p:extLst>
      <p:ext uri="{BB962C8B-B14F-4D97-AF65-F5344CB8AC3E}">
        <p14:creationId xmlns:p14="http://schemas.microsoft.com/office/powerpoint/2010/main" val="1851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472</TotalTime>
  <Words>1529</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Sitka Banner</vt:lpstr>
      <vt:lpstr>Wingdings 3</vt:lpstr>
      <vt:lpstr>Slice</vt:lpstr>
      <vt:lpstr>Twitter  Trend Analysis</vt:lpstr>
      <vt:lpstr>oUTLINE</vt:lpstr>
      <vt:lpstr>iNTRODUCTION</vt:lpstr>
      <vt:lpstr>Abstract</vt:lpstr>
      <vt:lpstr>PowerPoint Presentation</vt:lpstr>
      <vt:lpstr>Aim &amp;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Trend Analysis</dc:title>
  <dc:creator>Insurrection</dc:creator>
  <cp:lastModifiedBy>LENOVO</cp:lastModifiedBy>
  <cp:revision>40</cp:revision>
  <dcterms:created xsi:type="dcterms:W3CDTF">2019-11-02T09:26:51Z</dcterms:created>
  <dcterms:modified xsi:type="dcterms:W3CDTF">2020-03-06T10:12:34Z</dcterms:modified>
</cp:coreProperties>
</file>