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obot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OpenSans-regular.fntdata"/><Relationship Id="rId21" Type="http://schemas.openxmlformats.org/officeDocument/2006/relationships/font" Target="fonts/Robot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2fe351d0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2fe351d0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a3a973a0a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a3a973a0a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fe351d0e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fe351d0e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353cd306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353cd306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353cd30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353cd30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90000"/>
              </a:lnSpc>
              <a:spcBef>
                <a:spcPts val="800"/>
              </a:spcBef>
              <a:spcAft>
                <a:spcPts val="0"/>
              </a:spcAft>
              <a:buClr>
                <a:schemeClr val="dk1"/>
              </a:buClr>
              <a:buSzPts val="1100"/>
              <a:buFont typeface="Arial"/>
              <a:buNone/>
            </a:pPr>
            <a:r>
              <a:rPr lang="en" sz="2100">
                <a:solidFill>
                  <a:schemeClr val="dk1"/>
                </a:solidFill>
                <a:latin typeface="Calibri"/>
                <a:ea typeface="Calibri"/>
                <a:cs typeface="Calibri"/>
                <a:sym typeface="Calibri"/>
              </a:rPr>
              <a:t>In this presentation, we'll trace Chipotle's path from grassroots initiatives with local organic farmers to its current state, marked by collaboration with larger, controlled suppliers and the implementation of cutting-edge digital tools. We'll dive into the challenges faced—particularly in navigating food-borne illness risks—and the operational adjustments made, including intensified food safety training and technological integrations for enhanced supply chain visibility. Join us as we uncover the complexities, triumphs, and key takeaways from Chipotle's dynamic journey in supply chain management.</a:t>
            </a:r>
            <a:endParaRPr sz="2100">
              <a:solidFill>
                <a:schemeClr val="dk1"/>
              </a:solidFill>
              <a:latin typeface="Calibri"/>
              <a:ea typeface="Calibri"/>
              <a:cs typeface="Calibri"/>
              <a:sym typeface="Calibri"/>
            </a:endParaRPr>
          </a:p>
          <a:p>
            <a:pPr indent="0" lvl="0" marL="0" rtl="0" algn="just">
              <a:lnSpc>
                <a:spcPct val="90000"/>
              </a:lnSpc>
              <a:spcBef>
                <a:spcPts val="800"/>
              </a:spcBef>
              <a:spcAft>
                <a:spcPts val="0"/>
              </a:spcAft>
              <a:buClr>
                <a:schemeClr val="dk1"/>
              </a:buClr>
              <a:buSzPts val="1100"/>
              <a:buFont typeface="Arial"/>
              <a:buNone/>
            </a:pPr>
            <a:r>
              <a:t/>
            </a:r>
            <a:endParaRPr sz="1200">
              <a:solidFill>
                <a:srgbClr val="11111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2fe7960e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2fe7960e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2fe7960e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2fe7960e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2fe7960e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2fe7960e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353cd3062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353cd3062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353cd3062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353cd3062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62fe7960e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62fe7960e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6" name="Shape 56"/>
        <p:cNvGrpSpPr/>
        <p:nvPr/>
      </p:nvGrpSpPr>
      <p:grpSpPr>
        <a:xfrm>
          <a:off x="0" y="0"/>
          <a:ext cx="0" cy="0"/>
          <a:chOff x="0" y="0"/>
          <a:chExt cx="0" cy="0"/>
        </a:xfrm>
      </p:grpSpPr>
      <p:sp>
        <p:nvSpPr>
          <p:cNvPr id="57" name="Google Shape;57;p14"/>
          <p:cNvSpPr txBox="1"/>
          <p:nvPr/>
        </p:nvSpPr>
        <p:spPr>
          <a:xfrm>
            <a:off x="2543537" y="-1006997"/>
            <a:ext cx="1386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8" name="Google Shape;58;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Open Sans"/>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59" name="Google Shape;59;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SzPts val="1800"/>
              <a:buNone/>
              <a:defRPr sz="1800"/>
            </a:lvl1pPr>
            <a:lvl2pPr lvl="1" rtl="0" algn="l">
              <a:lnSpc>
                <a:spcPct val="90000"/>
              </a:lnSpc>
              <a:spcBef>
                <a:spcPts val="400"/>
              </a:spcBef>
              <a:spcAft>
                <a:spcPts val="0"/>
              </a:spcAft>
              <a:buSzPts val="1400"/>
              <a:buChar char="•"/>
              <a:defRPr/>
            </a:lvl2pPr>
            <a:lvl3pPr lvl="2" rtl="0" algn="l">
              <a:lnSpc>
                <a:spcPct val="90000"/>
              </a:lnSpc>
              <a:spcBef>
                <a:spcPts val="400"/>
              </a:spcBef>
              <a:spcAft>
                <a:spcPts val="0"/>
              </a:spcAft>
              <a:buSzPts val="1400"/>
              <a:buChar char="•"/>
              <a:defRPr/>
            </a:lvl3pPr>
            <a:lvl4pPr lvl="3" rtl="0" algn="l">
              <a:lnSpc>
                <a:spcPct val="90000"/>
              </a:lnSpc>
              <a:spcBef>
                <a:spcPts val="400"/>
              </a:spcBef>
              <a:spcAft>
                <a:spcPts val="0"/>
              </a:spcAft>
              <a:buSzPts val="1400"/>
              <a:buChar char="•"/>
              <a:defRPr/>
            </a:lvl4pPr>
            <a:lvl5pPr lvl="4" rtl="0" algn="l">
              <a:lnSpc>
                <a:spcPct val="90000"/>
              </a:lnSpc>
              <a:spcBef>
                <a:spcPts val="400"/>
              </a:spcBef>
              <a:spcAft>
                <a:spcPts val="0"/>
              </a:spcAft>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
        <p:nvSpPr>
          <p:cNvPr id="60" name="Google Shape;60;p14"/>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400">
                <a:solidFill>
                  <a:srgbClr val="888888"/>
                </a:solidFill>
                <a:latin typeface="Avenir"/>
                <a:ea typeface="Avenir"/>
                <a:cs typeface="Avenir"/>
                <a:sym typeface="Avenir"/>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15"/>
          <p:cNvSpPr txBox="1"/>
          <p:nvPr>
            <p:ph type="ctrTitle"/>
          </p:nvPr>
        </p:nvSpPr>
        <p:spPr>
          <a:xfrm>
            <a:off x="656862" y="459808"/>
            <a:ext cx="7668300" cy="547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63" name="Google Shape;63;p15"/>
          <p:cNvSpPr txBox="1"/>
          <p:nvPr>
            <p:ph idx="1" type="subTitle"/>
          </p:nvPr>
        </p:nvSpPr>
        <p:spPr>
          <a:xfrm>
            <a:off x="1250065" y="1312566"/>
            <a:ext cx="6484800" cy="26286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SzPts val="1400"/>
              <a:buChar char="•"/>
              <a:defRPr/>
            </a:lvl1pPr>
            <a:lvl2pPr lvl="1" rtl="0" algn="l">
              <a:lnSpc>
                <a:spcPct val="90000"/>
              </a:lnSpc>
              <a:spcBef>
                <a:spcPts val="400"/>
              </a:spcBef>
              <a:spcAft>
                <a:spcPts val="0"/>
              </a:spcAft>
              <a:buSzPts val="1400"/>
              <a:buChar char="•"/>
              <a:defRPr/>
            </a:lvl2pPr>
            <a:lvl3pPr lvl="2" rtl="0" algn="l">
              <a:lnSpc>
                <a:spcPct val="90000"/>
              </a:lnSpc>
              <a:spcBef>
                <a:spcPts val="400"/>
              </a:spcBef>
              <a:spcAft>
                <a:spcPts val="0"/>
              </a:spcAft>
              <a:buSzPts val="1400"/>
              <a:buChar char="•"/>
              <a:defRPr/>
            </a:lvl3pPr>
            <a:lvl4pPr lvl="3" rtl="0" algn="l">
              <a:lnSpc>
                <a:spcPct val="90000"/>
              </a:lnSpc>
              <a:spcBef>
                <a:spcPts val="400"/>
              </a:spcBef>
              <a:spcAft>
                <a:spcPts val="0"/>
              </a:spcAft>
              <a:buSzPts val="1400"/>
              <a:buChar char="•"/>
              <a:defRPr/>
            </a:lvl4pPr>
            <a:lvl5pPr lvl="4" rtl="0" algn="l">
              <a:lnSpc>
                <a:spcPct val="90000"/>
              </a:lnSpc>
              <a:spcBef>
                <a:spcPts val="400"/>
              </a:spcBef>
              <a:spcAft>
                <a:spcPts val="0"/>
              </a:spcAft>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
        <p:nvSpPr>
          <p:cNvPr id="64" name="Google Shape;64;p15"/>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5" name="Shape 65"/>
        <p:cNvGrpSpPr/>
        <p:nvPr/>
      </p:nvGrpSpPr>
      <p:grpSpPr>
        <a:xfrm>
          <a:off x="0" y="0"/>
          <a:ext cx="0" cy="0"/>
          <a:chOff x="0" y="0"/>
          <a:chExt cx="0" cy="0"/>
        </a:xfrm>
      </p:grpSpPr>
      <p:sp>
        <p:nvSpPr>
          <p:cNvPr id="66" name="Google Shape;66;p16"/>
          <p:cNvSpPr/>
          <p:nvPr/>
        </p:nvSpPr>
        <p:spPr>
          <a:xfrm>
            <a:off x="0" y="0"/>
            <a:ext cx="9144000" cy="4473600"/>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67" name="Google Shape;67;p16"/>
          <p:cNvSpPr txBox="1"/>
          <p:nvPr/>
        </p:nvSpPr>
        <p:spPr>
          <a:xfrm>
            <a:off x="3664327" y="1885670"/>
            <a:ext cx="16965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Open Sans"/>
                <a:ea typeface="Open Sans"/>
                <a:cs typeface="Open Sans"/>
                <a:sym typeface="Open Sans"/>
              </a:rPr>
              <a:t>IMAGE SIZE EXAMPLE</a:t>
            </a:r>
            <a:endParaRPr sz="1100"/>
          </a:p>
        </p:txBody>
      </p:sp>
      <p:sp>
        <p:nvSpPr>
          <p:cNvPr id="68" name="Google Shape;68;p16"/>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69" name="Shape 69"/>
        <p:cNvGrpSpPr/>
        <p:nvPr/>
      </p:nvGrpSpPr>
      <p:grpSpPr>
        <a:xfrm>
          <a:off x="0" y="0"/>
          <a:ext cx="0" cy="0"/>
          <a:chOff x="0" y="0"/>
          <a:chExt cx="0" cy="0"/>
        </a:xfrm>
      </p:grpSpPr>
      <p:sp>
        <p:nvSpPr>
          <p:cNvPr id="70" name="Google Shape;70;p17"/>
          <p:cNvSpPr/>
          <p:nvPr/>
        </p:nvSpPr>
        <p:spPr>
          <a:xfrm>
            <a:off x="0" y="0"/>
            <a:ext cx="4570200" cy="4473600"/>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1" name="Google Shape;71;p17"/>
          <p:cNvSpPr txBox="1"/>
          <p:nvPr/>
        </p:nvSpPr>
        <p:spPr>
          <a:xfrm>
            <a:off x="1095397" y="1885670"/>
            <a:ext cx="254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Open Sans"/>
                <a:ea typeface="Open Sans"/>
                <a:cs typeface="Open Sans"/>
                <a:sym typeface="Open Sans"/>
              </a:rPr>
              <a:t>HALF PAGE IMAGE SIZE EXAMPLE</a:t>
            </a:r>
            <a:endParaRPr sz="1100"/>
          </a:p>
        </p:txBody>
      </p:sp>
      <p:sp>
        <p:nvSpPr>
          <p:cNvPr id="72" name="Google Shape;72;p17"/>
          <p:cNvSpPr txBox="1"/>
          <p:nvPr>
            <p:ph type="ctrTitle"/>
          </p:nvPr>
        </p:nvSpPr>
        <p:spPr>
          <a:xfrm>
            <a:off x="4717024" y="961617"/>
            <a:ext cx="3854700" cy="547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3" name="Google Shape;73;p17"/>
          <p:cNvSpPr txBox="1"/>
          <p:nvPr>
            <p:ph idx="1" type="subTitle"/>
          </p:nvPr>
        </p:nvSpPr>
        <p:spPr>
          <a:xfrm>
            <a:off x="4717024" y="1719383"/>
            <a:ext cx="6484800" cy="26286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SzPts val="1400"/>
              <a:buChar char="•"/>
              <a:defRPr/>
            </a:lvl1pPr>
            <a:lvl2pPr lvl="1" rtl="0" algn="l">
              <a:lnSpc>
                <a:spcPct val="90000"/>
              </a:lnSpc>
              <a:spcBef>
                <a:spcPts val="400"/>
              </a:spcBef>
              <a:spcAft>
                <a:spcPts val="0"/>
              </a:spcAft>
              <a:buSzPts val="1400"/>
              <a:buChar char="•"/>
              <a:defRPr/>
            </a:lvl2pPr>
            <a:lvl3pPr lvl="2" rtl="0" algn="l">
              <a:lnSpc>
                <a:spcPct val="90000"/>
              </a:lnSpc>
              <a:spcBef>
                <a:spcPts val="400"/>
              </a:spcBef>
              <a:spcAft>
                <a:spcPts val="0"/>
              </a:spcAft>
              <a:buSzPts val="1400"/>
              <a:buChar char="•"/>
              <a:defRPr/>
            </a:lvl3pPr>
            <a:lvl4pPr lvl="3" rtl="0" algn="l">
              <a:lnSpc>
                <a:spcPct val="90000"/>
              </a:lnSpc>
              <a:spcBef>
                <a:spcPts val="400"/>
              </a:spcBef>
              <a:spcAft>
                <a:spcPts val="0"/>
              </a:spcAft>
              <a:buSzPts val="1400"/>
              <a:buChar char="•"/>
              <a:defRPr/>
            </a:lvl4pPr>
            <a:lvl5pPr lvl="4" rtl="0" algn="l">
              <a:lnSpc>
                <a:spcPct val="90000"/>
              </a:lnSpc>
              <a:spcBef>
                <a:spcPts val="400"/>
              </a:spcBef>
              <a:spcAft>
                <a:spcPts val="0"/>
              </a:spcAft>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
        <p:nvSpPr>
          <p:cNvPr id="74" name="Google Shape;74;p17"/>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75" name="Shape 75"/>
        <p:cNvGrpSpPr/>
        <p:nvPr/>
      </p:nvGrpSpPr>
      <p:grpSpPr>
        <a:xfrm>
          <a:off x="0" y="0"/>
          <a:ext cx="0" cy="0"/>
          <a:chOff x="0" y="0"/>
          <a:chExt cx="0" cy="0"/>
        </a:xfrm>
      </p:grpSpPr>
      <p:sp>
        <p:nvSpPr>
          <p:cNvPr id="76" name="Google Shape;76;p18"/>
          <p:cNvSpPr/>
          <p:nvPr/>
        </p:nvSpPr>
        <p:spPr>
          <a:xfrm>
            <a:off x="4573804" y="0"/>
            <a:ext cx="4570200" cy="4473600"/>
          </a:xfrm>
          <a:prstGeom prst="rect">
            <a:avLst/>
          </a:prstGeom>
          <a:solidFill>
            <a:srgbClr val="D0CECE"/>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77" name="Google Shape;77;p18"/>
          <p:cNvSpPr txBox="1"/>
          <p:nvPr/>
        </p:nvSpPr>
        <p:spPr>
          <a:xfrm>
            <a:off x="5669201" y="1885670"/>
            <a:ext cx="2544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Open Sans"/>
                <a:ea typeface="Open Sans"/>
                <a:cs typeface="Open Sans"/>
                <a:sym typeface="Open Sans"/>
              </a:rPr>
              <a:t>HALF PAGE IMAGE SIZE EXAMPLE</a:t>
            </a:r>
            <a:endParaRPr sz="1100"/>
          </a:p>
        </p:txBody>
      </p:sp>
      <p:sp>
        <p:nvSpPr>
          <p:cNvPr id="78" name="Google Shape;78;p18"/>
          <p:cNvSpPr txBox="1"/>
          <p:nvPr>
            <p:ph type="ctrTitle"/>
          </p:nvPr>
        </p:nvSpPr>
        <p:spPr>
          <a:xfrm>
            <a:off x="259324" y="961617"/>
            <a:ext cx="3854700" cy="547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9" name="Google Shape;79;p18"/>
          <p:cNvSpPr txBox="1"/>
          <p:nvPr>
            <p:ph idx="1" type="subTitle"/>
          </p:nvPr>
        </p:nvSpPr>
        <p:spPr>
          <a:xfrm>
            <a:off x="259324" y="1719383"/>
            <a:ext cx="4314600" cy="2628600"/>
          </a:xfrm>
          <a:prstGeom prst="rect">
            <a:avLst/>
          </a:prstGeom>
          <a:noFill/>
          <a:ln>
            <a:noFill/>
          </a:ln>
        </p:spPr>
        <p:txBody>
          <a:bodyPr anchorCtr="0" anchor="t" bIns="34275" lIns="68575" spcFirstLastPara="1" rIns="68575" wrap="square" tIns="34275">
            <a:normAutofit/>
          </a:bodyPr>
          <a:lstStyle>
            <a:lvl1pPr lvl="0" rtl="0" algn="l">
              <a:lnSpc>
                <a:spcPct val="90000"/>
              </a:lnSpc>
              <a:spcBef>
                <a:spcPts val="800"/>
              </a:spcBef>
              <a:spcAft>
                <a:spcPts val="0"/>
              </a:spcAft>
              <a:buSzPts val="1400"/>
              <a:buChar char="•"/>
              <a:defRPr/>
            </a:lvl1pPr>
            <a:lvl2pPr lvl="1" rtl="0" algn="l">
              <a:lnSpc>
                <a:spcPct val="90000"/>
              </a:lnSpc>
              <a:spcBef>
                <a:spcPts val="400"/>
              </a:spcBef>
              <a:spcAft>
                <a:spcPts val="0"/>
              </a:spcAft>
              <a:buSzPts val="1400"/>
              <a:buChar char="•"/>
              <a:defRPr/>
            </a:lvl2pPr>
            <a:lvl3pPr lvl="2" rtl="0" algn="l">
              <a:lnSpc>
                <a:spcPct val="90000"/>
              </a:lnSpc>
              <a:spcBef>
                <a:spcPts val="400"/>
              </a:spcBef>
              <a:spcAft>
                <a:spcPts val="0"/>
              </a:spcAft>
              <a:buSzPts val="1400"/>
              <a:buChar char="•"/>
              <a:defRPr/>
            </a:lvl3pPr>
            <a:lvl4pPr lvl="3" rtl="0" algn="l">
              <a:lnSpc>
                <a:spcPct val="90000"/>
              </a:lnSpc>
              <a:spcBef>
                <a:spcPts val="400"/>
              </a:spcBef>
              <a:spcAft>
                <a:spcPts val="0"/>
              </a:spcAft>
              <a:buSzPts val="1400"/>
              <a:buChar char="•"/>
              <a:defRPr/>
            </a:lvl4pPr>
            <a:lvl5pPr lvl="4" rtl="0" algn="l">
              <a:lnSpc>
                <a:spcPct val="90000"/>
              </a:lnSpc>
              <a:spcBef>
                <a:spcPts val="400"/>
              </a:spcBef>
              <a:spcAft>
                <a:spcPts val="0"/>
              </a:spcAft>
              <a:buSzPts val="1400"/>
              <a:buChar char="•"/>
              <a:defRPr/>
            </a:lvl5pPr>
            <a:lvl6pPr lvl="5" rtl="0" algn="l">
              <a:lnSpc>
                <a:spcPct val="90000"/>
              </a:lnSpc>
              <a:spcBef>
                <a:spcPts val="400"/>
              </a:spcBef>
              <a:spcAft>
                <a:spcPts val="0"/>
              </a:spcAft>
              <a:buClr>
                <a:schemeClr val="dk1"/>
              </a:buClr>
              <a:buSzPts val="1400"/>
              <a:buChar char="•"/>
              <a:defRPr/>
            </a:lvl6pPr>
            <a:lvl7pPr lvl="6" rtl="0" algn="l">
              <a:lnSpc>
                <a:spcPct val="90000"/>
              </a:lnSpc>
              <a:spcBef>
                <a:spcPts val="400"/>
              </a:spcBef>
              <a:spcAft>
                <a:spcPts val="0"/>
              </a:spcAft>
              <a:buClr>
                <a:schemeClr val="dk1"/>
              </a:buClr>
              <a:buSzPts val="1400"/>
              <a:buChar char="•"/>
              <a:defRPr/>
            </a:lvl7pPr>
            <a:lvl8pPr lvl="7" rtl="0" algn="l">
              <a:lnSpc>
                <a:spcPct val="90000"/>
              </a:lnSpc>
              <a:spcBef>
                <a:spcPts val="400"/>
              </a:spcBef>
              <a:spcAft>
                <a:spcPts val="0"/>
              </a:spcAft>
              <a:buClr>
                <a:schemeClr val="dk1"/>
              </a:buClr>
              <a:buSzPts val="1400"/>
              <a:buChar char="•"/>
              <a:defRPr/>
            </a:lvl8pPr>
            <a:lvl9pPr lvl="8" rtl="0" algn="l">
              <a:lnSpc>
                <a:spcPct val="90000"/>
              </a:lnSpc>
              <a:spcBef>
                <a:spcPts val="400"/>
              </a:spcBef>
              <a:spcAft>
                <a:spcPts val="0"/>
              </a:spcAft>
              <a:buClr>
                <a:schemeClr val="dk1"/>
              </a:buClr>
              <a:buSzPts val="1400"/>
              <a:buChar char="•"/>
              <a:defRPr/>
            </a:lvl9pPr>
          </a:lstStyle>
          <a:p/>
        </p:txBody>
      </p:sp>
      <p:sp>
        <p:nvSpPr>
          <p:cNvPr id="80" name="Google Shape;80;p18"/>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1" name="Shape 81"/>
        <p:cNvGrpSpPr/>
        <p:nvPr/>
      </p:nvGrpSpPr>
      <p:grpSpPr>
        <a:xfrm>
          <a:off x="0" y="0"/>
          <a:ext cx="0" cy="0"/>
          <a:chOff x="0" y="0"/>
          <a:chExt cx="0" cy="0"/>
        </a:xfrm>
      </p:grpSpPr>
      <p:sp>
        <p:nvSpPr>
          <p:cNvPr id="82" name="Google Shape;82;p19"/>
          <p:cNvSpPr txBox="1"/>
          <p:nvPr>
            <p:ph type="ctrTitle"/>
          </p:nvPr>
        </p:nvSpPr>
        <p:spPr>
          <a:xfrm>
            <a:off x="311708" y="744575"/>
            <a:ext cx="8520600" cy="20526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3" name="Google Shape;83;p19"/>
          <p:cNvSpPr txBox="1"/>
          <p:nvPr>
            <p:ph idx="1" type="subTitle"/>
          </p:nvPr>
        </p:nvSpPr>
        <p:spPr>
          <a:xfrm>
            <a:off x="311700" y="2834125"/>
            <a:ext cx="8520600" cy="7926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400"/>
              </a:spcBef>
              <a:spcAft>
                <a:spcPts val="0"/>
              </a:spcAft>
              <a:buSzPts val="2800"/>
              <a:buNone/>
              <a:defRPr sz="2800"/>
            </a:lvl6pPr>
            <a:lvl7pPr lvl="6" rtl="0" algn="ctr">
              <a:lnSpc>
                <a:spcPct val="100000"/>
              </a:lnSpc>
              <a:spcBef>
                <a:spcPts val="400"/>
              </a:spcBef>
              <a:spcAft>
                <a:spcPts val="0"/>
              </a:spcAft>
              <a:buSzPts val="2800"/>
              <a:buNone/>
              <a:defRPr sz="2800"/>
            </a:lvl7pPr>
            <a:lvl8pPr lvl="7" rtl="0" algn="ctr">
              <a:lnSpc>
                <a:spcPct val="100000"/>
              </a:lnSpc>
              <a:spcBef>
                <a:spcPts val="400"/>
              </a:spcBef>
              <a:spcAft>
                <a:spcPts val="0"/>
              </a:spcAft>
              <a:buSzPts val="2800"/>
              <a:buNone/>
              <a:defRPr sz="2800"/>
            </a:lvl8pPr>
            <a:lvl9pPr lvl="8" rtl="0" algn="ctr">
              <a:lnSpc>
                <a:spcPct val="100000"/>
              </a:lnSpc>
              <a:spcBef>
                <a:spcPts val="400"/>
              </a:spcBef>
              <a:spcAft>
                <a:spcPts val="0"/>
              </a:spcAft>
              <a:buSzPts val="2800"/>
              <a:buNone/>
              <a:defRPr sz="2800"/>
            </a:lvl9pPr>
          </a:lstStyle>
          <a:p/>
        </p:txBody>
      </p:sp>
      <p:sp>
        <p:nvSpPr>
          <p:cNvPr id="84" name="Google Shape;8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5" name="Shape 85"/>
        <p:cNvGrpSpPr/>
        <p:nvPr/>
      </p:nvGrpSpPr>
      <p:grpSpPr>
        <a:xfrm>
          <a:off x="0" y="0"/>
          <a:ext cx="0" cy="0"/>
          <a:chOff x="0" y="0"/>
          <a:chExt cx="0" cy="0"/>
        </a:xfrm>
      </p:grpSpPr>
      <p:sp>
        <p:nvSpPr>
          <p:cNvPr id="86" name="Google Shape;86;p20"/>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2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361950" lvl="0" marL="457200" rtl="0">
              <a:spcBef>
                <a:spcPts val="800"/>
              </a:spcBef>
              <a:spcAft>
                <a:spcPts val="0"/>
              </a:spcAft>
              <a:buSzPts val="2100"/>
              <a:buChar char="•"/>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8" name="Google Shape;8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0"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Open Sans"/>
              <a:buNone/>
              <a:defRPr b="1" i="0" sz="3300" u="none" cap="none" strike="noStrike">
                <a:solidFill>
                  <a:schemeClr val="dk1"/>
                </a:solidFill>
                <a:latin typeface="Open Sans"/>
                <a:ea typeface="Open Sans"/>
                <a:cs typeface="Open Sans"/>
                <a:sym typeface="Open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rgbClr val="FFC000"/>
              </a:buClr>
              <a:buSzPts val="2100"/>
              <a:buFont typeface="Arial"/>
              <a:buChar char="•"/>
              <a:defRPr b="0" i="0" sz="21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400"/>
              </a:spcBef>
              <a:spcAft>
                <a:spcPts val="0"/>
              </a:spcAft>
              <a:buClr>
                <a:srgbClr val="FFC000"/>
              </a:buClr>
              <a:buSzPts val="1800"/>
              <a:buFont typeface="Arial"/>
              <a:buChar char="•"/>
              <a:defRPr b="0" i="0" sz="1800" u="none" cap="none" strike="noStrike">
                <a:solidFill>
                  <a:schemeClr val="dk1"/>
                </a:solidFill>
                <a:latin typeface="Open Sans"/>
                <a:ea typeface="Open Sans"/>
                <a:cs typeface="Open Sans"/>
                <a:sym typeface="Open Sans"/>
              </a:defRPr>
            </a:lvl2pPr>
            <a:lvl3pPr indent="-323850" lvl="2" marL="1371600" marR="0" rtl="0" algn="l">
              <a:lnSpc>
                <a:spcPct val="90000"/>
              </a:lnSpc>
              <a:spcBef>
                <a:spcPts val="400"/>
              </a:spcBef>
              <a:spcAft>
                <a:spcPts val="0"/>
              </a:spcAft>
              <a:buClr>
                <a:srgbClr val="FFC000"/>
              </a:buClr>
              <a:buSzPts val="1500"/>
              <a:buFont typeface="Arial"/>
              <a:buChar char="•"/>
              <a:defRPr b="0" i="0" sz="15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400"/>
              </a:spcBef>
              <a:spcAft>
                <a:spcPts val="0"/>
              </a:spcAft>
              <a:buClr>
                <a:srgbClr val="FFC000"/>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400"/>
              </a:spcBef>
              <a:spcAft>
                <a:spcPts val="0"/>
              </a:spcAft>
              <a:buClr>
                <a:srgbClr val="FFC000"/>
              </a:buClr>
              <a:buSzPts val="1400"/>
              <a:buFont typeface="Arial"/>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3500683" y="4739656"/>
            <a:ext cx="21336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1400" u="none" cap="none" strike="noStrike">
                <a:solidFill>
                  <a:srgbClr val="888888"/>
                </a:solidFill>
                <a:latin typeface="Avenir"/>
                <a:ea typeface="Avenir"/>
                <a:cs typeface="Avenir"/>
                <a:sym typeface="Avenir"/>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pic>
        <p:nvPicPr>
          <p:cNvPr descr="MichiganTech_Horizontal_TwoColor.png" id="54" name="Google Shape;54;p13"/>
          <p:cNvPicPr preferRelativeResize="0"/>
          <p:nvPr/>
        </p:nvPicPr>
        <p:blipFill rotWithShape="1">
          <a:blip r:embed="rId1">
            <a:alphaModFix/>
          </a:blip>
          <a:srcRect b="0" l="0" r="0" t="0"/>
          <a:stretch/>
        </p:blipFill>
        <p:spPr>
          <a:xfrm>
            <a:off x="6798634" y="4710047"/>
            <a:ext cx="1710489" cy="345814"/>
          </a:xfrm>
          <a:prstGeom prst="rect">
            <a:avLst/>
          </a:prstGeom>
          <a:noFill/>
          <a:ln>
            <a:noFill/>
          </a:ln>
        </p:spPr>
      </p:pic>
      <p:cxnSp>
        <p:nvCxnSpPr>
          <p:cNvPr id="55" name="Google Shape;55;p13"/>
          <p:cNvCxnSpPr/>
          <p:nvPr/>
        </p:nvCxnSpPr>
        <p:spPr>
          <a:xfrm>
            <a:off x="628650" y="4632722"/>
            <a:ext cx="7886700" cy="0"/>
          </a:xfrm>
          <a:prstGeom prst="straightConnector1">
            <a:avLst/>
          </a:prstGeom>
          <a:noFill/>
          <a:ln cap="flat" cmpd="sng" w="952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hyperlink" Target="https://www.bloomberg.com/features/2015-chipotle-food-safety-crisis/" TargetMode="External"/><Relationship Id="rId4" Type="http://schemas.openxmlformats.org/officeDocument/2006/relationships/hyperlink" Target="https://www.expertsminds.com/content/sample-paper/inside-chipotle-contamination-crisis-article-review-assignment-help-13335.html" TargetMode="External"/><Relationship Id="rId5" Type="http://schemas.openxmlformats.org/officeDocument/2006/relationships/hyperlink" Target="https://www.fool.com/investing/general/2016/02/10/heres-everything-chipotle-has-done-to-handle-its-e.aspx" TargetMode="External"/><Relationship Id="rId6" Type="http://schemas.openxmlformats.org/officeDocument/2006/relationships/hyperlink" Target="https://www.supplychaindive.com/news/chipotle-rfid-technology-food-traceability/621516/" TargetMode="External"/><Relationship Id="rId7" Type="http://schemas.openxmlformats.org/officeDocument/2006/relationships/hyperlink" Target="https://www.supplychaindive.com/news/chipotle-rfid-restaurant-inventory-tracking/65088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www.bloomberg.com/features/2015-chipotle-food-safety-crisi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5.gif"/><Relationship Id="rId4" Type="http://schemas.openxmlformats.org/officeDocument/2006/relationships/hyperlink" Target="https://medium.com/@AbhiXpert/in-air-gestures-recognition-using-rfid-tag-64a20749ecc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2"/>
          <p:cNvSpPr txBox="1"/>
          <p:nvPr>
            <p:ph type="ctrTitle"/>
          </p:nvPr>
        </p:nvSpPr>
        <p:spPr>
          <a:xfrm>
            <a:off x="376800" y="471625"/>
            <a:ext cx="8520600" cy="2198100"/>
          </a:xfrm>
          <a:prstGeom prst="rect">
            <a:avLst/>
          </a:prstGeom>
        </p:spPr>
        <p:txBody>
          <a:bodyPr anchorCtr="0" anchor="b" bIns="34275" lIns="68575" spcFirstLastPara="1" rIns="68575" wrap="square" tIns="34275">
            <a:normAutofit fontScale="90000"/>
          </a:bodyPr>
          <a:lstStyle/>
          <a:p>
            <a:pPr indent="0" lvl="0" marL="0" rtl="0" algn="ctr">
              <a:lnSpc>
                <a:spcPct val="100000"/>
              </a:lnSpc>
              <a:spcBef>
                <a:spcPts val="0"/>
              </a:spcBef>
              <a:spcAft>
                <a:spcPts val="0"/>
              </a:spcAft>
              <a:buClr>
                <a:schemeClr val="dk1"/>
              </a:buClr>
              <a:buSzPts val="990"/>
              <a:buFont typeface="Arial"/>
              <a:buNone/>
            </a:pPr>
            <a:r>
              <a:rPr lang="en" sz="6644">
                <a:latin typeface="Times New Roman"/>
                <a:ea typeface="Times New Roman"/>
                <a:cs typeface="Times New Roman"/>
                <a:sym typeface="Times New Roman"/>
              </a:rPr>
              <a:t>Chipotle’s Supply Chain</a:t>
            </a:r>
            <a:endParaRPr sz="6644">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990"/>
              <a:buFont typeface="Arial"/>
              <a:buNone/>
            </a:pPr>
            <a:r>
              <a:rPr lang="en" sz="6644">
                <a:latin typeface="Times New Roman"/>
                <a:ea typeface="Times New Roman"/>
                <a:cs typeface="Times New Roman"/>
                <a:sym typeface="Times New Roman"/>
              </a:rPr>
              <a:t>Management with RFID</a:t>
            </a:r>
            <a:endParaRPr sz="6644">
              <a:latin typeface="Times New Roman"/>
              <a:ea typeface="Times New Roman"/>
              <a:cs typeface="Times New Roman"/>
              <a:sym typeface="Times New Roman"/>
            </a:endParaRPr>
          </a:p>
          <a:p>
            <a:pPr indent="0" lvl="0" marL="0" rtl="0" algn="r">
              <a:spcBef>
                <a:spcPts val="800"/>
              </a:spcBef>
              <a:spcAft>
                <a:spcPts val="0"/>
              </a:spcAft>
              <a:buClr>
                <a:schemeClr val="dk1"/>
              </a:buClr>
              <a:buSzPct val="44000"/>
              <a:buFont typeface="Arial"/>
              <a:buNone/>
            </a:pPr>
            <a:r>
              <a:rPr i="1" lang="en" sz="2500"/>
              <a:t>-“Food with Integrity”</a:t>
            </a:r>
            <a:endParaRPr>
              <a:latin typeface="Times New Roman"/>
              <a:ea typeface="Times New Roman"/>
              <a:cs typeface="Times New Roman"/>
              <a:sym typeface="Times New Roman"/>
            </a:endParaRPr>
          </a:p>
        </p:txBody>
      </p:sp>
      <p:sp>
        <p:nvSpPr>
          <p:cNvPr id="96" name="Google Shape;96;p22"/>
          <p:cNvSpPr txBox="1"/>
          <p:nvPr>
            <p:ph idx="1" type="subTitle"/>
          </p:nvPr>
        </p:nvSpPr>
        <p:spPr>
          <a:xfrm>
            <a:off x="311700" y="2974600"/>
            <a:ext cx="8585700" cy="1281600"/>
          </a:xfrm>
          <a:prstGeom prst="rect">
            <a:avLst/>
          </a:prstGeom>
        </p:spPr>
        <p:txBody>
          <a:bodyPr anchorCtr="0" anchor="t" bIns="34275" lIns="68575" spcFirstLastPara="1" rIns="68575" wrap="square" tIns="34275">
            <a:normAutofit fontScale="55000" lnSpcReduction="20000"/>
          </a:bodyPr>
          <a:lstStyle/>
          <a:p>
            <a:pPr indent="0" lvl="0" marL="0" rtl="0" algn="r">
              <a:spcBef>
                <a:spcPts val="800"/>
              </a:spcBef>
              <a:spcAft>
                <a:spcPts val="0"/>
              </a:spcAft>
              <a:buNone/>
            </a:pPr>
            <a:r>
              <a:rPr lang="en" sz="4068">
                <a:solidFill>
                  <a:srgbClr val="595959"/>
                </a:solidFill>
                <a:latin typeface="Times New Roman"/>
                <a:ea typeface="Times New Roman"/>
                <a:cs typeface="Times New Roman"/>
                <a:sym typeface="Times New Roman"/>
              </a:rPr>
              <a:t> </a:t>
            </a:r>
            <a:endParaRPr sz="4068">
              <a:solidFill>
                <a:srgbClr val="595959"/>
              </a:solidFill>
              <a:latin typeface="Times New Roman"/>
              <a:ea typeface="Times New Roman"/>
              <a:cs typeface="Times New Roman"/>
              <a:sym typeface="Times New Roman"/>
            </a:endParaRPr>
          </a:p>
          <a:p>
            <a:pPr indent="0" lvl="0" marL="0" rtl="0" algn="r">
              <a:spcBef>
                <a:spcPts val="800"/>
              </a:spcBef>
              <a:spcAft>
                <a:spcPts val="0"/>
              </a:spcAft>
              <a:buNone/>
            </a:pPr>
            <a:r>
              <a:rPr lang="en" sz="4068">
                <a:solidFill>
                  <a:srgbClr val="595959"/>
                </a:solidFill>
                <a:latin typeface="Times New Roman"/>
                <a:ea typeface="Times New Roman"/>
                <a:cs typeface="Times New Roman"/>
                <a:sym typeface="Times New Roman"/>
              </a:rPr>
              <a:t>Sri</a:t>
            </a:r>
            <a:r>
              <a:rPr lang="en" sz="2213">
                <a:solidFill>
                  <a:srgbClr val="1F1F1F"/>
                </a:solidFill>
                <a:latin typeface="Roboto"/>
                <a:ea typeface="Roboto"/>
                <a:cs typeface="Roboto"/>
                <a:sym typeface="Roboto"/>
              </a:rPr>
              <a:t> </a:t>
            </a:r>
            <a:r>
              <a:rPr lang="en" sz="4068">
                <a:solidFill>
                  <a:srgbClr val="595959"/>
                </a:solidFill>
                <a:latin typeface="Times New Roman"/>
                <a:ea typeface="Times New Roman"/>
                <a:cs typeface="Times New Roman"/>
                <a:sym typeface="Times New Roman"/>
              </a:rPr>
              <a:t>Rayaleswar Mondrety </a:t>
            </a:r>
            <a:endParaRPr sz="4068">
              <a:solidFill>
                <a:srgbClr val="595959"/>
              </a:solidFill>
              <a:latin typeface="Times New Roman"/>
              <a:ea typeface="Times New Roman"/>
              <a:cs typeface="Times New Roman"/>
              <a:sym typeface="Times New Roman"/>
            </a:endParaRPr>
          </a:p>
          <a:p>
            <a:pPr indent="0" lvl="0" marL="5029200" rtl="0" algn="r">
              <a:spcBef>
                <a:spcPts val="0"/>
              </a:spcBef>
              <a:spcAft>
                <a:spcPts val="0"/>
              </a:spcAft>
              <a:buClr>
                <a:schemeClr val="dk1"/>
              </a:buClr>
              <a:buSzPct val="27038"/>
              <a:buFont typeface="Arial"/>
              <a:buNone/>
            </a:pPr>
            <a:r>
              <a:rPr lang="en" sz="4068">
                <a:solidFill>
                  <a:srgbClr val="595959"/>
                </a:solidFill>
                <a:latin typeface="Times New Roman"/>
                <a:ea typeface="Times New Roman"/>
                <a:cs typeface="Times New Roman"/>
                <a:sym typeface="Times New Roman"/>
              </a:rPr>
              <a:t>     Rahul Teja Bolloju </a:t>
            </a:r>
            <a:endParaRPr sz="4068">
              <a:solidFill>
                <a:srgbClr val="595959"/>
              </a:solidFill>
              <a:latin typeface="Times New Roman"/>
              <a:ea typeface="Times New Roman"/>
              <a:cs typeface="Times New Roman"/>
              <a:sym typeface="Times New Roman"/>
            </a:endParaRPr>
          </a:p>
          <a:p>
            <a:pPr indent="0" lvl="0" marL="5029200" rtl="0" algn="r">
              <a:spcBef>
                <a:spcPts val="0"/>
              </a:spcBef>
              <a:spcAft>
                <a:spcPts val="0"/>
              </a:spcAft>
              <a:buClr>
                <a:schemeClr val="dk1"/>
              </a:buClr>
              <a:buSzPct val="27038"/>
              <a:buFont typeface="Arial"/>
              <a:buNone/>
            </a:pPr>
            <a:r>
              <a:rPr lang="en" sz="4068">
                <a:solidFill>
                  <a:srgbClr val="595959"/>
                </a:solidFill>
                <a:latin typeface="Times New Roman"/>
                <a:ea typeface="Times New Roman"/>
                <a:cs typeface="Times New Roman"/>
                <a:sym typeface="Times New Roman"/>
              </a:rPr>
              <a:t>        Jaya Surya Thota </a:t>
            </a:r>
            <a:endParaRPr sz="4068">
              <a:latin typeface="Times New Roman"/>
              <a:ea typeface="Times New Roman"/>
              <a:cs typeface="Times New Roman"/>
              <a:sym typeface="Times New Roman"/>
            </a:endParaRPr>
          </a:p>
        </p:txBody>
      </p:sp>
      <p:sp>
        <p:nvSpPr>
          <p:cNvPr id="97" name="Google Shape;97;p22"/>
          <p:cNvSpPr txBox="1"/>
          <p:nvPr/>
        </p:nvSpPr>
        <p:spPr>
          <a:xfrm>
            <a:off x="7345175" y="4968175"/>
            <a:ext cx="1820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100">
              <a:solidFill>
                <a:schemeClr val="dk1"/>
              </a:solidFill>
              <a:latin typeface="Open Sans"/>
              <a:ea typeface="Open Sans"/>
              <a:cs typeface="Open Sans"/>
              <a:sym typeface="Open Sans"/>
            </a:endParaRPr>
          </a:p>
        </p:txBody>
      </p:sp>
      <p:pic>
        <p:nvPicPr>
          <p:cNvPr id="98" name="Google Shape;98;p22"/>
          <p:cNvPicPr preferRelativeResize="0"/>
          <p:nvPr/>
        </p:nvPicPr>
        <p:blipFill>
          <a:blip r:embed="rId3">
            <a:alphaModFix/>
          </a:blip>
          <a:stretch>
            <a:fillRect/>
          </a:stretch>
        </p:blipFill>
        <p:spPr>
          <a:xfrm>
            <a:off x="3058225" y="2328525"/>
            <a:ext cx="2132326" cy="21323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Conclusion</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just">
              <a:spcBef>
                <a:spcPts val="800"/>
              </a:spcBef>
              <a:spcAft>
                <a:spcPts val="0"/>
              </a:spcAft>
              <a:buNone/>
            </a:pPr>
            <a:r>
              <a:rPr lang="en"/>
              <a:t>In the case of Chipotle after the food </a:t>
            </a:r>
            <a:r>
              <a:rPr lang="en"/>
              <a:t>poisoning</a:t>
            </a:r>
            <a:r>
              <a:rPr lang="en"/>
              <a:t> incident the implementation of RFID has helped the Chipotle maintain better inventory and had an additional </a:t>
            </a:r>
            <a:r>
              <a:rPr lang="en"/>
              <a:t>benefits</a:t>
            </a:r>
            <a:r>
              <a:rPr lang="en"/>
              <a:t> of </a:t>
            </a:r>
            <a:r>
              <a:rPr lang="en"/>
              <a:t>traceability</a:t>
            </a:r>
            <a:r>
              <a:rPr lang="en"/>
              <a:t> and now has the ability to hold any supplier accountable in case of an issue.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References</a:t>
            </a:r>
            <a:endParaRPr/>
          </a:p>
        </p:txBody>
      </p:sp>
      <p:sp>
        <p:nvSpPr>
          <p:cNvPr id="174" name="Google Shape;174;p32"/>
          <p:cNvSpPr txBox="1"/>
          <p:nvPr>
            <p:ph idx="1" type="body"/>
          </p:nvPr>
        </p:nvSpPr>
        <p:spPr>
          <a:xfrm>
            <a:off x="387900" y="1185975"/>
            <a:ext cx="8520600" cy="3416400"/>
          </a:xfrm>
          <a:prstGeom prst="rect">
            <a:avLst/>
          </a:prstGeom>
        </p:spPr>
        <p:txBody>
          <a:bodyPr anchorCtr="0" anchor="t" bIns="34275" lIns="68575" spcFirstLastPara="1" rIns="68575" wrap="square" tIns="34275">
            <a:normAutofit/>
          </a:bodyPr>
          <a:lstStyle/>
          <a:p>
            <a:pPr indent="-361950" lvl="0" marL="457200" rtl="0" algn="l">
              <a:lnSpc>
                <a:spcPct val="100000"/>
              </a:lnSpc>
              <a:spcBef>
                <a:spcPts val="0"/>
              </a:spcBef>
              <a:spcAft>
                <a:spcPts val="0"/>
              </a:spcAft>
              <a:buSzPts val="2100"/>
              <a:buChar char="•"/>
            </a:pPr>
            <a:r>
              <a:rPr i="1" lang="en" sz="1200">
                <a:latin typeface="Arial"/>
                <a:ea typeface="Arial"/>
                <a:cs typeface="Arial"/>
                <a:sym typeface="Arial"/>
              </a:rPr>
              <a:t>Inside Chipotle’s contamination crisis</a:t>
            </a:r>
            <a:r>
              <a:rPr lang="en" sz="1200">
                <a:latin typeface="Arial"/>
                <a:ea typeface="Arial"/>
                <a:cs typeface="Arial"/>
                <a:sym typeface="Arial"/>
              </a:rPr>
              <a:t>. (n.d.). Bloomberg.com.</a:t>
            </a:r>
            <a:r>
              <a:rPr lang="en" sz="1200">
                <a:latin typeface="Arial"/>
                <a:ea typeface="Arial"/>
                <a:cs typeface="Arial"/>
                <a:sym typeface="Arial"/>
              </a:rPr>
              <a:t> </a:t>
            </a:r>
            <a:r>
              <a:rPr lang="en" sz="1200" u="sng">
                <a:solidFill>
                  <a:schemeClr val="hlink"/>
                </a:solidFill>
                <a:latin typeface="Arial"/>
                <a:ea typeface="Arial"/>
                <a:cs typeface="Arial"/>
                <a:sym typeface="Arial"/>
                <a:hlinkClick r:id="rId3"/>
              </a:rPr>
              <a:t>https://www.bloomberg.com/features/2015-chipotle-food-safety-crisis/</a:t>
            </a:r>
            <a:r>
              <a:rPr lang="en" sz="1200">
                <a:latin typeface="Arial"/>
                <a:ea typeface="Arial"/>
                <a:cs typeface="Arial"/>
                <a:sym typeface="Arial"/>
              </a:rPr>
              <a:t> </a:t>
            </a:r>
            <a:endParaRPr sz="1200">
              <a:latin typeface="Arial"/>
              <a:ea typeface="Arial"/>
              <a:cs typeface="Arial"/>
              <a:sym typeface="Arial"/>
            </a:endParaRPr>
          </a:p>
          <a:p>
            <a:pPr indent="-361950" lvl="0" marL="457200" rtl="0" algn="l">
              <a:lnSpc>
                <a:spcPct val="100000"/>
              </a:lnSpc>
              <a:spcBef>
                <a:spcPts val="0"/>
              </a:spcBef>
              <a:spcAft>
                <a:spcPts val="0"/>
              </a:spcAft>
              <a:buSzPts val="2100"/>
              <a:buChar char="•"/>
            </a:pPr>
            <a:r>
              <a:rPr i="1" lang="en" sz="1200">
                <a:latin typeface="Arial"/>
                <a:ea typeface="Arial"/>
                <a:cs typeface="Arial"/>
                <a:sym typeface="Arial"/>
              </a:rPr>
              <a:t>Expert Minds</a:t>
            </a:r>
            <a:r>
              <a:rPr i="1" lang="en" sz="1200">
                <a:latin typeface="Arial"/>
                <a:ea typeface="Arial"/>
                <a:cs typeface="Arial"/>
                <a:sym typeface="Arial"/>
              </a:rPr>
              <a:t>. (n.d.). Inside chipotle contamination crisis – article review assignment help.</a:t>
            </a:r>
            <a:r>
              <a:rPr lang="en" sz="1200">
                <a:latin typeface="Arial"/>
                <a:ea typeface="Arial"/>
                <a:cs typeface="Arial"/>
                <a:sym typeface="Arial"/>
              </a:rPr>
              <a:t> </a:t>
            </a:r>
            <a:r>
              <a:rPr lang="en" sz="1200" u="sng">
                <a:solidFill>
                  <a:schemeClr val="hlink"/>
                </a:solidFill>
                <a:latin typeface="Arial"/>
                <a:ea typeface="Arial"/>
                <a:cs typeface="Arial"/>
                <a:sym typeface="Arial"/>
                <a:hlinkClick r:id="rId4"/>
              </a:rPr>
              <a:t>https://www.expertsminds.com/content/sample-paper/inside-chipotle-contamination-crisis-article-review-assignment-help-13335.html</a:t>
            </a:r>
            <a:endParaRPr sz="1200">
              <a:latin typeface="Arial"/>
              <a:ea typeface="Arial"/>
              <a:cs typeface="Arial"/>
              <a:sym typeface="Arial"/>
            </a:endParaRPr>
          </a:p>
          <a:p>
            <a:pPr indent="-361950" lvl="0" marL="457200" rtl="0" algn="l">
              <a:lnSpc>
                <a:spcPct val="100000"/>
              </a:lnSpc>
              <a:spcBef>
                <a:spcPts val="0"/>
              </a:spcBef>
              <a:spcAft>
                <a:spcPts val="0"/>
              </a:spcAft>
              <a:buSzPts val="2100"/>
              <a:buChar char="•"/>
            </a:pPr>
            <a:r>
              <a:rPr i="1" lang="en" sz="1200">
                <a:latin typeface="Arial"/>
                <a:ea typeface="Arial"/>
                <a:cs typeface="Arial"/>
                <a:sym typeface="Arial"/>
              </a:rPr>
              <a:t>Kline, D. B. (2018, July 10). Here's Everything Chipotle Has Done to Handle Its E. Coli Crisis; Is it Enough? The Motley Fool.</a:t>
            </a:r>
            <a:r>
              <a:rPr lang="en" sz="1200">
                <a:latin typeface="Arial"/>
                <a:ea typeface="Arial"/>
                <a:cs typeface="Arial"/>
                <a:sym typeface="Arial"/>
              </a:rPr>
              <a:t> </a:t>
            </a:r>
            <a:r>
              <a:rPr lang="en" sz="1200" u="sng">
                <a:solidFill>
                  <a:schemeClr val="hlink"/>
                </a:solidFill>
                <a:latin typeface="Arial"/>
                <a:ea typeface="Arial"/>
                <a:cs typeface="Arial"/>
                <a:sym typeface="Arial"/>
                <a:hlinkClick r:id="rId5"/>
              </a:rPr>
              <a:t>https://www.fool.com/investing/general/2016/02/10/heres-everything-chipotle-has-done-to-handle-its-e.aspx</a:t>
            </a:r>
            <a:endParaRPr sz="1200">
              <a:latin typeface="Arial"/>
              <a:ea typeface="Arial"/>
              <a:cs typeface="Arial"/>
              <a:sym typeface="Arial"/>
            </a:endParaRPr>
          </a:p>
          <a:p>
            <a:pPr indent="-361950" lvl="0" marL="457200" rtl="0" algn="l">
              <a:lnSpc>
                <a:spcPct val="100000"/>
              </a:lnSpc>
              <a:spcBef>
                <a:spcPts val="0"/>
              </a:spcBef>
              <a:spcAft>
                <a:spcPts val="0"/>
              </a:spcAft>
              <a:buSzPts val="2100"/>
              <a:buChar char="•"/>
            </a:pPr>
            <a:r>
              <a:rPr i="1" lang="en" sz="1200">
                <a:latin typeface="Arial"/>
                <a:ea typeface="Arial"/>
                <a:cs typeface="Arial"/>
                <a:sym typeface="Arial"/>
              </a:rPr>
              <a:t>Littman, J. (2022, April 5). Chipotle tests RFID technology to improve food traceability. Supply Chain Dive.</a:t>
            </a:r>
            <a:r>
              <a:rPr lang="en" sz="1200">
                <a:latin typeface="Arial"/>
                <a:ea typeface="Arial"/>
                <a:cs typeface="Arial"/>
                <a:sym typeface="Arial"/>
              </a:rPr>
              <a:t> </a:t>
            </a:r>
            <a:r>
              <a:rPr lang="en" sz="1200" u="sng">
                <a:solidFill>
                  <a:schemeClr val="hlink"/>
                </a:solidFill>
                <a:latin typeface="Arial"/>
                <a:ea typeface="Arial"/>
                <a:cs typeface="Arial"/>
                <a:sym typeface="Arial"/>
                <a:hlinkClick r:id="rId6"/>
              </a:rPr>
              <a:t>https://www.supplychaindive.com/news/chipotle-rfid-technology-food-traceability/621516/</a:t>
            </a:r>
            <a:endParaRPr sz="1200">
              <a:latin typeface="Arial"/>
              <a:ea typeface="Arial"/>
              <a:cs typeface="Arial"/>
              <a:sym typeface="Arial"/>
            </a:endParaRPr>
          </a:p>
          <a:p>
            <a:pPr indent="-361950" lvl="0" marL="457200" rtl="0" algn="l">
              <a:lnSpc>
                <a:spcPct val="100000"/>
              </a:lnSpc>
              <a:spcBef>
                <a:spcPts val="0"/>
              </a:spcBef>
              <a:spcAft>
                <a:spcPts val="0"/>
              </a:spcAft>
              <a:buSzPts val="2100"/>
              <a:buChar char="•"/>
            </a:pPr>
            <a:r>
              <a:rPr i="1" lang="en" sz="1200">
                <a:latin typeface="Arial"/>
                <a:ea typeface="Arial"/>
                <a:cs typeface="Arial"/>
                <a:sym typeface="Arial"/>
              </a:rPr>
              <a:t>Zimmerman, S. (2023, May 23). Chipotle prepares national rollout of RFID for food traceability. Supply Chain Dive.</a:t>
            </a:r>
            <a:r>
              <a:rPr lang="en" sz="1200">
                <a:latin typeface="Arial"/>
                <a:ea typeface="Arial"/>
                <a:cs typeface="Arial"/>
                <a:sym typeface="Arial"/>
              </a:rPr>
              <a:t> </a:t>
            </a:r>
            <a:r>
              <a:rPr lang="en" sz="1200" u="sng">
                <a:solidFill>
                  <a:schemeClr val="hlink"/>
                </a:solidFill>
                <a:latin typeface="Arial"/>
                <a:ea typeface="Arial"/>
                <a:cs typeface="Arial"/>
                <a:sym typeface="Arial"/>
                <a:hlinkClick r:id="rId7"/>
              </a:rPr>
              <a:t>https://www.supplychaindive.com/news/chipotle-rfid-restaurant-inventory-tracking/650884/</a:t>
            </a:r>
            <a:r>
              <a:rPr lang="en" sz="1200">
                <a:latin typeface="Arial"/>
                <a:ea typeface="Arial"/>
                <a:cs typeface="Arial"/>
                <a:sym typeface="Arial"/>
              </a:rPr>
              <a:t> </a:t>
            </a:r>
            <a:endParaRPr sz="12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3"/>
          <p:cNvSpPr txBox="1"/>
          <p:nvPr>
            <p:ph type="title"/>
          </p:nvPr>
        </p:nvSpPr>
        <p:spPr>
          <a:xfrm>
            <a:off x="311700" y="9004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Introduction </a:t>
            </a:r>
            <a:endParaRPr/>
          </a:p>
        </p:txBody>
      </p:sp>
      <p:sp>
        <p:nvSpPr>
          <p:cNvPr id="104" name="Google Shape;104;p23"/>
          <p:cNvSpPr txBox="1"/>
          <p:nvPr>
            <p:ph idx="1" type="body"/>
          </p:nvPr>
        </p:nvSpPr>
        <p:spPr>
          <a:xfrm>
            <a:off x="311700" y="1728450"/>
            <a:ext cx="8520600" cy="2059500"/>
          </a:xfrm>
          <a:prstGeom prst="rect">
            <a:avLst/>
          </a:prstGeom>
        </p:spPr>
        <p:txBody>
          <a:bodyPr anchorCtr="0" anchor="t" bIns="34275" lIns="68575" spcFirstLastPara="1" rIns="68575" wrap="square" tIns="34275">
            <a:normAutofit/>
          </a:bodyPr>
          <a:lstStyle/>
          <a:p>
            <a:pPr indent="-361950" lvl="0" marL="457200" rtl="0" algn="just">
              <a:spcBef>
                <a:spcPts val="800"/>
              </a:spcBef>
              <a:spcAft>
                <a:spcPts val="0"/>
              </a:spcAft>
              <a:buSzPts val="2100"/>
              <a:buFont typeface="Calibri"/>
              <a:buChar char="•"/>
            </a:pPr>
            <a:r>
              <a:rPr lang="en">
                <a:latin typeface="Calibri"/>
                <a:ea typeface="Calibri"/>
                <a:cs typeface="Calibri"/>
                <a:sym typeface="Calibri"/>
              </a:rPr>
              <a:t>Chipotle Mexican Grill, commonly known as Chipotle, is a popular American fast-food chain that specializes in Mexican cuisine.</a:t>
            </a:r>
            <a:endParaRPr>
              <a:latin typeface="Calibri"/>
              <a:ea typeface="Calibri"/>
              <a:cs typeface="Calibri"/>
              <a:sym typeface="Calibri"/>
            </a:endParaRPr>
          </a:p>
          <a:p>
            <a:pPr indent="-361950" lvl="0" marL="457200" rtl="0" algn="just">
              <a:spcBef>
                <a:spcPts val="0"/>
              </a:spcBef>
              <a:spcAft>
                <a:spcPts val="0"/>
              </a:spcAft>
              <a:buSzPts val="2100"/>
              <a:buFont typeface="Calibri"/>
              <a:buChar char="•"/>
            </a:pPr>
            <a:r>
              <a:rPr lang="en">
                <a:latin typeface="Calibri"/>
                <a:ea typeface="Calibri"/>
                <a:cs typeface="Calibri"/>
                <a:sym typeface="Calibri"/>
              </a:rPr>
              <a:t>Founded in 1993 by Steve Ells in Denver, Colorado.</a:t>
            </a:r>
            <a:endParaRPr>
              <a:latin typeface="Calibri"/>
              <a:ea typeface="Calibri"/>
              <a:cs typeface="Calibri"/>
              <a:sym typeface="Calibri"/>
            </a:endParaRPr>
          </a:p>
          <a:p>
            <a:pPr indent="-361950" lvl="0" marL="457200" rtl="0" algn="just">
              <a:spcBef>
                <a:spcPts val="0"/>
              </a:spcBef>
              <a:spcAft>
                <a:spcPts val="0"/>
              </a:spcAft>
              <a:buSzPts val="2100"/>
              <a:buFont typeface="Calibri"/>
              <a:buChar char="•"/>
            </a:pPr>
            <a:r>
              <a:rPr lang="en">
                <a:latin typeface="Calibri"/>
                <a:ea typeface="Calibri"/>
                <a:cs typeface="Calibri"/>
                <a:sym typeface="Calibri"/>
              </a:rPr>
              <a:t>Chipotle has been identified with a fresh and sustainable approach to fast food.</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4"/>
          <p:cNvSpPr txBox="1"/>
          <p:nvPr>
            <p:ph type="title"/>
          </p:nvPr>
        </p:nvSpPr>
        <p:spPr>
          <a:xfrm>
            <a:off x="311700" y="56557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Overview</a:t>
            </a:r>
            <a:endParaRPr/>
          </a:p>
        </p:txBody>
      </p:sp>
      <p:sp>
        <p:nvSpPr>
          <p:cNvPr id="110" name="Google Shape;110;p24"/>
          <p:cNvSpPr txBox="1"/>
          <p:nvPr>
            <p:ph idx="1" type="body"/>
          </p:nvPr>
        </p:nvSpPr>
        <p:spPr>
          <a:xfrm>
            <a:off x="311700" y="1252925"/>
            <a:ext cx="8520600" cy="2863200"/>
          </a:xfrm>
          <a:prstGeom prst="rect">
            <a:avLst/>
          </a:prstGeom>
        </p:spPr>
        <p:txBody>
          <a:bodyPr anchorCtr="0" anchor="t" bIns="34275" lIns="68575" spcFirstLastPara="1" rIns="68575" wrap="square" tIns="34275">
            <a:noAutofit/>
          </a:bodyPr>
          <a:lstStyle/>
          <a:p>
            <a:pPr indent="-368300" lvl="0" marL="457200" rtl="0" algn="just">
              <a:lnSpc>
                <a:spcPct val="115000"/>
              </a:lnSpc>
              <a:spcBef>
                <a:spcPts val="800"/>
              </a:spcBef>
              <a:spcAft>
                <a:spcPts val="0"/>
              </a:spcAft>
              <a:buSzPts val="2200"/>
              <a:buFont typeface="Calibri"/>
              <a:buChar char="•"/>
            </a:pPr>
            <a:r>
              <a:rPr lang="en" sz="2200">
                <a:latin typeface="Calibri"/>
                <a:ea typeface="Calibri"/>
                <a:cs typeface="Calibri"/>
                <a:sym typeface="Calibri"/>
              </a:rPr>
              <a:t>Focus: Evolution in response to "Food with Integrity."</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n" sz="2200">
                <a:latin typeface="Calibri"/>
                <a:ea typeface="Calibri"/>
                <a:cs typeface="Calibri"/>
                <a:sym typeface="Calibri"/>
              </a:rPr>
              <a:t>Strategy: Local organic farmers -&gt; controlled suppliers, digital tracking.</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n" sz="2200">
                <a:latin typeface="Calibri"/>
                <a:ea typeface="Calibri"/>
                <a:cs typeface="Calibri"/>
                <a:sym typeface="Calibri"/>
              </a:rPr>
              <a:t>Challenges: Food safety, Brand reputation.</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n" sz="2200">
                <a:latin typeface="Calibri"/>
                <a:ea typeface="Calibri"/>
                <a:cs typeface="Calibri"/>
                <a:sym typeface="Calibri"/>
              </a:rPr>
              <a:t>Adjustments: Safety training, Revised cooking procedures.</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n" sz="2200">
                <a:latin typeface="Calibri"/>
                <a:ea typeface="Calibri"/>
                <a:cs typeface="Calibri"/>
                <a:sym typeface="Calibri"/>
              </a:rPr>
              <a:t>Technology: Digital tools for visibility and control.</a:t>
            </a:r>
            <a:endParaRPr sz="2200">
              <a:latin typeface="Calibri"/>
              <a:ea typeface="Calibri"/>
              <a:cs typeface="Calibri"/>
              <a:sym typeface="Calibri"/>
            </a:endParaRPr>
          </a:p>
          <a:p>
            <a:pPr indent="-368300" lvl="0" marL="457200" rtl="0" algn="just">
              <a:lnSpc>
                <a:spcPct val="115000"/>
              </a:lnSpc>
              <a:spcBef>
                <a:spcPts val="0"/>
              </a:spcBef>
              <a:spcAft>
                <a:spcPts val="0"/>
              </a:spcAft>
              <a:buSzPts val="2200"/>
              <a:buFont typeface="Calibri"/>
              <a:buChar char="•"/>
            </a:pPr>
            <a:r>
              <a:rPr lang="en" sz="2200">
                <a:latin typeface="Calibri"/>
                <a:ea typeface="Calibri"/>
                <a:cs typeface="Calibri"/>
                <a:sym typeface="Calibri"/>
              </a:rPr>
              <a:t>Goal: Balance quality, Safety, and Ethical sourcing.</a:t>
            </a:r>
            <a:endParaRPr sz="2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Crisis</a:t>
            </a:r>
            <a:endParaRPr/>
          </a:p>
        </p:txBody>
      </p:sp>
      <p:sp>
        <p:nvSpPr>
          <p:cNvPr id="116" name="Google Shape;116;p25"/>
          <p:cNvSpPr txBox="1"/>
          <p:nvPr>
            <p:ph idx="1" type="body"/>
          </p:nvPr>
        </p:nvSpPr>
        <p:spPr>
          <a:xfrm>
            <a:off x="311700" y="1152475"/>
            <a:ext cx="5379600" cy="3416400"/>
          </a:xfrm>
          <a:prstGeom prst="rect">
            <a:avLst/>
          </a:prstGeom>
        </p:spPr>
        <p:txBody>
          <a:bodyPr anchorCtr="0" anchor="t" bIns="34275" lIns="68575" spcFirstLastPara="1" rIns="68575" wrap="square" tIns="34275">
            <a:normAutofit fontScale="77500" lnSpcReduction="10000"/>
          </a:bodyPr>
          <a:lstStyle/>
          <a:p>
            <a:pPr indent="-331946" lvl="0" marL="457200" rtl="0" algn="just">
              <a:lnSpc>
                <a:spcPct val="115000"/>
              </a:lnSpc>
              <a:spcBef>
                <a:spcPts val="800"/>
              </a:spcBef>
              <a:spcAft>
                <a:spcPts val="0"/>
              </a:spcAft>
              <a:buSzPct val="100000"/>
              <a:buFont typeface="Calibri"/>
              <a:buChar char="•"/>
            </a:pPr>
            <a:r>
              <a:rPr lang="en">
                <a:latin typeface="Calibri"/>
                <a:ea typeface="Calibri"/>
                <a:cs typeface="Calibri"/>
                <a:sym typeface="Calibri"/>
              </a:rPr>
              <a:t>In 2015, Chipotle experienced a series of foodborne illness outbreaks in various locations in the US.</a:t>
            </a:r>
            <a:endParaRPr>
              <a:latin typeface="Calibri"/>
              <a:ea typeface="Calibri"/>
              <a:cs typeface="Calibri"/>
              <a:sym typeface="Calibri"/>
            </a:endParaRPr>
          </a:p>
          <a:p>
            <a:pPr indent="-331946" lvl="0" marL="457200" rtl="0" algn="just">
              <a:lnSpc>
                <a:spcPct val="115000"/>
              </a:lnSpc>
              <a:spcBef>
                <a:spcPts val="0"/>
              </a:spcBef>
              <a:spcAft>
                <a:spcPts val="0"/>
              </a:spcAft>
              <a:buSzPct val="100000"/>
              <a:buFont typeface="Calibri"/>
              <a:buChar char="•"/>
            </a:pPr>
            <a:r>
              <a:rPr lang="en">
                <a:latin typeface="Calibri"/>
                <a:ea typeface="Calibri"/>
                <a:cs typeface="Calibri"/>
                <a:sym typeface="Calibri"/>
              </a:rPr>
              <a:t>The outbreaks involved cases of E. coli, norovirus, and other pathogens.</a:t>
            </a:r>
            <a:endParaRPr>
              <a:latin typeface="Calibri"/>
              <a:ea typeface="Calibri"/>
              <a:cs typeface="Calibri"/>
              <a:sym typeface="Calibri"/>
            </a:endParaRPr>
          </a:p>
          <a:p>
            <a:pPr indent="-331946" lvl="0" marL="457200" rtl="0" algn="just">
              <a:lnSpc>
                <a:spcPct val="115000"/>
              </a:lnSpc>
              <a:spcBef>
                <a:spcPts val="0"/>
              </a:spcBef>
              <a:spcAft>
                <a:spcPts val="0"/>
              </a:spcAft>
              <a:buSzPct val="100000"/>
              <a:buFont typeface="Calibri"/>
              <a:buChar char="•"/>
            </a:pPr>
            <a:r>
              <a:rPr lang="en">
                <a:latin typeface="Calibri"/>
                <a:ea typeface="Calibri"/>
                <a:cs typeface="Calibri"/>
                <a:sym typeface="Calibri"/>
              </a:rPr>
              <a:t>~700 cases were reported.</a:t>
            </a:r>
            <a:endParaRPr>
              <a:latin typeface="Calibri"/>
              <a:ea typeface="Calibri"/>
              <a:cs typeface="Calibri"/>
              <a:sym typeface="Calibri"/>
            </a:endParaRPr>
          </a:p>
          <a:p>
            <a:pPr indent="-331946" lvl="0" marL="457200" rtl="0" algn="just">
              <a:lnSpc>
                <a:spcPct val="115000"/>
              </a:lnSpc>
              <a:spcBef>
                <a:spcPts val="0"/>
              </a:spcBef>
              <a:spcAft>
                <a:spcPts val="0"/>
              </a:spcAft>
              <a:buSzPct val="100000"/>
              <a:buFont typeface="Calibri"/>
              <a:buChar char="•"/>
            </a:pPr>
            <a:r>
              <a:rPr lang="en">
                <a:latin typeface="Calibri"/>
                <a:ea typeface="Calibri"/>
                <a:cs typeface="Calibri"/>
                <a:sym typeface="Calibri"/>
              </a:rPr>
              <a:t>Chipotle responded by temporarily closing some stores and implementing rigorous new food safety measures.</a:t>
            </a:r>
            <a:endParaRPr>
              <a:latin typeface="Calibri"/>
              <a:ea typeface="Calibri"/>
              <a:cs typeface="Calibri"/>
              <a:sym typeface="Calibri"/>
            </a:endParaRPr>
          </a:p>
          <a:p>
            <a:pPr indent="-331946" lvl="0" marL="457200" rtl="0" algn="just">
              <a:lnSpc>
                <a:spcPct val="115000"/>
              </a:lnSpc>
              <a:spcBef>
                <a:spcPts val="0"/>
              </a:spcBef>
              <a:spcAft>
                <a:spcPts val="0"/>
              </a:spcAft>
              <a:buSzPct val="100000"/>
              <a:buFont typeface="Calibri"/>
              <a:buChar char="•"/>
            </a:pPr>
            <a:r>
              <a:rPr lang="en">
                <a:latin typeface="Calibri"/>
                <a:ea typeface="Calibri"/>
                <a:cs typeface="Calibri"/>
                <a:sym typeface="Calibri"/>
              </a:rPr>
              <a:t>Chipotle’s stock price tanked due to this incident.</a:t>
            </a:r>
            <a:endParaRPr>
              <a:latin typeface="Calibri"/>
              <a:ea typeface="Calibri"/>
              <a:cs typeface="Calibri"/>
              <a:sym typeface="Calibri"/>
            </a:endParaRPr>
          </a:p>
          <a:p>
            <a:pPr indent="-331946" lvl="0" marL="457200" rtl="0" algn="just">
              <a:lnSpc>
                <a:spcPct val="115000"/>
              </a:lnSpc>
              <a:spcBef>
                <a:spcPts val="0"/>
              </a:spcBef>
              <a:spcAft>
                <a:spcPts val="0"/>
              </a:spcAft>
              <a:buSzPct val="100000"/>
              <a:buFont typeface="Calibri"/>
              <a:buChar char="•"/>
            </a:pPr>
            <a:r>
              <a:rPr lang="en">
                <a:latin typeface="Calibri"/>
                <a:ea typeface="Calibri"/>
                <a:cs typeface="Calibri"/>
                <a:sym typeface="Calibri"/>
              </a:rPr>
              <a:t>These incidents received widespread media coverage, impacting Chipotle's reputation significantly.</a:t>
            </a:r>
            <a:endParaRPr>
              <a:latin typeface="Calibri"/>
              <a:ea typeface="Calibri"/>
              <a:cs typeface="Calibri"/>
              <a:sym typeface="Calibri"/>
            </a:endParaRPr>
          </a:p>
          <a:p>
            <a:pPr indent="-331946" lvl="0" marL="457200" rtl="0" algn="just">
              <a:lnSpc>
                <a:spcPct val="115000"/>
              </a:lnSpc>
              <a:spcBef>
                <a:spcPts val="0"/>
              </a:spcBef>
              <a:spcAft>
                <a:spcPts val="0"/>
              </a:spcAft>
              <a:buSzPct val="100000"/>
              <a:buFont typeface="Calibri"/>
              <a:buChar char="•"/>
            </a:pPr>
            <a:r>
              <a:rPr lang="en">
                <a:latin typeface="Calibri"/>
                <a:ea typeface="Calibri"/>
                <a:cs typeface="Calibri"/>
                <a:sym typeface="Calibri"/>
              </a:rPr>
              <a:t>Reasons for this outbreak was pinned on improper storage of food and lack of </a:t>
            </a:r>
            <a:r>
              <a:rPr b="1" lang="en">
                <a:latin typeface="Calibri"/>
                <a:ea typeface="Calibri"/>
                <a:cs typeface="Calibri"/>
                <a:sym typeface="Calibri"/>
              </a:rPr>
              <a:t>traceability of ingredients</a:t>
            </a:r>
            <a:r>
              <a:rPr lang="en">
                <a:latin typeface="Calibri"/>
                <a:ea typeface="Calibri"/>
                <a:cs typeface="Calibri"/>
                <a:sym typeface="Calibri"/>
              </a:rPr>
              <a:t>.</a:t>
            </a:r>
            <a:endParaRPr>
              <a:latin typeface="Calibri"/>
              <a:ea typeface="Calibri"/>
              <a:cs typeface="Calibri"/>
              <a:sym typeface="Calibri"/>
            </a:endParaRPr>
          </a:p>
        </p:txBody>
      </p:sp>
      <p:pic>
        <p:nvPicPr>
          <p:cNvPr id="117" name="Google Shape;117;p25"/>
          <p:cNvPicPr preferRelativeResize="0"/>
          <p:nvPr/>
        </p:nvPicPr>
        <p:blipFill>
          <a:blip r:embed="rId3">
            <a:alphaModFix/>
          </a:blip>
          <a:stretch>
            <a:fillRect/>
          </a:stretch>
        </p:blipFill>
        <p:spPr>
          <a:xfrm>
            <a:off x="5743725" y="1091923"/>
            <a:ext cx="2465242" cy="3416401"/>
          </a:xfrm>
          <a:prstGeom prst="rect">
            <a:avLst/>
          </a:prstGeom>
          <a:noFill/>
          <a:ln>
            <a:noFill/>
          </a:ln>
        </p:spPr>
      </p:pic>
      <p:sp>
        <p:nvSpPr>
          <p:cNvPr id="118" name="Google Shape;118;p25"/>
          <p:cNvSpPr txBox="1"/>
          <p:nvPr/>
        </p:nvSpPr>
        <p:spPr>
          <a:xfrm>
            <a:off x="5712450" y="4451200"/>
            <a:ext cx="25278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u="sng">
                <a:solidFill>
                  <a:schemeClr val="hlink"/>
                </a:solidFill>
                <a:hlinkClick r:id="rId4"/>
              </a:rPr>
              <a:t>https://www.bloomberg.com/features/2015-chipotle-food-safety-crisis/</a:t>
            </a:r>
            <a:r>
              <a:rPr lang="en" sz="600">
                <a:solidFill>
                  <a:schemeClr val="dk1"/>
                </a:solidFill>
              </a:rPr>
              <a:t> </a:t>
            </a:r>
            <a:endParaRPr sz="600">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6"/>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Generalized Old Supply Chain of </a:t>
            </a:r>
            <a:r>
              <a:rPr lang="en"/>
              <a:t> Chipotle</a:t>
            </a:r>
            <a:endParaRPr/>
          </a:p>
        </p:txBody>
      </p:sp>
      <p:pic>
        <p:nvPicPr>
          <p:cNvPr id="124" name="Google Shape;124;p26"/>
          <p:cNvPicPr preferRelativeResize="0"/>
          <p:nvPr/>
        </p:nvPicPr>
        <p:blipFill>
          <a:blip r:embed="rId3">
            <a:alphaModFix/>
          </a:blip>
          <a:stretch>
            <a:fillRect/>
          </a:stretch>
        </p:blipFill>
        <p:spPr>
          <a:xfrm>
            <a:off x="311700" y="1017725"/>
            <a:ext cx="5787226" cy="3558249"/>
          </a:xfrm>
          <a:prstGeom prst="rect">
            <a:avLst/>
          </a:prstGeom>
          <a:noFill/>
          <a:ln>
            <a:noFill/>
          </a:ln>
        </p:spPr>
      </p:pic>
      <p:grpSp>
        <p:nvGrpSpPr>
          <p:cNvPr id="125" name="Google Shape;125;p26"/>
          <p:cNvGrpSpPr/>
          <p:nvPr/>
        </p:nvGrpSpPr>
        <p:grpSpPr>
          <a:xfrm>
            <a:off x="6421904" y="1249649"/>
            <a:ext cx="1774846" cy="2806036"/>
            <a:chOff x="7306025" y="1095675"/>
            <a:chExt cx="1379700" cy="2978175"/>
          </a:xfrm>
        </p:grpSpPr>
        <p:sp>
          <p:nvSpPr>
            <p:cNvPr id="126" name="Google Shape;126;p26"/>
            <p:cNvSpPr/>
            <p:nvPr/>
          </p:nvSpPr>
          <p:spPr>
            <a:xfrm>
              <a:off x="7306025" y="1095675"/>
              <a:ext cx="1379700" cy="36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900"/>
                </a:spcBef>
                <a:spcAft>
                  <a:spcPts val="0"/>
                </a:spcAft>
                <a:buClr>
                  <a:schemeClr val="dk1"/>
                </a:buClr>
                <a:buSzPts val="1100"/>
                <a:buFont typeface="Arial"/>
                <a:buNone/>
              </a:pPr>
              <a:r>
                <a:rPr lang="en" sz="1100">
                  <a:solidFill>
                    <a:srgbClr val="111111"/>
                  </a:solidFill>
                  <a:latin typeface="Calibri"/>
                  <a:ea typeface="Calibri"/>
                  <a:cs typeface="Calibri"/>
                  <a:sym typeface="Calibri"/>
                </a:rPr>
                <a:t>Tier 2 Suppliers</a:t>
              </a:r>
              <a:endParaRPr sz="1300">
                <a:latin typeface="Open Sans"/>
                <a:ea typeface="Open Sans"/>
                <a:cs typeface="Open Sans"/>
                <a:sym typeface="Open Sans"/>
              </a:endParaRPr>
            </a:p>
          </p:txBody>
        </p:sp>
        <p:sp>
          <p:nvSpPr>
            <p:cNvPr id="127" name="Google Shape;127;p26"/>
            <p:cNvSpPr/>
            <p:nvPr/>
          </p:nvSpPr>
          <p:spPr>
            <a:xfrm>
              <a:off x="7306025" y="1728600"/>
              <a:ext cx="1379700" cy="36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900"/>
                </a:spcBef>
                <a:spcAft>
                  <a:spcPts val="0"/>
                </a:spcAft>
                <a:buNone/>
              </a:pPr>
              <a:r>
                <a:rPr lang="en" sz="1100">
                  <a:solidFill>
                    <a:srgbClr val="111111"/>
                  </a:solidFill>
                  <a:latin typeface="Calibri"/>
                  <a:ea typeface="Calibri"/>
                  <a:cs typeface="Calibri"/>
                  <a:sym typeface="Calibri"/>
                </a:rPr>
                <a:t>Tier 1 Suppliers</a:t>
              </a:r>
              <a:endParaRPr sz="1300">
                <a:latin typeface="Open Sans"/>
                <a:ea typeface="Open Sans"/>
                <a:cs typeface="Open Sans"/>
                <a:sym typeface="Open Sans"/>
              </a:endParaRPr>
            </a:p>
          </p:txBody>
        </p:sp>
        <p:sp>
          <p:nvSpPr>
            <p:cNvPr id="128" name="Google Shape;128;p26"/>
            <p:cNvSpPr/>
            <p:nvPr/>
          </p:nvSpPr>
          <p:spPr>
            <a:xfrm>
              <a:off x="7306025" y="3046500"/>
              <a:ext cx="1379700" cy="36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900"/>
                </a:spcBef>
                <a:spcAft>
                  <a:spcPts val="0"/>
                </a:spcAft>
                <a:buNone/>
              </a:pPr>
              <a:r>
                <a:rPr lang="en" sz="1100">
                  <a:solidFill>
                    <a:srgbClr val="111111"/>
                  </a:solidFill>
                  <a:latin typeface="Calibri"/>
                  <a:ea typeface="Calibri"/>
                  <a:cs typeface="Calibri"/>
                  <a:sym typeface="Calibri"/>
                </a:rPr>
                <a:t>Retailer</a:t>
              </a:r>
              <a:endParaRPr sz="1300">
                <a:latin typeface="Open Sans"/>
                <a:ea typeface="Open Sans"/>
                <a:cs typeface="Open Sans"/>
                <a:sym typeface="Open Sans"/>
              </a:endParaRPr>
            </a:p>
          </p:txBody>
        </p:sp>
        <p:sp>
          <p:nvSpPr>
            <p:cNvPr id="129" name="Google Shape;129;p26"/>
            <p:cNvSpPr/>
            <p:nvPr/>
          </p:nvSpPr>
          <p:spPr>
            <a:xfrm>
              <a:off x="7306025" y="2387538"/>
              <a:ext cx="1379700" cy="36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900"/>
                </a:spcBef>
                <a:spcAft>
                  <a:spcPts val="0"/>
                </a:spcAft>
                <a:buNone/>
              </a:pPr>
              <a:r>
                <a:rPr lang="en" sz="1100">
                  <a:solidFill>
                    <a:srgbClr val="111111"/>
                  </a:solidFill>
                  <a:latin typeface="Calibri"/>
                  <a:ea typeface="Calibri"/>
                  <a:cs typeface="Calibri"/>
                  <a:sym typeface="Calibri"/>
                </a:rPr>
                <a:t>Distributor</a:t>
              </a:r>
              <a:endParaRPr sz="1300">
                <a:latin typeface="Open Sans"/>
                <a:ea typeface="Open Sans"/>
                <a:cs typeface="Open Sans"/>
                <a:sym typeface="Open Sans"/>
              </a:endParaRPr>
            </a:p>
          </p:txBody>
        </p:sp>
        <p:sp>
          <p:nvSpPr>
            <p:cNvPr id="130" name="Google Shape;130;p26"/>
            <p:cNvSpPr/>
            <p:nvPr/>
          </p:nvSpPr>
          <p:spPr>
            <a:xfrm>
              <a:off x="7306025" y="3705450"/>
              <a:ext cx="1379700" cy="3684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900"/>
                </a:spcBef>
                <a:spcAft>
                  <a:spcPts val="0"/>
                </a:spcAft>
                <a:buNone/>
              </a:pPr>
              <a:r>
                <a:rPr lang="en" sz="1100">
                  <a:solidFill>
                    <a:srgbClr val="111111"/>
                  </a:solidFill>
                  <a:latin typeface="Calibri"/>
                  <a:ea typeface="Calibri"/>
                  <a:cs typeface="Calibri"/>
                  <a:sym typeface="Calibri"/>
                </a:rPr>
                <a:t>Customers</a:t>
              </a:r>
              <a:endParaRPr sz="1300">
                <a:latin typeface="Open Sans"/>
                <a:ea typeface="Open Sans"/>
                <a:cs typeface="Open Sans"/>
                <a:sym typeface="Open Sans"/>
              </a:endParaRPr>
            </a:p>
          </p:txBody>
        </p:sp>
      </p:grpSp>
      <p:cxnSp>
        <p:nvCxnSpPr>
          <p:cNvPr id="131" name="Google Shape;131;p26"/>
          <p:cNvCxnSpPr>
            <a:stCxn id="126" idx="2"/>
            <a:endCxn id="127" idx="0"/>
          </p:cNvCxnSpPr>
          <p:nvPr/>
        </p:nvCxnSpPr>
        <p:spPr>
          <a:xfrm>
            <a:off x="7309327" y="1596756"/>
            <a:ext cx="0" cy="2493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6"/>
          <p:cNvCxnSpPr>
            <a:stCxn id="127" idx="2"/>
            <a:endCxn id="129" idx="0"/>
          </p:cNvCxnSpPr>
          <p:nvPr/>
        </p:nvCxnSpPr>
        <p:spPr>
          <a:xfrm>
            <a:off x="7309327" y="2193097"/>
            <a:ext cx="0" cy="273600"/>
          </a:xfrm>
          <a:prstGeom prst="straightConnector1">
            <a:avLst/>
          </a:prstGeom>
          <a:noFill/>
          <a:ln cap="flat" cmpd="sng" w="9525">
            <a:solidFill>
              <a:schemeClr val="dk2"/>
            </a:solidFill>
            <a:prstDash val="solid"/>
            <a:round/>
            <a:headEnd len="med" w="med" type="none"/>
            <a:tailEnd len="med" w="med" type="triangle"/>
          </a:ln>
        </p:spPr>
      </p:cxnSp>
      <p:cxnSp>
        <p:nvCxnSpPr>
          <p:cNvPr id="133" name="Google Shape;133;p26"/>
          <p:cNvCxnSpPr>
            <a:stCxn id="129" idx="2"/>
            <a:endCxn id="128" idx="0"/>
          </p:cNvCxnSpPr>
          <p:nvPr/>
        </p:nvCxnSpPr>
        <p:spPr>
          <a:xfrm>
            <a:off x="7309327" y="2813948"/>
            <a:ext cx="0" cy="273900"/>
          </a:xfrm>
          <a:prstGeom prst="straightConnector1">
            <a:avLst/>
          </a:prstGeom>
          <a:noFill/>
          <a:ln cap="flat" cmpd="sng" w="9525">
            <a:solidFill>
              <a:schemeClr val="dk2"/>
            </a:solidFill>
            <a:prstDash val="solid"/>
            <a:round/>
            <a:headEnd len="med" w="med" type="none"/>
            <a:tailEnd len="med" w="med" type="triangle"/>
          </a:ln>
        </p:spPr>
      </p:cxnSp>
      <p:cxnSp>
        <p:nvCxnSpPr>
          <p:cNvPr id="134" name="Google Shape;134;p26"/>
          <p:cNvCxnSpPr>
            <a:stCxn id="128" idx="2"/>
            <a:endCxn id="130" idx="0"/>
          </p:cNvCxnSpPr>
          <p:nvPr/>
        </p:nvCxnSpPr>
        <p:spPr>
          <a:xfrm>
            <a:off x="7309327" y="3434823"/>
            <a:ext cx="0" cy="273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579813" y="847262"/>
            <a:ext cx="4558175" cy="3448975"/>
          </a:xfrm>
          <a:prstGeom prst="rect">
            <a:avLst/>
          </a:prstGeom>
          <a:noFill/>
          <a:ln>
            <a:noFill/>
          </a:ln>
        </p:spPr>
      </p:pic>
      <p:sp>
        <p:nvSpPr>
          <p:cNvPr id="140" name="Google Shape;140;p27"/>
          <p:cNvSpPr txBox="1"/>
          <p:nvPr>
            <p:ph idx="4294967295" type="title"/>
          </p:nvPr>
        </p:nvSpPr>
        <p:spPr>
          <a:xfrm>
            <a:off x="351188" y="274550"/>
            <a:ext cx="8520600" cy="572700"/>
          </a:xfrm>
          <a:prstGeom prst="rect">
            <a:avLst/>
          </a:prstGeom>
        </p:spPr>
        <p:txBody>
          <a:bodyPr anchorCtr="0" anchor="ctr" bIns="34275" lIns="68575" spcFirstLastPara="1" rIns="68575" wrap="square" tIns="34275">
            <a:normAutofit/>
          </a:bodyPr>
          <a:lstStyle/>
          <a:p>
            <a:pPr indent="0" lvl="0" marL="0" rtl="0" algn="l">
              <a:lnSpc>
                <a:spcPct val="100000"/>
              </a:lnSpc>
              <a:spcBef>
                <a:spcPts val="0"/>
              </a:spcBef>
              <a:spcAft>
                <a:spcPts val="0"/>
              </a:spcAft>
              <a:buNone/>
            </a:pPr>
            <a:r>
              <a:rPr lang="en" sz="2100"/>
              <a:t>Embracing the Technology in Supply Chain : RFID</a:t>
            </a:r>
            <a:endParaRPr/>
          </a:p>
        </p:txBody>
      </p:sp>
      <p:sp>
        <p:nvSpPr>
          <p:cNvPr id="141" name="Google Shape;141;p27"/>
          <p:cNvSpPr txBox="1"/>
          <p:nvPr/>
        </p:nvSpPr>
        <p:spPr>
          <a:xfrm>
            <a:off x="5373275" y="823150"/>
            <a:ext cx="3090600" cy="3621000"/>
          </a:xfrm>
          <a:prstGeom prst="rect">
            <a:avLst/>
          </a:prstGeom>
          <a:noFill/>
          <a:ln>
            <a:noFill/>
          </a:ln>
        </p:spPr>
        <p:txBody>
          <a:bodyPr anchorCtr="0" anchor="t" bIns="91425" lIns="91425" spcFirstLastPara="1" rIns="91425" wrap="square" tIns="91425">
            <a:noAutofit/>
          </a:bodyPr>
          <a:lstStyle/>
          <a:p>
            <a:pPr indent="-309431" lvl="0" marL="457200" rtl="0" algn="just">
              <a:lnSpc>
                <a:spcPct val="115000"/>
              </a:lnSpc>
              <a:spcBef>
                <a:spcPts val="800"/>
              </a:spcBef>
              <a:spcAft>
                <a:spcPts val="0"/>
              </a:spcAft>
              <a:buClr>
                <a:schemeClr val="dk1"/>
              </a:buClr>
              <a:buSzPts val="1273"/>
              <a:buFont typeface="Calibri"/>
              <a:buChar char="●"/>
            </a:pPr>
            <a:r>
              <a:rPr lang="en" sz="1272">
                <a:solidFill>
                  <a:schemeClr val="dk1"/>
                </a:solidFill>
                <a:latin typeface="Calibri"/>
                <a:ea typeface="Calibri"/>
                <a:cs typeface="Calibri"/>
                <a:sym typeface="Calibri"/>
              </a:rPr>
              <a:t>RFID, which functions similarly to smart bar codes, which automatically identify and track inventory, providing real-time snapshots across distribution centers and restaurants.</a:t>
            </a:r>
            <a:endParaRPr sz="1272">
              <a:solidFill>
                <a:schemeClr val="dk1"/>
              </a:solidFill>
              <a:latin typeface="Calibri"/>
              <a:ea typeface="Calibri"/>
              <a:cs typeface="Calibri"/>
              <a:sym typeface="Calibri"/>
            </a:endParaRPr>
          </a:p>
          <a:p>
            <a:pPr indent="-315781" lvl="0" marL="457200" rtl="0" algn="just">
              <a:lnSpc>
                <a:spcPct val="115000"/>
              </a:lnSpc>
              <a:spcBef>
                <a:spcPts val="0"/>
              </a:spcBef>
              <a:spcAft>
                <a:spcPts val="0"/>
              </a:spcAft>
              <a:buClr>
                <a:schemeClr val="dk1"/>
              </a:buClr>
              <a:buSzPts val="1373"/>
              <a:buFont typeface="Calibri"/>
              <a:buChar char="●"/>
            </a:pPr>
            <a:r>
              <a:rPr lang="en" sz="1372">
                <a:solidFill>
                  <a:schemeClr val="dk1"/>
                </a:solidFill>
                <a:latin typeface="Calibri"/>
                <a:ea typeface="Calibri"/>
                <a:cs typeface="Calibri"/>
                <a:sym typeface="Calibri"/>
              </a:rPr>
              <a:t>Since RFID technology works in conjunction with the current scanners in restaurants, integration costs are negligible.</a:t>
            </a:r>
            <a:endParaRPr sz="1272">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87900" y="292625"/>
            <a:ext cx="74325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Chipotle’s Implementation  of RFID</a:t>
            </a:r>
            <a:endParaRPr/>
          </a:p>
        </p:txBody>
      </p:sp>
      <p:sp>
        <p:nvSpPr>
          <p:cNvPr id="147" name="Google Shape;147;p28"/>
          <p:cNvSpPr txBox="1"/>
          <p:nvPr>
            <p:ph idx="1" type="body"/>
          </p:nvPr>
        </p:nvSpPr>
        <p:spPr>
          <a:xfrm>
            <a:off x="311700" y="923875"/>
            <a:ext cx="5553900" cy="3656400"/>
          </a:xfrm>
          <a:prstGeom prst="rect">
            <a:avLst/>
          </a:prstGeom>
        </p:spPr>
        <p:txBody>
          <a:bodyPr anchorCtr="0" anchor="t" bIns="34275" lIns="68575" spcFirstLastPara="1" rIns="68575" wrap="square" tIns="34275">
            <a:noAutofit/>
          </a:bodyPr>
          <a:lstStyle/>
          <a:p>
            <a:pPr indent="-315781" lvl="0" marL="457200" rtl="0" algn="just">
              <a:lnSpc>
                <a:spcPct val="115000"/>
              </a:lnSpc>
              <a:spcBef>
                <a:spcPts val="800"/>
              </a:spcBef>
              <a:spcAft>
                <a:spcPts val="0"/>
              </a:spcAft>
              <a:buSzPts val="1373"/>
              <a:buFont typeface="Calibri"/>
              <a:buChar char="•"/>
            </a:pPr>
            <a:r>
              <a:rPr lang="en" sz="1372">
                <a:latin typeface="Calibri"/>
                <a:ea typeface="Calibri"/>
                <a:cs typeface="Calibri"/>
                <a:sym typeface="Calibri"/>
              </a:rPr>
              <a:t>Chipotle has a </a:t>
            </a:r>
            <a:r>
              <a:rPr lang="en" sz="1372">
                <a:latin typeface="Calibri"/>
                <a:ea typeface="Calibri"/>
                <a:cs typeface="Calibri"/>
                <a:sym typeface="Calibri"/>
              </a:rPr>
              <a:t>successful pilot program where it tested</a:t>
            </a:r>
            <a:r>
              <a:rPr lang="en" sz="1372">
                <a:latin typeface="Calibri"/>
                <a:ea typeface="Calibri"/>
                <a:cs typeface="Calibri"/>
                <a:sym typeface="Calibri"/>
              </a:rPr>
              <a:t> use of RFID technology to track ingredients in real time from suppliers to restaurants. </a:t>
            </a:r>
            <a:endParaRPr sz="1372">
              <a:latin typeface="Calibri"/>
              <a:ea typeface="Calibri"/>
              <a:cs typeface="Calibri"/>
              <a:sym typeface="Calibri"/>
            </a:endParaRPr>
          </a:p>
          <a:p>
            <a:pPr indent="-315781" lvl="0" marL="457200" rtl="0" algn="just">
              <a:lnSpc>
                <a:spcPct val="115000"/>
              </a:lnSpc>
              <a:spcBef>
                <a:spcPts val="0"/>
              </a:spcBef>
              <a:spcAft>
                <a:spcPts val="0"/>
              </a:spcAft>
              <a:buSzPts val="1373"/>
              <a:buFont typeface="Calibri"/>
              <a:buChar char="•"/>
            </a:pPr>
            <a:r>
              <a:rPr lang="en" sz="1372">
                <a:latin typeface="Calibri"/>
                <a:ea typeface="Calibri"/>
                <a:cs typeface="Calibri"/>
                <a:sym typeface="Calibri"/>
              </a:rPr>
              <a:t>Chipotle tests ingredients with high-resolution DNA testing, surpassing state and federal requirements and industry standards.</a:t>
            </a:r>
            <a:endParaRPr sz="1372">
              <a:latin typeface="Calibri"/>
              <a:ea typeface="Calibri"/>
              <a:cs typeface="Calibri"/>
              <a:sym typeface="Calibri"/>
            </a:endParaRPr>
          </a:p>
          <a:p>
            <a:pPr indent="-315781" lvl="0" marL="457200" rtl="0" algn="just">
              <a:lnSpc>
                <a:spcPct val="115000"/>
              </a:lnSpc>
              <a:spcBef>
                <a:spcPts val="0"/>
              </a:spcBef>
              <a:spcAft>
                <a:spcPts val="0"/>
              </a:spcAft>
              <a:buSzPts val="1373"/>
              <a:buFont typeface="Calibri"/>
              <a:buChar char="•"/>
            </a:pPr>
            <a:r>
              <a:rPr lang="en" sz="1372">
                <a:latin typeface="Calibri"/>
                <a:ea typeface="Calibri"/>
                <a:cs typeface="Calibri"/>
                <a:sym typeface="Calibri"/>
              </a:rPr>
              <a:t>This technology integration is enhancing employee experience at participating restaurants and benefiting our supply partners.</a:t>
            </a:r>
            <a:endParaRPr sz="1372">
              <a:latin typeface="Calibri"/>
              <a:ea typeface="Calibri"/>
              <a:cs typeface="Calibri"/>
              <a:sym typeface="Calibri"/>
            </a:endParaRPr>
          </a:p>
          <a:p>
            <a:pPr indent="-315781" lvl="0" marL="457200" rtl="0" algn="just">
              <a:lnSpc>
                <a:spcPct val="115000"/>
              </a:lnSpc>
              <a:spcBef>
                <a:spcPts val="0"/>
              </a:spcBef>
              <a:spcAft>
                <a:spcPts val="0"/>
              </a:spcAft>
              <a:buSzPts val="1373"/>
              <a:buFont typeface="Calibri"/>
              <a:buChar char="•"/>
            </a:pPr>
            <a:r>
              <a:rPr lang="en" sz="1372">
                <a:latin typeface="Calibri"/>
                <a:ea typeface="Calibri"/>
                <a:cs typeface="Calibri"/>
                <a:sym typeface="Calibri"/>
              </a:rPr>
              <a:t>The RFID tags </a:t>
            </a:r>
            <a:r>
              <a:rPr lang="en" sz="1372">
                <a:latin typeface="Calibri"/>
                <a:ea typeface="Calibri"/>
                <a:cs typeface="Calibri"/>
                <a:sym typeface="Calibri"/>
              </a:rPr>
              <a:t>individually</a:t>
            </a:r>
            <a:r>
              <a:rPr lang="en" sz="1372">
                <a:latin typeface="Calibri"/>
                <a:ea typeface="Calibri"/>
                <a:cs typeface="Calibri"/>
                <a:sym typeface="Calibri"/>
              </a:rPr>
              <a:t> contain detailed information like origin, expiry date, time of </a:t>
            </a:r>
            <a:r>
              <a:rPr lang="en" sz="1372">
                <a:latin typeface="Calibri"/>
                <a:ea typeface="Calibri"/>
                <a:cs typeface="Calibri"/>
                <a:sym typeface="Calibri"/>
              </a:rPr>
              <a:t>ingestion into supply chain and handled by operators details.</a:t>
            </a:r>
            <a:endParaRPr sz="1372">
              <a:latin typeface="Calibri"/>
              <a:ea typeface="Calibri"/>
              <a:cs typeface="Calibri"/>
              <a:sym typeface="Calibri"/>
            </a:endParaRPr>
          </a:p>
          <a:p>
            <a:pPr indent="-315781" lvl="0" marL="457200" rtl="0" algn="just">
              <a:lnSpc>
                <a:spcPct val="115000"/>
              </a:lnSpc>
              <a:spcBef>
                <a:spcPts val="0"/>
              </a:spcBef>
              <a:spcAft>
                <a:spcPts val="0"/>
              </a:spcAft>
              <a:buSzPts val="1373"/>
              <a:buFont typeface="Calibri"/>
              <a:buChar char="•"/>
            </a:pPr>
            <a:r>
              <a:rPr lang="en" sz="1372">
                <a:latin typeface="Calibri"/>
                <a:ea typeface="Calibri"/>
                <a:cs typeface="Calibri"/>
                <a:sym typeface="Calibri"/>
              </a:rPr>
              <a:t>Chipotle's use of RFID technology provides the company with a real-time view of its inventory throughout its distribution centers and restaurants. By leveraging Chipotle's RFID system, vendors can enhance their own inventory management processes and reduce the need for repetitive tasks.</a:t>
            </a:r>
            <a:endParaRPr sz="1372">
              <a:latin typeface="Calibri"/>
              <a:ea typeface="Calibri"/>
              <a:cs typeface="Calibri"/>
              <a:sym typeface="Calibri"/>
            </a:endParaRPr>
          </a:p>
        </p:txBody>
      </p:sp>
      <p:pic>
        <p:nvPicPr>
          <p:cNvPr id="148" name="Google Shape;148;p28"/>
          <p:cNvPicPr preferRelativeResize="0"/>
          <p:nvPr/>
        </p:nvPicPr>
        <p:blipFill>
          <a:blip r:embed="rId3">
            <a:alphaModFix/>
          </a:blip>
          <a:stretch>
            <a:fillRect/>
          </a:stretch>
        </p:blipFill>
        <p:spPr>
          <a:xfrm>
            <a:off x="5865600" y="1589650"/>
            <a:ext cx="2973599" cy="1964212"/>
          </a:xfrm>
          <a:prstGeom prst="rect">
            <a:avLst/>
          </a:prstGeom>
          <a:noFill/>
          <a:ln>
            <a:noFill/>
          </a:ln>
        </p:spPr>
      </p:pic>
      <p:sp>
        <p:nvSpPr>
          <p:cNvPr id="149" name="Google Shape;149;p28"/>
          <p:cNvSpPr txBox="1"/>
          <p:nvPr/>
        </p:nvSpPr>
        <p:spPr>
          <a:xfrm>
            <a:off x="4350625" y="4633000"/>
            <a:ext cx="2416500" cy="3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latin typeface="Calibri"/>
                <a:ea typeface="Calibri"/>
                <a:cs typeface="Calibri"/>
                <a:sym typeface="Calibri"/>
                <a:hlinkClick r:id="rId4"/>
              </a:rPr>
              <a:t>https://medium.com/@AbhiXpert/in-air-gestures-recognition-using-rfid-tag-64a20749ecc8</a:t>
            </a:r>
            <a:r>
              <a:rPr lang="en" sz="800">
                <a:solidFill>
                  <a:schemeClr val="dk1"/>
                </a:solidFill>
                <a:latin typeface="Calibri"/>
                <a:ea typeface="Calibri"/>
                <a:cs typeface="Calibri"/>
                <a:sym typeface="Calibri"/>
              </a:rPr>
              <a:t> </a:t>
            </a:r>
            <a:endParaRPr sz="2100">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idx="1" type="body"/>
          </p:nvPr>
        </p:nvSpPr>
        <p:spPr>
          <a:xfrm>
            <a:off x="193075" y="804725"/>
            <a:ext cx="4378800" cy="36372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Clr>
                <a:schemeClr val="dk1"/>
              </a:buClr>
              <a:buSzPts val="1100"/>
              <a:buFont typeface="Arial"/>
              <a:buNone/>
            </a:pPr>
            <a:r>
              <a:rPr b="1" lang="en" sz="1300">
                <a:latin typeface="Arial"/>
                <a:ea typeface="Arial"/>
                <a:cs typeface="Arial"/>
                <a:sym typeface="Arial"/>
              </a:rPr>
              <a:t>Old Supply Chain Management:</a:t>
            </a:r>
            <a:endParaRPr b="1" sz="13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b="1" lang="en" sz="1100">
                <a:latin typeface="Arial"/>
                <a:ea typeface="Arial"/>
                <a:cs typeface="Arial"/>
                <a:sym typeface="Arial"/>
              </a:rPr>
              <a:t>Local Sourcing:</a:t>
            </a: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Ingredients sourced from organic farmers within a 350-mile radius.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Close relationships with family-owned farms.</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None/>
            </a:pPr>
            <a:r>
              <a:rPr b="1" lang="en" sz="1100">
                <a:latin typeface="Arial"/>
                <a:ea typeface="Arial"/>
                <a:cs typeface="Arial"/>
                <a:sym typeface="Arial"/>
              </a:rPr>
              <a:t>Challenges:</a:t>
            </a:r>
            <a:endParaRPr b="1"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Faced risks of food-borne illnesses.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Unable to </a:t>
            </a:r>
            <a:r>
              <a:rPr lang="en" sz="1100">
                <a:latin typeface="Arial"/>
                <a:ea typeface="Arial"/>
                <a:cs typeface="Arial"/>
                <a:sym typeface="Arial"/>
              </a:rPr>
              <a:t>locate</a:t>
            </a:r>
            <a:r>
              <a:rPr lang="en" sz="1100">
                <a:latin typeface="Arial"/>
                <a:ea typeface="Arial"/>
                <a:cs typeface="Arial"/>
                <a:sym typeface="Arial"/>
              </a:rPr>
              <a:t> the source of the ingredients.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sz="1100">
                <a:latin typeface="Arial"/>
                <a:ea typeface="Arial"/>
                <a:cs typeface="Arial"/>
                <a:sym typeface="Arial"/>
              </a:rPr>
              <a:t>Forecasting</a:t>
            </a:r>
            <a:r>
              <a:rPr lang="en" sz="1100">
                <a:latin typeface="Arial"/>
                <a:ea typeface="Arial"/>
                <a:cs typeface="Arial"/>
                <a:sym typeface="Arial"/>
              </a:rPr>
              <a:t> demand was an issues and there </a:t>
            </a:r>
            <a:r>
              <a:rPr lang="en" sz="1100">
                <a:latin typeface="Arial"/>
                <a:ea typeface="Arial"/>
                <a:cs typeface="Arial"/>
                <a:sym typeface="Arial"/>
              </a:rPr>
              <a:t>were frequent items out of stock.</a:t>
            </a:r>
            <a:endParaRPr sz="1100">
              <a:latin typeface="Arial"/>
              <a:ea typeface="Arial"/>
              <a:cs typeface="Arial"/>
              <a:sym typeface="Arial"/>
            </a:endParaRPr>
          </a:p>
          <a:p>
            <a:pPr indent="0" lvl="0" marL="457200" rtl="0" algn="l">
              <a:lnSpc>
                <a:spcPct val="115000"/>
              </a:lnSpc>
              <a:spcBef>
                <a:spcPts val="0"/>
              </a:spcBef>
              <a:spcAft>
                <a:spcPts val="0"/>
              </a:spcAft>
              <a:buNone/>
            </a:pPr>
            <a:r>
              <a:t/>
            </a:r>
            <a:endParaRPr sz="1100">
              <a:latin typeface="Arial"/>
              <a:ea typeface="Arial"/>
              <a:cs typeface="Arial"/>
              <a:sym typeface="Arial"/>
            </a:endParaRPr>
          </a:p>
        </p:txBody>
      </p:sp>
      <p:sp>
        <p:nvSpPr>
          <p:cNvPr id="155" name="Google Shape;155;p29"/>
          <p:cNvSpPr txBox="1"/>
          <p:nvPr>
            <p:ph type="title"/>
          </p:nvPr>
        </p:nvSpPr>
        <p:spPr>
          <a:xfrm>
            <a:off x="194850" y="363675"/>
            <a:ext cx="7596600" cy="250200"/>
          </a:xfrm>
          <a:prstGeom prst="rect">
            <a:avLst/>
          </a:prstGeom>
        </p:spPr>
        <p:txBody>
          <a:bodyPr anchorCtr="0" anchor="ctr" bIns="34275" lIns="68575" spcFirstLastPara="1" rIns="68575" wrap="square" tIns="34275">
            <a:normAutofit fontScale="90000"/>
          </a:bodyPr>
          <a:lstStyle/>
          <a:p>
            <a:pPr indent="0" lvl="0" marL="0" rtl="0" algn="l">
              <a:spcBef>
                <a:spcPts val="0"/>
              </a:spcBef>
              <a:spcAft>
                <a:spcPts val="0"/>
              </a:spcAft>
              <a:buNone/>
            </a:pPr>
            <a:r>
              <a:rPr lang="en"/>
              <a:t>Comparison </a:t>
            </a:r>
            <a:endParaRPr/>
          </a:p>
        </p:txBody>
      </p:sp>
      <p:sp>
        <p:nvSpPr>
          <p:cNvPr id="156" name="Google Shape;156;p29"/>
          <p:cNvSpPr txBox="1"/>
          <p:nvPr>
            <p:ph idx="1" type="body"/>
          </p:nvPr>
        </p:nvSpPr>
        <p:spPr>
          <a:xfrm>
            <a:off x="4572000" y="804725"/>
            <a:ext cx="4378800" cy="3637200"/>
          </a:xfrm>
          <a:prstGeom prst="rect">
            <a:avLst/>
          </a:prstGeom>
        </p:spPr>
        <p:txBody>
          <a:bodyPr anchorCtr="0" anchor="t" bIns="34275" lIns="68575" spcFirstLastPara="1" rIns="68575" wrap="square" tIns="34275">
            <a:normAutofit fontScale="85000" lnSpcReduction="20000"/>
          </a:bodyPr>
          <a:lstStyle/>
          <a:p>
            <a:pPr indent="0" lvl="0" marL="0" rtl="0" algn="l">
              <a:lnSpc>
                <a:spcPct val="115000"/>
              </a:lnSpc>
              <a:spcBef>
                <a:spcPts val="0"/>
              </a:spcBef>
              <a:spcAft>
                <a:spcPts val="0"/>
              </a:spcAft>
              <a:buClr>
                <a:schemeClr val="dk1"/>
              </a:buClr>
              <a:buSzPct val="84615"/>
              <a:buFont typeface="Arial"/>
              <a:buNone/>
            </a:pPr>
            <a:r>
              <a:rPr b="1" lang="en" sz="1300">
                <a:latin typeface="Arial"/>
                <a:ea typeface="Arial"/>
                <a:cs typeface="Arial"/>
                <a:sym typeface="Arial"/>
              </a:rPr>
              <a:t>New Supply Chain Management:</a:t>
            </a:r>
            <a:endParaRPr b="1" sz="157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rPr b="1" lang="en" sz="1100">
                <a:latin typeface="Arial"/>
                <a:ea typeface="Arial"/>
                <a:cs typeface="Arial"/>
                <a:sym typeface="Arial"/>
              </a:rPr>
              <a:t>Operational Changes:</a:t>
            </a:r>
            <a:endParaRPr b="1"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Established a new supply chain team.</a:t>
            </a:r>
            <a:endParaRPr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Made operational changes in response to food safety issues.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rPr b="1" lang="en" sz="1100">
                <a:latin typeface="Arial"/>
                <a:ea typeface="Arial"/>
                <a:cs typeface="Arial"/>
                <a:sym typeface="Arial"/>
              </a:rPr>
              <a:t>Safety Measures:</a:t>
            </a:r>
            <a:endParaRPr b="1"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Increased food safety training frequency in restaurants.</a:t>
            </a:r>
            <a:endParaRPr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Modified cooking and preparation procedures.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rPr b="1" lang="en" sz="1100">
                <a:latin typeface="Arial"/>
                <a:ea typeface="Arial"/>
                <a:cs typeface="Arial"/>
                <a:sym typeface="Arial"/>
              </a:rPr>
              <a:t>Efficiency Enhancements:</a:t>
            </a:r>
            <a:endParaRPr b="1"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Introduced "Focus Prep" to minimize staff involved in food preparation.</a:t>
            </a:r>
            <a:endParaRPr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Transitioned more preparation to a central kitchen, reducing in-store prep.</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rPr b="1" lang="en" sz="1100">
                <a:latin typeface="Arial"/>
                <a:ea typeface="Arial"/>
                <a:cs typeface="Arial"/>
                <a:sym typeface="Arial"/>
              </a:rPr>
              <a:t>Technology Implementation:</a:t>
            </a:r>
            <a:endParaRPr b="1"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Adopted digital supply chain tracking tools for better traceability.</a:t>
            </a:r>
            <a:endParaRPr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Helped maintain Inventory better by automating the ordering process.</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ct val="100000"/>
              <a:buFont typeface="Arial"/>
              <a:buNone/>
            </a:pPr>
            <a:r>
              <a:rPr b="1" lang="en" sz="1100">
                <a:latin typeface="Arial"/>
                <a:ea typeface="Arial"/>
                <a:cs typeface="Arial"/>
                <a:sym typeface="Arial"/>
              </a:rPr>
              <a:t>Supplier Shifts:</a:t>
            </a:r>
            <a:endParaRPr b="1"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Moved away from exclusive reliance on small, local suppliers.</a:t>
            </a:r>
            <a:endParaRPr sz="1100">
              <a:latin typeface="Arial"/>
              <a:ea typeface="Arial"/>
              <a:cs typeface="Arial"/>
              <a:sym typeface="Arial"/>
            </a:endParaRPr>
          </a:p>
          <a:p>
            <a:pPr indent="-287972" lvl="0" marL="457200" rtl="0" algn="l">
              <a:lnSpc>
                <a:spcPct val="115000"/>
              </a:lnSpc>
              <a:spcBef>
                <a:spcPts val="0"/>
              </a:spcBef>
              <a:spcAft>
                <a:spcPts val="0"/>
              </a:spcAft>
              <a:buSzPct val="100000"/>
              <a:buFont typeface="Arial"/>
              <a:buChar char="-"/>
            </a:pPr>
            <a:r>
              <a:rPr lang="en" sz="1100">
                <a:latin typeface="Arial"/>
                <a:ea typeface="Arial"/>
                <a:cs typeface="Arial"/>
                <a:sym typeface="Arial"/>
              </a:rPr>
              <a:t>Focused on continuity, control, and animal welfare in supplier selection.</a:t>
            </a:r>
            <a:endParaRPr sz="1100">
              <a:latin typeface="Arial"/>
              <a:ea typeface="Arial"/>
              <a:cs typeface="Arial"/>
              <a:sym typeface="Arial"/>
            </a:endParaRPr>
          </a:p>
          <a:p>
            <a:pPr indent="0" lvl="0" marL="0" rtl="0" algn="l">
              <a:spcBef>
                <a:spcPts val="800"/>
              </a:spcBef>
              <a:spcAft>
                <a:spcPts val="0"/>
              </a:spcAft>
              <a:buNone/>
            </a:pPr>
            <a:r>
              <a:t/>
            </a:r>
            <a:endParaRPr sz="1200">
              <a:solidFill>
                <a:srgbClr val="11111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Research Question</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Can i</a:t>
            </a:r>
            <a:r>
              <a:rPr lang="en"/>
              <a:t>ntegration of technologies like RFID into supply chains help companies better maintain their inventories and help them find root cause in case of an incident?</a:t>
            </a:r>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