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24342E-53ED-4F86-A249-8C1BD4EACFC1}">
  <a:tblStyle styleId="{3924342E-53ED-4F86-A249-8C1BD4EACF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OpenSans-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penSans-italic.fntdata"/><Relationship Id="rId10" Type="http://schemas.openxmlformats.org/officeDocument/2006/relationships/slide" Target="slides/slide4.xml"/><Relationship Id="rId54"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63528f7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263528f7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52c5be7b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52c5be7b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3528f70d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3528f70d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3528f70d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3528f70d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528f70d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528f70d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3528f70d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3528f70d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528f70d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528f70d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3528f70d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3528f70d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52c5be7b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52c5be7b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528f70d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528f70d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528f70d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3528f70d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63528f70d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3528f70d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352c5be7b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352c5be7b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52c5be7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52c5be7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52c5be7b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352c5be7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352c5be7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352c5be7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3528f70d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3528f70d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3528f70d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3528f70d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3528f70d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3528f70d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3528f70d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3528f70d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3528f70d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3528f70d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3528f70d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3528f70d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3528f70d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3528f70d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3528f70d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3528f70d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3528f70d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3528f70d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3528f70d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3528f70d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3528f70d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3528f70d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3528f70d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3528f70d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3528f70d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3528f70d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3528f70d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3528f70d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3528f70d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3528f70d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3528f70d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3528f70d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3528f70d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3528f70d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3528f70d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3528f70d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3528f70d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3528f70d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352c5be7b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352c5be7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352c5be7b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352c5be7b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6352c5be7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6352c5be7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352c5be7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352c5be7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352c5be7b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6352c5be7b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352c5be7b_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352c5be7b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3528f70d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3528f70d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3528f70d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3528f70d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3528f70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3528f70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528f70d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528f70d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528f70d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528f70d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nvSpPr>
        <p:spPr>
          <a:xfrm>
            <a:off x="2543537" y="-1006997"/>
            <a:ext cx="138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 name="Google Shape;13;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Open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SzPts val="1800"/>
              <a:buNone/>
              <a:defRPr sz="1800"/>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15" name="Google Shape;15;p2"/>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400">
                <a:solidFill>
                  <a:srgbClr val="888888"/>
                </a:solidFill>
                <a:latin typeface="Avenir"/>
                <a:ea typeface="Avenir"/>
                <a:cs typeface="Avenir"/>
                <a:sym typeface="Avenir"/>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ctrTitle"/>
          </p:nvPr>
        </p:nvSpPr>
        <p:spPr>
          <a:xfrm>
            <a:off x="656862" y="459808"/>
            <a:ext cx="7668300" cy="547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subTitle"/>
          </p:nvPr>
        </p:nvSpPr>
        <p:spPr>
          <a:xfrm>
            <a:off x="1250065" y="1312566"/>
            <a:ext cx="6484800" cy="26286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19" name="Google Shape;19;p3"/>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4"/>
          <p:cNvSpPr/>
          <p:nvPr/>
        </p:nvSpPr>
        <p:spPr>
          <a:xfrm>
            <a:off x="0" y="0"/>
            <a:ext cx="91440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 name="Google Shape;22;p4"/>
          <p:cNvSpPr txBox="1"/>
          <p:nvPr/>
        </p:nvSpPr>
        <p:spPr>
          <a:xfrm>
            <a:off x="3664327" y="1885670"/>
            <a:ext cx="1696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IMAGE SIZE EXAMPLE</a:t>
            </a:r>
            <a:endParaRPr sz="1100"/>
          </a:p>
        </p:txBody>
      </p:sp>
      <p:sp>
        <p:nvSpPr>
          <p:cNvPr id="23" name="Google Shape;23;p4"/>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4" name="Shape 24"/>
        <p:cNvGrpSpPr/>
        <p:nvPr/>
      </p:nvGrpSpPr>
      <p:grpSpPr>
        <a:xfrm>
          <a:off x="0" y="0"/>
          <a:ext cx="0" cy="0"/>
          <a:chOff x="0" y="0"/>
          <a:chExt cx="0" cy="0"/>
        </a:xfrm>
      </p:grpSpPr>
      <p:sp>
        <p:nvSpPr>
          <p:cNvPr id="25" name="Google Shape;25;p5"/>
          <p:cNvSpPr/>
          <p:nvPr/>
        </p:nvSpPr>
        <p:spPr>
          <a:xfrm>
            <a:off x="0" y="0"/>
            <a:ext cx="45702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 name="Google Shape;26;p5"/>
          <p:cNvSpPr txBox="1"/>
          <p:nvPr/>
        </p:nvSpPr>
        <p:spPr>
          <a:xfrm>
            <a:off x="1095397" y="1885670"/>
            <a:ext cx="254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27" name="Google Shape;27;p5"/>
          <p:cNvSpPr txBox="1"/>
          <p:nvPr>
            <p:ph type="ctrTitle"/>
          </p:nvPr>
        </p:nvSpPr>
        <p:spPr>
          <a:xfrm>
            <a:off x="4717024" y="961617"/>
            <a:ext cx="3854700" cy="547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p5"/>
          <p:cNvSpPr txBox="1"/>
          <p:nvPr>
            <p:ph idx="1" type="subTitle"/>
          </p:nvPr>
        </p:nvSpPr>
        <p:spPr>
          <a:xfrm>
            <a:off x="4717024" y="1719383"/>
            <a:ext cx="6484800" cy="26286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29" name="Google Shape;29;p5"/>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0" name="Shape 30"/>
        <p:cNvGrpSpPr/>
        <p:nvPr/>
      </p:nvGrpSpPr>
      <p:grpSpPr>
        <a:xfrm>
          <a:off x="0" y="0"/>
          <a:ext cx="0" cy="0"/>
          <a:chOff x="0" y="0"/>
          <a:chExt cx="0" cy="0"/>
        </a:xfrm>
      </p:grpSpPr>
      <p:sp>
        <p:nvSpPr>
          <p:cNvPr id="31" name="Google Shape;31;p6"/>
          <p:cNvSpPr/>
          <p:nvPr/>
        </p:nvSpPr>
        <p:spPr>
          <a:xfrm>
            <a:off x="4573804" y="0"/>
            <a:ext cx="45702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 name="Google Shape;32;p6"/>
          <p:cNvSpPr txBox="1"/>
          <p:nvPr/>
        </p:nvSpPr>
        <p:spPr>
          <a:xfrm>
            <a:off x="5669201" y="1885670"/>
            <a:ext cx="254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33" name="Google Shape;33;p6"/>
          <p:cNvSpPr txBox="1"/>
          <p:nvPr>
            <p:ph type="ctrTitle"/>
          </p:nvPr>
        </p:nvSpPr>
        <p:spPr>
          <a:xfrm>
            <a:off x="259324" y="961617"/>
            <a:ext cx="3854700" cy="547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6"/>
          <p:cNvSpPr txBox="1"/>
          <p:nvPr>
            <p:ph idx="1" type="subTitle"/>
          </p:nvPr>
        </p:nvSpPr>
        <p:spPr>
          <a:xfrm>
            <a:off x="259324" y="1719383"/>
            <a:ext cx="4314600" cy="26286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35" name="Google Shape;35;p6"/>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7"/>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 name="Google Shape;38;p7"/>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2" name="Google Shape;42;p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Open Sans"/>
              <a:buNone/>
              <a:defRPr b="1" i="0" sz="3300" u="none" cap="none" strike="noStrike">
                <a:solidFill>
                  <a:schemeClr val="dk1"/>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FFC000"/>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rgbClr val="FFC000"/>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rgbClr val="FFC000"/>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14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pic>
        <p:nvPicPr>
          <p:cNvPr descr="MichiganTech_Horizontal_TwoColor.png" id="9" name="Google Shape;9;p1"/>
          <p:cNvPicPr preferRelativeResize="0"/>
          <p:nvPr/>
        </p:nvPicPr>
        <p:blipFill rotWithShape="1">
          <a:blip r:embed="rId1">
            <a:alphaModFix/>
          </a:blip>
          <a:srcRect b="0" l="0" r="0" t="0"/>
          <a:stretch/>
        </p:blipFill>
        <p:spPr>
          <a:xfrm>
            <a:off x="6798634" y="4710047"/>
            <a:ext cx="1710489" cy="345814"/>
          </a:xfrm>
          <a:prstGeom prst="rect">
            <a:avLst/>
          </a:prstGeom>
          <a:noFill/>
          <a:ln>
            <a:noFill/>
          </a:ln>
        </p:spPr>
      </p:pic>
      <p:cxnSp>
        <p:nvCxnSpPr>
          <p:cNvPr id="10" name="Google Shape;10;p1"/>
          <p:cNvCxnSpPr/>
          <p:nvPr/>
        </p:nvCxnSpPr>
        <p:spPr>
          <a:xfrm>
            <a:off x="628650" y="4632722"/>
            <a:ext cx="7886700" cy="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55.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48.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53.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47.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50.png"/><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5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ph type="ctrTitle"/>
          </p:nvPr>
        </p:nvSpPr>
        <p:spPr>
          <a:xfrm>
            <a:off x="311708" y="452175"/>
            <a:ext cx="8520600" cy="20526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Clr>
                <a:schemeClr val="dk1"/>
              </a:buClr>
              <a:buSzPts val="990"/>
              <a:buFont typeface="Arial"/>
              <a:buNone/>
            </a:pPr>
            <a:r>
              <a:rPr lang="en">
                <a:latin typeface="Times New Roman"/>
                <a:ea typeface="Times New Roman"/>
                <a:cs typeface="Times New Roman"/>
                <a:sym typeface="Times New Roman"/>
              </a:rPr>
              <a:t>Loan Performance Prediction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51" name="Google Shape;51;p10"/>
          <p:cNvSpPr txBox="1"/>
          <p:nvPr>
            <p:ph idx="1" type="subTitle"/>
          </p:nvPr>
        </p:nvSpPr>
        <p:spPr>
          <a:xfrm>
            <a:off x="179400" y="2268275"/>
            <a:ext cx="8520600" cy="22725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rPr lang="en" sz="4050">
                <a:latin typeface="Times New Roman"/>
                <a:ea typeface="Times New Roman"/>
                <a:cs typeface="Times New Roman"/>
                <a:sym typeface="Times New Roman"/>
              </a:rPr>
              <a:t>MA 5790 - Group #13</a:t>
            </a:r>
            <a:endParaRPr sz="4050">
              <a:latin typeface="Times New Roman"/>
              <a:ea typeface="Times New Roman"/>
              <a:cs typeface="Times New Roman"/>
              <a:sym typeface="Times New Roman"/>
            </a:endParaRPr>
          </a:p>
          <a:p>
            <a:pPr indent="0" lvl="0" marL="0" rtl="0" algn="ctr">
              <a:spcBef>
                <a:spcPts val="800"/>
              </a:spcBef>
              <a:spcAft>
                <a:spcPts val="0"/>
              </a:spcAft>
              <a:buClr>
                <a:schemeClr val="dk1"/>
              </a:buClr>
              <a:buSzPts val="1100"/>
              <a:buFont typeface="Arial"/>
              <a:buNone/>
            </a:pPr>
            <a:r>
              <a:rPr lang="en" sz="4050">
                <a:latin typeface="Times New Roman"/>
                <a:ea typeface="Times New Roman"/>
                <a:cs typeface="Times New Roman"/>
                <a:sym typeface="Times New Roman"/>
              </a:rPr>
              <a:t>Rahul Teja Bolloju</a:t>
            </a:r>
            <a:endParaRPr sz="4050">
              <a:latin typeface="Times New Roman"/>
              <a:ea typeface="Times New Roman"/>
              <a:cs typeface="Times New Roman"/>
              <a:sym typeface="Times New Roman"/>
            </a:endParaRPr>
          </a:p>
          <a:p>
            <a:pPr indent="0" lvl="0" marL="0" rtl="0" algn="ctr">
              <a:spcBef>
                <a:spcPts val="800"/>
              </a:spcBef>
              <a:spcAft>
                <a:spcPts val="0"/>
              </a:spcAft>
              <a:buClr>
                <a:schemeClr val="dk1"/>
              </a:buClr>
              <a:buSzPts val="1100"/>
              <a:buFont typeface="Arial"/>
              <a:buNone/>
            </a:pPr>
            <a:r>
              <a:rPr lang="en" sz="4050">
                <a:latin typeface="Times New Roman"/>
                <a:ea typeface="Times New Roman"/>
                <a:cs typeface="Times New Roman"/>
                <a:sym typeface="Times New Roman"/>
              </a:rPr>
              <a:t>Haranadh Reddy Ravi</a:t>
            </a:r>
            <a:endParaRPr sz="4050">
              <a:latin typeface="Times New Roman"/>
              <a:ea typeface="Times New Roman"/>
              <a:cs typeface="Times New Roman"/>
              <a:sym typeface="Times New Roman"/>
            </a:endParaRPr>
          </a:p>
        </p:txBody>
      </p:sp>
      <p:sp>
        <p:nvSpPr>
          <p:cNvPr id="52" name="Google Shape;52;p10"/>
          <p:cNvSpPr txBox="1"/>
          <p:nvPr/>
        </p:nvSpPr>
        <p:spPr>
          <a:xfrm>
            <a:off x="7345175" y="4968175"/>
            <a:ext cx="182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2779225" y="1184575"/>
            <a:ext cx="6265775" cy="3436150"/>
          </a:xfrm>
          <a:prstGeom prst="rect">
            <a:avLst/>
          </a:prstGeom>
          <a:noFill/>
          <a:ln>
            <a:noFill/>
          </a:ln>
        </p:spPr>
      </p:pic>
      <p:sp>
        <p:nvSpPr>
          <p:cNvPr id="112" name="Google Shape;112;p19"/>
          <p:cNvSpPr txBox="1"/>
          <p:nvPr/>
        </p:nvSpPr>
        <p:spPr>
          <a:xfrm>
            <a:off x="336700" y="434175"/>
            <a:ext cx="33759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solidFill>
                  <a:schemeClr val="dk1"/>
                </a:solidFill>
                <a:latin typeface="Open Sans"/>
                <a:ea typeface="Open Sans"/>
                <a:cs typeface="Open Sans"/>
                <a:sym typeface="Open Sans"/>
              </a:rPr>
              <a:t>Near Zero Variance</a:t>
            </a:r>
            <a:endParaRPr b="1" sz="2300" u="sng">
              <a:solidFill>
                <a:schemeClr val="dk1"/>
              </a:solidFill>
              <a:latin typeface="Open Sans"/>
              <a:ea typeface="Open Sans"/>
              <a:cs typeface="Open Sans"/>
              <a:sym typeface="Open Sans"/>
            </a:endParaRPr>
          </a:p>
        </p:txBody>
      </p:sp>
      <p:sp>
        <p:nvSpPr>
          <p:cNvPr id="113" name="Google Shape;113;p19"/>
          <p:cNvSpPr txBox="1"/>
          <p:nvPr/>
        </p:nvSpPr>
        <p:spPr>
          <a:xfrm>
            <a:off x="296825" y="1789825"/>
            <a:ext cx="2325900" cy="21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From this it is evident that there are no </a:t>
            </a:r>
            <a:r>
              <a:rPr lang="en" sz="2100">
                <a:solidFill>
                  <a:schemeClr val="dk1"/>
                </a:solidFill>
                <a:latin typeface="Open Sans"/>
                <a:ea typeface="Open Sans"/>
                <a:cs typeface="Open Sans"/>
                <a:sym typeface="Open Sans"/>
              </a:rPr>
              <a:t>near zero variance</a:t>
            </a:r>
            <a:r>
              <a:rPr lang="en" sz="2100">
                <a:solidFill>
                  <a:schemeClr val="dk1"/>
                </a:solidFill>
                <a:latin typeface="Open Sans"/>
                <a:ea typeface="Open Sans"/>
                <a:cs typeface="Open Sans"/>
                <a:sym typeface="Open Sans"/>
              </a:rPr>
              <a:t> variables.</a:t>
            </a:r>
            <a:endParaRPr sz="21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152225" y="1127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u="sng"/>
              <a:t>Analysis of Numerical Variables</a:t>
            </a:r>
            <a:endParaRPr sz="2800" u="sng"/>
          </a:p>
        </p:txBody>
      </p:sp>
      <p:sp>
        <p:nvSpPr>
          <p:cNvPr id="119" name="Google Shape;119;p20"/>
          <p:cNvSpPr txBox="1"/>
          <p:nvPr>
            <p:ph idx="1" type="body"/>
          </p:nvPr>
        </p:nvSpPr>
        <p:spPr>
          <a:xfrm>
            <a:off x="311700" y="1118250"/>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120" name="Google Shape;120;p20"/>
          <p:cNvPicPr preferRelativeResize="0"/>
          <p:nvPr/>
        </p:nvPicPr>
        <p:blipFill>
          <a:blip r:embed="rId3">
            <a:alphaModFix/>
          </a:blip>
          <a:stretch>
            <a:fillRect/>
          </a:stretch>
        </p:blipFill>
        <p:spPr>
          <a:xfrm>
            <a:off x="1092725" y="831650"/>
            <a:ext cx="6317936" cy="37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243100" y="289725"/>
            <a:ext cx="8839200" cy="2552700"/>
          </a:xfrm>
          <a:prstGeom prst="rect">
            <a:avLst/>
          </a:prstGeom>
          <a:noFill/>
          <a:ln>
            <a:noFill/>
          </a:ln>
        </p:spPr>
      </p:pic>
      <p:sp>
        <p:nvSpPr>
          <p:cNvPr id="126" name="Google Shape;126;p21"/>
          <p:cNvSpPr txBox="1"/>
          <p:nvPr/>
        </p:nvSpPr>
        <p:spPr>
          <a:xfrm>
            <a:off x="716675" y="3277875"/>
            <a:ext cx="79374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127" name="Google Shape;127;p21"/>
          <p:cNvSpPr txBox="1"/>
          <p:nvPr/>
        </p:nvSpPr>
        <p:spPr>
          <a:xfrm>
            <a:off x="855025" y="2959400"/>
            <a:ext cx="75357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From the histograms we can say that all the plots are uniformly distributed. There is no need of Transformations,since there is no Skewness.</a:t>
            </a:r>
            <a:endParaRPr sz="21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296575" y="421850"/>
            <a:ext cx="6422400" cy="6336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018"/>
              <a:buNone/>
            </a:pPr>
            <a:r>
              <a:rPr b="1" lang="en" sz="2209" u="sng">
                <a:solidFill>
                  <a:srgbClr val="000000"/>
                </a:solidFill>
              </a:rPr>
              <a:t>Observing the Skewed predictors (sapply)</a:t>
            </a:r>
            <a:endParaRPr b="1" sz="2209" u="sng">
              <a:solidFill>
                <a:srgbClr val="000000"/>
              </a:solidFill>
            </a:endParaRPr>
          </a:p>
          <a:p>
            <a:pPr indent="0" lvl="0" marL="0" rtl="0" algn="l">
              <a:spcBef>
                <a:spcPts val="800"/>
              </a:spcBef>
              <a:spcAft>
                <a:spcPts val="0"/>
              </a:spcAft>
              <a:buSzPts val="1018"/>
              <a:buNone/>
            </a:pPr>
            <a:r>
              <a:t/>
            </a:r>
            <a:endParaRPr sz="2142"/>
          </a:p>
        </p:txBody>
      </p:sp>
      <p:pic>
        <p:nvPicPr>
          <p:cNvPr id="133" name="Google Shape;133;p22"/>
          <p:cNvPicPr preferRelativeResize="0"/>
          <p:nvPr/>
        </p:nvPicPr>
        <p:blipFill>
          <a:blip r:embed="rId3">
            <a:alphaModFix/>
          </a:blip>
          <a:stretch>
            <a:fillRect/>
          </a:stretch>
        </p:blipFill>
        <p:spPr>
          <a:xfrm>
            <a:off x="414275" y="1270675"/>
            <a:ext cx="8194124" cy="268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80950" y="713275"/>
            <a:ext cx="4490475" cy="3873025"/>
          </a:xfrm>
          <a:prstGeom prst="rect">
            <a:avLst/>
          </a:prstGeom>
          <a:noFill/>
          <a:ln>
            <a:noFill/>
          </a:ln>
        </p:spPr>
      </p:pic>
      <p:sp>
        <p:nvSpPr>
          <p:cNvPr id="139" name="Google Shape;139;p23"/>
          <p:cNvSpPr txBox="1"/>
          <p:nvPr/>
        </p:nvSpPr>
        <p:spPr>
          <a:xfrm>
            <a:off x="5599825" y="1710075"/>
            <a:ext cx="3336000" cy="13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From this box plots we can say that there are no Outliers</a:t>
            </a:r>
            <a:endParaRPr b="1" sz="2100">
              <a:solidFill>
                <a:schemeClr val="dk1"/>
              </a:solidFill>
              <a:latin typeface="Open Sans"/>
              <a:ea typeface="Open Sans"/>
              <a:cs typeface="Open Sans"/>
              <a:sym typeface="Open Sans"/>
            </a:endParaRPr>
          </a:p>
        </p:txBody>
      </p:sp>
      <p:sp>
        <p:nvSpPr>
          <p:cNvPr id="140" name="Google Shape;140;p23"/>
          <p:cNvSpPr txBox="1"/>
          <p:nvPr/>
        </p:nvSpPr>
        <p:spPr>
          <a:xfrm>
            <a:off x="296825" y="208225"/>
            <a:ext cx="50505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Checking </a:t>
            </a:r>
            <a:r>
              <a:rPr b="1" lang="en" sz="2100" u="sng">
                <a:solidFill>
                  <a:schemeClr val="dk1"/>
                </a:solidFill>
                <a:latin typeface="Open Sans"/>
                <a:ea typeface="Open Sans"/>
                <a:cs typeface="Open Sans"/>
                <a:sym typeface="Open Sans"/>
              </a:rPr>
              <a:t>Outliers</a:t>
            </a:r>
            <a:r>
              <a:rPr b="1" lang="en" sz="2100" u="sng">
                <a:solidFill>
                  <a:schemeClr val="dk1"/>
                </a:solidFill>
                <a:latin typeface="Open Sans"/>
                <a:ea typeface="Open Sans"/>
                <a:cs typeface="Open Sans"/>
                <a:sym typeface="Open Sans"/>
              </a:rPr>
              <a:t> with box plots</a:t>
            </a:r>
            <a:endParaRPr b="1" sz="2100" u="sng">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311700" y="447750"/>
            <a:ext cx="8520600" cy="41211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b="1" lang="en">
                <a:latin typeface="Times New Roman"/>
                <a:ea typeface="Times New Roman"/>
                <a:cs typeface="Times New Roman"/>
                <a:sym typeface="Times New Roman"/>
              </a:rPr>
              <a:t>Symmetry:</a:t>
            </a:r>
            <a:r>
              <a:rPr lang="en">
                <a:latin typeface="Times New Roman"/>
                <a:ea typeface="Times New Roman"/>
                <a:cs typeface="Times New Roman"/>
                <a:sym typeface="Times New Roman"/>
              </a:rPr>
              <a:t> The data appears to exhibit symmetry, as indicated by a balanced distribution of values on either side of the central peak in the histogram and a symmetric shape in the density plot.</a:t>
            </a:r>
            <a:endParaRPr>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b="1" lang="en">
                <a:latin typeface="Times New Roman"/>
                <a:ea typeface="Times New Roman"/>
                <a:cs typeface="Times New Roman"/>
                <a:sym typeface="Times New Roman"/>
              </a:rPr>
              <a:t>Uniform Distribution:</a:t>
            </a:r>
            <a:r>
              <a:rPr lang="en">
                <a:latin typeface="Times New Roman"/>
                <a:ea typeface="Times New Roman"/>
                <a:cs typeface="Times New Roman"/>
                <a:sym typeface="Times New Roman"/>
              </a:rPr>
              <a:t> The data seems to follow a uniform distribution, with values being equally likely to occur within the range. This is evident from the histogram showing roughly equal frequencies for different value intervals and a flat or uniform shape in the density plot</a:t>
            </a:r>
            <a:endParaRPr>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5000300" y="2005725"/>
            <a:ext cx="3267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There is no correlation between the predictors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1" name="Google Shape;151;p25"/>
          <p:cNvSpPr txBox="1"/>
          <p:nvPr/>
        </p:nvSpPr>
        <p:spPr>
          <a:xfrm>
            <a:off x="5000300" y="2837025"/>
            <a:ext cx="28746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So all the numerical variable are useful to predict the target variable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2" name="Google Shape;152;p25"/>
          <p:cNvSpPr txBox="1"/>
          <p:nvPr/>
        </p:nvSpPr>
        <p:spPr>
          <a:xfrm>
            <a:off x="2091300" y="0"/>
            <a:ext cx="4961400" cy="7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u="sng">
                <a:latin typeface="Times New Roman"/>
                <a:ea typeface="Times New Roman"/>
                <a:cs typeface="Times New Roman"/>
                <a:sym typeface="Times New Roman"/>
              </a:rPr>
              <a:t>Correlation Matrix</a:t>
            </a:r>
            <a:endParaRPr b="1" sz="3200" u="sng">
              <a:latin typeface="Times New Roman"/>
              <a:ea typeface="Times New Roman"/>
              <a:cs typeface="Times New Roman"/>
              <a:sym typeface="Times New Roman"/>
            </a:endParaRPr>
          </a:p>
        </p:txBody>
      </p:sp>
      <p:pic>
        <p:nvPicPr>
          <p:cNvPr id="153" name="Google Shape;153;p25"/>
          <p:cNvPicPr preferRelativeResize="0"/>
          <p:nvPr/>
        </p:nvPicPr>
        <p:blipFill>
          <a:blip r:embed="rId3">
            <a:alphaModFix/>
          </a:blip>
          <a:stretch>
            <a:fillRect/>
          </a:stretch>
        </p:blipFill>
        <p:spPr>
          <a:xfrm>
            <a:off x="258725" y="595675"/>
            <a:ext cx="4674496" cy="3952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005775" y="102425"/>
            <a:ext cx="44253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Splitting the data</a:t>
            </a:r>
            <a:endParaRPr u="sng"/>
          </a:p>
        </p:txBody>
      </p:sp>
      <p:sp>
        <p:nvSpPr>
          <p:cNvPr id="159" name="Google Shape;159;p26"/>
          <p:cNvSpPr txBox="1"/>
          <p:nvPr/>
        </p:nvSpPr>
        <p:spPr>
          <a:xfrm>
            <a:off x="192275" y="675125"/>
            <a:ext cx="8025900" cy="1926000"/>
          </a:xfrm>
          <a:prstGeom prst="rect">
            <a:avLst/>
          </a:prstGeom>
          <a:noFill/>
          <a:ln>
            <a:noFill/>
          </a:ln>
        </p:spPr>
        <p:txBody>
          <a:bodyPr anchorCtr="0" anchor="t" bIns="91425" lIns="91425" spcFirstLastPara="1" rIns="91425" wrap="square" tIns="91425">
            <a:spAutoFit/>
          </a:bodyPr>
          <a:lstStyle/>
          <a:p>
            <a:pPr indent="0" lvl="0" marL="457200" rtl="0" algn="l">
              <a:spcBef>
                <a:spcPts val="80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90000"/>
              </a:lnSpc>
              <a:spcBef>
                <a:spcPts val="1000"/>
              </a:spcBef>
              <a:spcAft>
                <a:spcPts val="0"/>
              </a:spcAft>
              <a:buClr>
                <a:schemeClr val="accent4"/>
              </a:buClr>
              <a:buSzPts val="1400"/>
              <a:buChar char="•"/>
            </a:pPr>
            <a:r>
              <a:rPr lang="en">
                <a:solidFill>
                  <a:schemeClr val="dk1"/>
                </a:solidFill>
                <a:latin typeface="Open Sans"/>
                <a:ea typeface="Open Sans"/>
                <a:cs typeface="Open Sans"/>
                <a:sym typeface="Open Sans"/>
              </a:rPr>
              <a:t>Divided 4,347 instances into training and testing datasets. </a:t>
            </a:r>
            <a:endParaRPr>
              <a:solidFill>
                <a:schemeClr val="dk1"/>
              </a:solidFill>
              <a:latin typeface="Open Sans"/>
              <a:ea typeface="Open Sans"/>
              <a:cs typeface="Open Sans"/>
              <a:sym typeface="Open Sans"/>
            </a:endParaRPr>
          </a:p>
          <a:p>
            <a:pPr indent="-317500" lvl="0" marL="457200" rtl="0" algn="l">
              <a:lnSpc>
                <a:spcPct val="90000"/>
              </a:lnSpc>
              <a:spcBef>
                <a:spcPts val="1000"/>
              </a:spcBef>
              <a:spcAft>
                <a:spcPts val="0"/>
              </a:spcAft>
              <a:buClr>
                <a:schemeClr val="accent4"/>
              </a:buClr>
              <a:buSzPts val="1400"/>
              <a:buChar char="•"/>
            </a:pPr>
            <a:r>
              <a:rPr lang="en">
                <a:solidFill>
                  <a:schemeClr val="dk1"/>
                </a:solidFill>
                <a:latin typeface="Open Sans"/>
                <a:ea typeface="Open Sans"/>
                <a:cs typeface="Open Sans"/>
                <a:sym typeface="Open Sans"/>
              </a:rPr>
              <a:t>Implemented cross validation resampling with 5 folds.</a:t>
            </a:r>
            <a:endParaRPr>
              <a:solidFill>
                <a:schemeClr val="dk1"/>
              </a:solidFill>
              <a:latin typeface="Open Sans"/>
              <a:ea typeface="Open Sans"/>
              <a:cs typeface="Open Sans"/>
              <a:sym typeface="Open Sans"/>
            </a:endParaRPr>
          </a:p>
          <a:p>
            <a:pPr indent="-317500" lvl="0" marL="457200" rtl="0" algn="l">
              <a:spcBef>
                <a:spcPts val="1000"/>
              </a:spcBef>
              <a:spcAft>
                <a:spcPts val="0"/>
              </a:spcAft>
              <a:buClr>
                <a:schemeClr val="accent4"/>
              </a:buClr>
              <a:buSzPts val="1400"/>
              <a:buChar char="•"/>
            </a:pPr>
            <a:r>
              <a:rPr lang="en">
                <a:solidFill>
                  <a:schemeClr val="dk1"/>
                </a:solidFill>
                <a:latin typeface="Open Sans"/>
                <a:ea typeface="Open Sans"/>
                <a:cs typeface="Open Sans"/>
                <a:sym typeface="Open Sans"/>
              </a:rPr>
              <a:t>Managing Large Data with 254,347 instances, processing the entire dataset is time-consuming and exceeds system capabilities.</a:t>
            </a:r>
            <a:endParaRPr>
              <a:solidFill>
                <a:schemeClr val="dk1"/>
              </a:solidFill>
              <a:latin typeface="Open Sans"/>
              <a:ea typeface="Open Sans"/>
              <a:cs typeface="Open Sans"/>
              <a:sym typeface="Open Sans"/>
            </a:endParaRPr>
          </a:p>
          <a:p>
            <a:pPr indent="-317500" lvl="0" marL="457200" rtl="0" algn="l">
              <a:lnSpc>
                <a:spcPct val="90000"/>
              </a:lnSpc>
              <a:spcBef>
                <a:spcPts val="1000"/>
              </a:spcBef>
              <a:spcAft>
                <a:spcPts val="1000"/>
              </a:spcAft>
              <a:buClr>
                <a:schemeClr val="accent4"/>
              </a:buClr>
              <a:buSzPts val="1400"/>
              <a:buChar char="•"/>
            </a:pPr>
            <a:r>
              <a:rPr lang="en">
                <a:solidFill>
                  <a:schemeClr val="dk1"/>
                </a:solidFill>
                <a:latin typeface="Open Sans"/>
                <a:ea typeface="Open Sans"/>
                <a:cs typeface="Open Sans"/>
                <a:sym typeface="Open Sans"/>
              </a:rPr>
              <a:t>Extracted a manageable subset of 4,347 instances for faster processing.</a:t>
            </a:r>
            <a:endParaRPr>
              <a:solidFill>
                <a:schemeClr val="dk1"/>
              </a:solidFill>
              <a:latin typeface="Open Sans"/>
              <a:ea typeface="Open Sans"/>
              <a:cs typeface="Open Sans"/>
              <a:sym typeface="Open Sans"/>
            </a:endParaRPr>
          </a:p>
        </p:txBody>
      </p:sp>
      <p:pic>
        <p:nvPicPr>
          <p:cNvPr id="160" name="Google Shape;160;p26"/>
          <p:cNvPicPr preferRelativeResize="0"/>
          <p:nvPr/>
        </p:nvPicPr>
        <p:blipFill>
          <a:blip r:embed="rId3">
            <a:alphaModFix/>
          </a:blip>
          <a:stretch>
            <a:fillRect/>
          </a:stretch>
        </p:blipFill>
        <p:spPr>
          <a:xfrm>
            <a:off x="2638863" y="2501250"/>
            <a:ext cx="3095598" cy="2110748"/>
          </a:xfrm>
          <a:prstGeom prst="rect">
            <a:avLst/>
          </a:prstGeom>
          <a:noFill/>
          <a:ln>
            <a:noFill/>
          </a:ln>
        </p:spPr>
      </p:pic>
      <p:cxnSp>
        <p:nvCxnSpPr>
          <p:cNvPr id="161" name="Google Shape;161;p26"/>
          <p:cNvCxnSpPr/>
          <p:nvPr/>
        </p:nvCxnSpPr>
        <p:spPr>
          <a:xfrm flipH="1" rot="10800000">
            <a:off x="1679050" y="3278400"/>
            <a:ext cx="1541700" cy="930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26"/>
          <p:cNvSpPr txBox="1"/>
          <p:nvPr/>
        </p:nvSpPr>
        <p:spPr>
          <a:xfrm>
            <a:off x="192275" y="3137350"/>
            <a:ext cx="1650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Test Data</a:t>
            </a:r>
            <a:endParaRPr sz="2100">
              <a:solidFill>
                <a:schemeClr val="dk1"/>
              </a:solidFill>
              <a:latin typeface="Open Sans"/>
              <a:ea typeface="Open Sans"/>
              <a:cs typeface="Open Sans"/>
              <a:sym typeface="Open Sans"/>
            </a:endParaRPr>
          </a:p>
        </p:txBody>
      </p:sp>
      <p:cxnSp>
        <p:nvCxnSpPr>
          <p:cNvPr id="163" name="Google Shape;163;p26"/>
          <p:cNvCxnSpPr/>
          <p:nvPr/>
        </p:nvCxnSpPr>
        <p:spPr>
          <a:xfrm rot="10800000">
            <a:off x="5241050" y="3663925"/>
            <a:ext cx="1461900" cy="4119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6"/>
          <p:cNvSpPr txBox="1"/>
          <p:nvPr/>
        </p:nvSpPr>
        <p:spPr>
          <a:xfrm>
            <a:off x="6530150" y="3969500"/>
            <a:ext cx="1461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Train data</a:t>
            </a:r>
            <a:endParaRPr sz="21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2609400" y="287975"/>
            <a:ext cx="45189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solidFill>
                  <a:schemeClr val="dk1"/>
                </a:solidFill>
                <a:latin typeface="Open Sans"/>
                <a:ea typeface="Open Sans"/>
                <a:cs typeface="Open Sans"/>
                <a:sym typeface="Open Sans"/>
              </a:rPr>
              <a:t>After Preprocessing </a:t>
            </a:r>
            <a:endParaRPr b="1" sz="3000" u="sng">
              <a:solidFill>
                <a:schemeClr val="dk1"/>
              </a:solidFill>
              <a:latin typeface="Open Sans"/>
              <a:ea typeface="Open Sans"/>
              <a:cs typeface="Open Sans"/>
              <a:sym typeface="Open Sans"/>
            </a:endParaRPr>
          </a:p>
        </p:txBody>
      </p:sp>
      <p:sp>
        <p:nvSpPr>
          <p:cNvPr id="170" name="Google Shape;170;p27"/>
          <p:cNvSpPr txBox="1"/>
          <p:nvPr/>
        </p:nvSpPr>
        <p:spPr>
          <a:xfrm>
            <a:off x="296825" y="1112000"/>
            <a:ext cx="4154400" cy="14598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Sample Size: 4,337</a:t>
            </a:r>
            <a:endParaRPr sz="21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              Training data: 3470</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               Testing data: 867</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pic>
        <p:nvPicPr>
          <p:cNvPr id="171" name="Google Shape;171;p27"/>
          <p:cNvPicPr preferRelativeResize="0"/>
          <p:nvPr/>
        </p:nvPicPr>
        <p:blipFill>
          <a:blip r:embed="rId3">
            <a:alphaModFix/>
          </a:blip>
          <a:stretch>
            <a:fillRect/>
          </a:stretch>
        </p:blipFill>
        <p:spPr>
          <a:xfrm>
            <a:off x="535725" y="2753250"/>
            <a:ext cx="8235801" cy="1824050"/>
          </a:xfrm>
          <a:prstGeom prst="rect">
            <a:avLst/>
          </a:prstGeom>
          <a:noFill/>
          <a:ln>
            <a:noFill/>
          </a:ln>
        </p:spPr>
      </p:pic>
      <p:sp>
        <p:nvSpPr>
          <p:cNvPr id="172" name="Google Shape;172;p27"/>
          <p:cNvSpPr txBox="1"/>
          <p:nvPr/>
        </p:nvSpPr>
        <p:spPr>
          <a:xfrm>
            <a:off x="4674200" y="1112000"/>
            <a:ext cx="38544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Number of predictors: 25</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1 Response Variable </a:t>
            </a:r>
            <a:endParaRPr sz="21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28"/>
          <p:cNvGraphicFramePr/>
          <p:nvPr/>
        </p:nvGraphicFramePr>
        <p:xfrm>
          <a:off x="952500" y="1350300"/>
          <a:ext cx="3000000" cy="3000000"/>
        </p:xfrm>
        <a:graphic>
          <a:graphicData uri="http://schemas.openxmlformats.org/drawingml/2006/table">
            <a:tbl>
              <a:tblPr>
                <a:noFill/>
                <a:tableStyleId>{3924342E-53ED-4F86-A249-8C1BD4EACFC1}</a:tableStyleId>
              </a:tblPr>
              <a:tblGrid>
                <a:gridCol w="3619500"/>
                <a:gridCol w="3619500"/>
              </a:tblGrid>
              <a:tr h="787075">
                <a:tc>
                  <a:txBody>
                    <a:bodyPr/>
                    <a:lstStyle/>
                    <a:p>
                      <a:pPr indent="0" lvl="0" marL="0" rtl="0" algn="l">
                        <a:spcBef>
                          <a:spcPts val="0"/>
                        </a:spcBef>
                        <a:spcAft>
                          <a:spcPts val="0"/>
                        </a:spcAft>
                        <a:buNone/>
                      </a:pPr>
                      <a:r>
                        <a:rPr b="1" lang="en" sz="2200"/>
                        <a:t>Linear Models</a:t>
                      </a:r>
                      <a:endParaRPr b="1" sz="2200"/>
                    </a:p>
                  </a:txBody>
                  <a:tcPr marT="91425" marB="91425" marR="91425" marL="91425"/>
                </a:tc>
                <a:tc>
                  <a:txBody>
                    <a:bodyPr/>
                    <a:lstStyle/>
                    <a:p>
                      <a:pPr indent="0" lvl="0" marL="0" rtl="0" algn="l">
                        <a:spcBef>
                          <a:spcPts val="0"/>
                        </a:spcBef>
                        <a:spcAft>
                          <a:spcPts val="0"/>
                        </a:spcAft>
                        <a:buNone/>
                      </a:pPr>
                      <a:r>
                        <a:rPr b="1" lang="en" sz="2200"/>
                        <a:t>Non Linear Models</a:t>
                      </a:r>
                      <a:endParaRPr b="1" sz="2200"/>
                    </a:p>
                  </a:txBody>
                  <a:tcPr marT="91425" marB="91425" marR="91425" marL="91425"/>
                </a:tc>
              </a:tr>
              <a:tr h="381000">
                <a:tc>
                  <a:txBody>
                    <a:bodyPr/>
                    <a:lstStyle/>
                    <a:p>
                      <a:pPr indent="-317500" lvl="0" marL="457200" rtl="0" algn="l">
                        <a:spcBef>
                          <a:spcPts val="0"/>
                        </a:spcBef>
                        <a:spcAft>
                          <a:spcPts val="0"/>
                        </a:spcAft>
                        <a:buSzPts val="1400"/>
                        <a:buChar char="●"/>
                      </a:pPr>
                      <a:r>
                        <a:rPr lang="en"/>
                        <a:t>Logistic Regression</a:t>
                      </a:r>
                      <a:endParaRPr/>
                    </a:p>
                  </a:txBody>
                  <a:tcPr marT="91425" marB="91425" marR="91425" marL="91425"/>
                </a:tc>
                <a:tc>
                  <a:txBody>
                    <a:bodyPr/>
                    <a:lstStyle/>
                    <a:p>
                      <a:pPr indent="-317500" lvl="0" marL="457200" rtl="0" algn="l">
                        <a:spcBef>
                          <a:spcPts val="0"/>
                        </a:spcBef>
                        <a:spcAft>
                          <a:spcPts val="0"/>
                        </a:spcAft>
                        <a:buSzPts val="1400"/>
                        <a:buChar char="●"/>
                      </a:pPr>
                      <a:r>
                        <a:rPr lang="en"/>
                        <a:t>Multivariate Adaptive Regression Splines(MARS)</a:t>
                      </a:r>
                      <a:endParaRPr/>
                    </a:p>
                  </a:txBody>
                  <a:tcPr marT="91425" marB="91425" marR="91425" marL="91425"/>
                </a:tc>
              </a:tr>
              <a:tr h="381000">
                <a:tc>
                  <a:txBody>
                    <a:bodyPr/>
                    <a:lstStyle/>
                    <a:p>
                      <a:pPr indent="-317500" lvl="0" marL="457200" rtl="0" algn="l">
                        <a:spcBef>
                          <a:spcPts val="0"/>
                        </a:spcBef>
                        <a:spcAft>
                          <a:spcPts val="0"/>
                        </a:spcAft>
                        <a:buSzPts val="1400"/>
                        <a:buChar char="●"/>
                      </a:pPr>
                      <a:r>
                        <a:rPr lang="en"/>
                        <a:t>Linear Discriminant Analysis(LDA)</a:t>
                      </a:r>
                      <a:endParaRPr/>
                    </a:p>
                  </a:txBody>
                  <a:tcPr marT="91425" marB="91425" marR="91425" marL="91425"/>
                </a:tc>
                <a:tc>
                  <a:txBody>
                    <a:bodyPr/>
                    <a:lstStyle/>
                    <a:p>
                      <a:pPr indent="-317500" lvl="0" marL="457200" rtl="0" algn="l">
                        <a:spcBef>
                          <a:spcPts val="0"/>
                        </a:spcBef>
                        <a:spcAft>
                          <a:spcPts val="0"/>
                        </a:spcAft>
                        <a:buSzPts val="1400"/>
                        <a:buChar char="●"/>
                      </a:pPr>
                      <a:r>
                        <a:rPr lang="en"/>
                        <a:t>Support Vector Machine(SVM)</a:t>
                      </a:r>
                      <a:endParaRPr/>
                    </a:p>
                  </a:txBody>
                  <a:tcPr marT="91425" marB="91425" marR="91425" marL="91425"/>
                </a:tc>
              </a:tr>
              <a:tr h="381000">
                <a:tc>
                  <a:txBody>
                    <a:bodyPr/>
                    <a:lstStyle/>
                    <a:p>
                      <a:pPr indent="-317500" lvl="0" marL="457200" rtl="0" algn="l">
                        <a:spcBef>
                          <a:spcPts val="0"/>
                        </a:spcBef>
                        <a:spcAft>
                          <a:spcPts val="0"/>
                        </a:spcAft>
                        <a:buSzPts val="1400"/>
                        <a:buChar char="●"/>
                      </a:pPr>
                      <a:r>
                        <a:rPr lang="en"/>
                        <a:t>Partial Least Square Discriminant Analysis(PLSDA)</a:t>
                      </a:r>
                      <a:endParaRPr/>
                    </a:p>
                  </a:txBody>
                  <a:tcPr marT="91425" marB="91425" marR="91425" marL="91425"/>
                </a:tc>
                <a:tc>
                  <a:txBody>
                    <a:bodyPr/>
                    <a:lstStyle/>
                    <a:p>
                      <a:pPr indent="-317500" lvl="0" marL="457200" rtl="0" algn="l">
                        <a:spcBef>
                          <a:spcPts val="0"/>
                        </a:spcBef>
                        <a:spcAft>
                          <a:spcPts val="0"/>
                        </a:spcAft>
                        <a:buSzPts val="1400"/>
                        <a:buChar char="●"/>
                      </a:pPr>
                      <a:r>
                        <a:rPr lang="en"/>
                        <a:t>K Nearest Neighbours(KNN)</a:t>
                      </a:r>
                      <a:endParaRPr/>
                    </a:p>
                  </a:txBody>
                  <a:tcPr marT="91425" marB="91425" marR="91425" marL="91425"/>
                </a:tc>
              </a:tr>
              <a:tr h="381000">
                <a:tc>
                  <a:txBody>
                    <a:bodyPr/>
                    <a:lstStyle/>
                    <a:p>
                      <a:pPr indent="-317500" lvl="0" marL="457200" rtl="0" algn="l">
                        <a:spcBef>
                          <a:spcPts val="0"/>
                        </a:spcBef>
                        <a:spcAft>
                          <a:spcPts val="0"/>
                        </a:spcAft>
                        <a:buSzPts val="1400"/>
                        <a:buChar char="●"/>
                      </a:pPr>
                      <a:r>
                        <a:rPr lang="en"/>
                        <a:t>Penalized</a:t>
                      </a:r>
                      <a:endParaRPr/>
                    </a:p>
                  </a:txBody>
                  <a:tcPr marT="91425" marB="91425" marR="91425" marL="91425"/>
                </a:tc>
                <a:tc>
                  <a:txBody>
                    <a:bodyPr/>
                    <a:lstStyle/>
                    <a:p>
                      <a:pPr indent="-317500" lvl="0" marL="457200" rtl="0" algn="l">
                        <a:spcBef>
                          <a:spcPts val="0"/>
                        </a:spcBef>
                        <a:spcAft>
                          <a:spcPts val="0"/>
                        </a:spcAft>
                        <a:buSzPts val="1400"/>
                        <a:buChar char="●"/>
                      </a:pPr>
                      <a:r>
                        <a:rPr lang="en"/>
                        <a:t>Neural Networks</a:t>
                      </a:r>
                      <a:endParaRPr/>
                    </a:p>
                  </a:txBody>
                  <a:tcPr marT="91425" marB="91425" marR="91425" marL="91425"/>
                </a:tc>
              </a:tr>
              <a:tr h="381000">
                <a:tc>
                  <a:txBody>
                    <a:bodyPr/>
                    <a:lstStyle/>
                    <a:p>
                      <a:pPr indent="-317500" lvl="0" marL="457200" rtl="0" algn="l">
                        <a:spcBef>
                          <a:spcPts val="0"/>
                        </a:spcBef>
                        <a:spcAft>
                          <a:spcPts val="0"/>
                        </a:spcAft>
                        <a:buSzPts val="1400"/>
                        <a:buChar char="●"/>
                      </a:pPr>
                      <a:r>
                        <a:rPr lang="en"/>
                        <a:t>Nearest Shrunken Centroids</a:t>
                      </a:r>
                      <a:endParaRPr/>
                    </a:p>
                  </a:txBody>
                  <a:tcPr marT="91425" marB="91425" marR="91425" marL="91425"/>
                </a:tc>
                <a:tc>
                  <a:txBody>
                    <a:bodyPr/>
                    <a:lstStyle/>
                    <a:p>
                      <a:pPr indent="-317500" lvl="0" marL="457200" rtl="0" algn="l">
                        <a:spcBef>
                          <a:spcPts val="0"/>
                        </a:spcBef>
                        <a:spcAft>
                          <a:spcPts val="0"/>
                        </a:spcAft>
                        <a:buSzPts val="1400"/>
                        <a:buChar char="●"/>
                      </a:pPr>
                      <a:r>
                        <a:rPr lang="en"/>
                        <a:t>Flexible Discriminant Analysis</a:t>
                      </a:r>
                      <a:endParaRPr/>
                    </a:p>
                  </a:txBody>
                  <a:tcPr marT="91425" marB="91425" marR="91425" marL="91425"/>
                </a:tc>
              </a:tr>
            </a:tbl>
          </a:graphicData>
        </a:graphic>
      </p:graphicFrame>
      <p:sp>
        <p:nvSpPr>
          <p:cNvPr id="178" name="Google Shape;178;p28"/>
          <p:cNvSpPr txBox="1"/>
          <p:nvPr/>
        </p:nvSpPr>
        <p:spPr>
          <a:xfrm>
            <a:off x="2297550" y="501700"/>
            <a:ext cx="4392300" cy="6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dk1"/>
                </a:solidFill>
                <a:latin typeface="Open Sans"/>
                <a:ea typeface="Open Sans"/>
                <a:cs typeface="Open Sans"/>
                <a:sym typeface="Open Sans"/>
              </a:rPr>
              <a:t>Classification Models </a:t>
            </a:r>
            <a:endParaRPr b="1" sz="3000" u="sng">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Index</a:t>
            </a:r>
            <a:endParaRPr u="sng"/>
          </a:p>
        </p:txBody>
      </p:sp>
      <p:sp>
        <p:nvSpPr>
          <p:cNvPr id="58" name="Google Shape;58;p1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10000"/>
          </a:bodyPr>
          <a:lstStyle/>
          <a:p>
            <a:pPr indent="-317500" lvl="0" marL="457200" rtl="0" algn="l">
              <a:spcBef>
                <a:spcPts val="800"/>
              </a:spcBef>
              <a:spcAft>
                <a:spcPts val="0"/>
              </a:spcAft>
              <a:buClr>
                <a:schemeClr val="accent4"/>
              </a:buClr>
              <a:buSzPts val="1400"/>
              <a:buChar char="•"/>
            </a:pPr>
            <a:r>
              <a:rPr lang="en"/>
              <a:t>Problem Statement</a:t>
            </a:r>
            <a:endParaRPr/>
          </a:p>
          <a:p>
            <a:pPr indent="-317500" lvl="0" marL="457200" rtl="0" algn="l">
              <a:spcBef>
                <a:spcPts val="800"/>
              </a:spcBef>
              <a:spcAft>
                <a:spcPts val="0"/>
              </a:spcAft>
              <a:buClr>
                <a:schemeClr val="accent4"/>
              </a:buClr>
              <a:buSzPts val="1400"/>
              <a:buChar char="•"/>
            </a:pPr>
            <a:r>
              <a:rPr lang="en"/>
              <a:t>Goal</a:t>
            </a:r>
            <a:endParaRPr/>
          </a:p>
          <a:p>
            <a:pPr indent="-317500" lvl="0" marL="457200" rtl="0" algn="l">
              <a:spcBef>
                <a:spcPts val="800"/>
              </a:spcBef>
              <a:spcAft>
                <a:spcPts val="0"/>
              </a:spcAft>
              <a:buClr>
                <a:schemeClr val="accent4"/>
              </a:buClr>
              <a:buSzPts val="1400"/>
              <a:buChar char="•"/>
            </a:pPr>
            <a:r>
              <a:rPr lang="en"/>
              <a:t>Data Pre-processing</a:t>
            </a:r>
            <a:endParaRPr/>
          </a:p>
          <a:p>
            <a:pPr indent="-317500" lvl="1" marL="914400" rtl="0" algn="l">
              <a:spcBef>
                <a:spcPts val="400"/>
              </a:spcBef>
              <a:spcAft>
                <a:spcPts val="0"/>
              </a:spcAft>
              <a:buClr>
                <a:schemeClr val="accent4"/>
              </a:buClr>
              <a:buSzPts val="1400"/>
              <a:buChar char="•"/>
            </a:pPr>
            <a:r>
              <a:rPr lang="en"/>
              <a:t>Explore data</a:t>
            </a:r>
            <a:endParaRPr/>
          </a:p>
          <a:p>
            <a:pPr indent="-317500" lvl="1" marL="914400" rtl="0" algn="l">
              <a:spcBef>
                <a:spcPts val="400"/>
              </a:spcBef>
              <a:spcAft>
                <a:spcPts val="0"/>
              </a:spcAft>
              <a:buClr>
                <a:schemeClr val="accent4"/>
              </a:buClr>
              <a:buSzPts val="1400"/>
              <a:buChar char="•"/>
            </a:pPr>
            <a:r>
              <a:rPr lang="en"/>
              <a:t>Data pre-processing</a:t>
            </a:r>
            <a:endParaRPr/>
          </a:p>
          <a:p>
            <a:pPr indent="-317500" lvl="1" marL="914400" rtl="0" algn="l">
              <a:spcBef>
                <a:spcPts val="400"/>
              </a:spcBef>
              <a:spcAft>
                <a:spcPts val="0"/>
              </a:spcAft>
              <a:buClr>
                <a:schemeClr val="accent4"/>
              </a:buClr>
              <a:buSzPts val="1400"/>
              <a:buChar char="•"/>
            </a:pPr>
            <a:r>
              <a:rPr lang="en"/>
              <a:t>Splitting the data</a:t>
            </a:r>
            <a:endParaRPr/>
          </a:p>
          <a:p>
            <a:pPr indent="-317500" lvl="0" marL="457200" rtl="0" algn="l">
              <a:spcBef>
                <a:spcPts val="800"/>
              </a:spcBef>
              <a:spcAft>
                <a:spcPts val="0"/>
              </a:spcAft>
              <a:buClr>
                <a:schemeClr val="accent4"/>
              </a:buClr>
              <a:buSzPts val="1400"/>
              <a:buChar char="•"/>
            </a:pPr>
            <a:r>
              <a:rPr lang="en"/>
              <a:t>Model building</a:t>
            </a:r>
            <a:endParaRPr/>
          </a:p>
          <a:p>
            <a:pPr indent="-317500" lvl="0" marL="457200" rtl="0" algn="l">
              <a:spcBef>
                <a:spcPts val="800"/>
              </a:spcBef>
              <a:spcAft>
                <a:spcPts val="0"/>
              </a:spcAft>
              <a:buClr>
                <a:schemeClr val="accent4"/>
              </a:buClr>
              <a:buSzPts val="1400"/>
              <a:buChar char="•"/>
            </a:pPr>
            <a:r>
              <a:rPr lang="en"/>
              <a:t>Comparison </a:t>
            </a:r>
            <a:endParaRPr/>
          </a:p>
          <a:p>
            <a:pPr indent="-317500" lvl="0" marL="457200" rtl="0" algn="l">
              <a:spcBef>
                <a:spcPts val="800"/>
              </a:spcBef>
              <a:spcAft>
                <a:spcPts val="0"/>
              </a:spcAft>
              <a:buClr>
                <a:schemeClr val="accent4"/>
              </a:buClr>
              <a:buSzPts val="1400"/>
              <a:buChar char="•"/>
            </a:pPr>
            <a:r>
              <a:rPr lang="en"/>
              <a:t>Summary</a:t>
            </a:r>
            <a:endParaRPr/>
          </a:p>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nvSpPr>
        <p:spPr>
          <a:xfrm>
            <a:off x="1692350" y="1909375"/>
            <a:ext cx="61671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00FF"/>
                </a:solidFill>
                <a:latin typeface="Open Sans"/>
                <a:ea typeface="Open Sans"/>
                <a:cs typeface="Open Sans"/>
                <a:sym typeface="Open Sans"/>
              </a:rPr>
              <a:t>Linear Classification Models</a:t>
            </a:r>
            <a:endParaRPr b="1" sz="3100">
              <a:solidFill>
                <a:srgbClr val="FF00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196300" y="188125"/>
            <a:ext cx="45474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2600" u="sng">
                <a:solidFill>
                  <a:schemeClr val="dk1"/>
                </a:solidFill>
                <a:latin typeface="Open Sans"/>
                <a:ea typeface="Open Sans"/>
                <a:cs typeface="Open Sans"/>
                <a:sym typeface="Open Sans"/>
              </a:rPr>
              <a:t>Logistic Regression </a:t>
            </a:r>
            <a:endParaRPr b="1" sz="26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pic>
        <p:nvPicPr>
          <p:cNvPr id="189" name="Google Shape;189;p30"/>
          <p:cNvPicPr preferRelativeResize="0"/>
          <p:nvPr/>
        </p:nvPicPr>
        <p:blipFill>
          <a:blip r:embed="rId3">
            <a:alphaModFix/>
          </a:blip>
          <a:stretch>
            <a:fillRect/>
          </a:stretch>
        </p:blipFill>
        <p:spPr>
          <a:xfrm>
            <a:off x="196300" y="830225"/>
            <a:ext cx="4888250" cy="2936650"/>
          </a:xfrm>
          <a:prstGeom prst="rect">
            <a:avLst/>
          </a:prstGeom>
          <a:noFill/>
          <a:ln>
            <a:noFill/>
          </a:ln>
        </p:spPr>
      </p:pic>
      <p:pic>
        <p:nvPicPr>
          <p:cNvPr id="190" name="Google Shape;190;p30"/>
          <p:cNvPicPr preferRelativeResize="0"/>
          <p:nvPr/>
        </p:nvPicPr>
        <p:blipFill>
          <a:blip r:embed="rId4">
            <a:alphaModFix/>
          </a:blip>
          <a:stretch>
            <a:fillRect/>
          </a:stretch>
        </p:blipFill>
        <p:spPr>
          <a:xfrm>
            <a:off x="5040649" y="830213"/>
            <a:ext cx="4095501" cy="3747849"/>
          </a:xfrm>
          <a:prstGeom prst="rect">
            <a:avLst/>
          </a:prstGeom>
          <a:noFill/>
          <a:ln>
            <a:noFill/>
          </a:ln>
        </p:spPr>
      </p:pic>
      <p:sp>
        <p:nvSpPr>
          <p:cNvPr id="191" name="Google Shape;191;p30"/>
          <p:cNvSpPr txBox="1"/>
          <p:nvPr/>
        </p:nvSpPr>
        <p:spPr>
          <a:xfrm>
            <a:off x="137350" y="4070150"/>
            <a:ext cx="765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192" name="Google Shape;192;p30"/>
          <p:cNvSpPr txBox="1"/>
          <p:nvPr/>
        </p:nvSpPr>
        <p:spPr>
          <a:xfrm>
            <a:off x="469625" y="4177850"/>
            <a:ext cx="47448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0.7600734</a:t>
            </a:r>
            <a:endParaRPr b="1" sz="210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196300" y="188125"/>
            <a:ext cx="45474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2600" u="sng">
                <a:solidFill>
                  <a:schemeClr val="dk1"/>
                </a:solidFill>
                <a:latin typeface="Open Sans"/>
                <a:ea typeface="Open Sans"/>
                <a:cs typeface="Open Sans"/>
                <a:sym typeface="Open Sans"/>
              </a:rPr>
              <a:t>LDA </a:t>
            </a:r>
            <a:endParaRPr b="1" sz="26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198" name="Google Shape;198;p31"/>
          <p:cNvSpPr txBox="1"/>
          <p:nvPr/>
        </p:nvSpPr>
        <p:spPr>
          <a:xfrm>
            <a:off x="408950" y="830225"/>
            <a:ext cx="14232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Summary</a:t>
            </a:r>
            <a:endParaRPr sz="2100">
              <a:solidFill>
                <a:schemeClr val="dk1"/>
              </a:solidFill>
              <a:latin typeface="Open Sans"/>
              <a:ea typeface="Open Sans"/>
              <a:cs typeface="Open Sans"/>
              <a:sym typeface="Open Sans"/>
            </a:endParaRPr>
          </a:p>
        </p:txBody>
      </p:sp>
      <p:sp>
        <p:nvSpPr>
          <p:cNvPr id="199" name="Google Shape;199;p31"/>
          <p:cNvSpPr txBox="1"/>
          <p:nvPr/>
        </p:nvSpPr>
        <p:spPr>
          <a:xfrm>
            <a:off x="613400" y="3451500"/>
            <a:ext cx="4073100" cy="1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00" name="Google Shape;200;p31"/>
          <p:cNvPicPr preferRelativeResize="0"/>
          <p:nvPr/>
        </p:nvPicPr>
        <p:blipFill>
          <a:blip r:embed="rId3">
            <a:alphaModFix/>
          </a:blip>
          <a:stretch>
            <a:fillRect/>
          </a:stretch>
        </p:blipFill>
        <p:spPr>
          <a:xfrm>
            <a:off x="323200" y="1472325"/>
            <a:ext cx="5628975" cy="3015500"/>
          </a:xfrm>
          <a:prstGeom prst="rect">
            <a:avLst/>
          </a:prstGeom>
          <a:noFill/>
          <a:ln>
            <a:noFill/>
          </a:ln>
        </p:spPr>
      </p:pic>
      <p:pic>
        <p:nvPicPr>
          <p:cNvPr id="201" name="Google Shape;201;p31"/>
          <p:cNvPicPr preferRelativeResize="0"/>
          <p:nvPr/>
        </p:nvPicPr>
        <p:blipFill>
          <a:blip r:embed="rId4">
            <a:alphaModFix/>
          </a:blip>
          <a:stretch>
            <a:fillRect/>
          </a:stretch>
        </p:blipFill>
        <p:spPr>
          <a:xfrm>
            <a:off x="5584175" y="703525"/>
            <a:ext cx="3559825" cy="3086100"/>
          </a:xfrm>
          <a:prstGeom prst="rect">
            <a:avLst/>
          </a:prstGeom>
          <a:noFill/>
          <a:ln>
            <a:noFill/>
          </a:ln>
        </p:spPr>
      </p:pic>
      <p:sp>
        <p:nvSpPr>
          <p:cNvPr id="202" name="Google Shape;202;p31"/>
          <p:cNvSpPr txBox="1"/>
          <p:nvPr/>
        </p:nvSpPr>
        <p:spPr>
          <a:xfrm>
            <a:off x="4369100" y="3979925"/>
            <a:ext cx="469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0.7589849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nvSpPr>
        <p:spPr>
          <a:xfrm>
            <a:off x="196300" y="264325"/>
            <a:ext cx="45474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2600" u="sng">
                <a:solidFill>
                  <a:schemeClr val="dk1"/>
                </a:solidFill>
                <a:latin typeface="Open Sans"/>
                <a:ea typeface="Open Sans"/>
                <a:cs typeface="Open Sans"/>
                <a:sym typeface="Open Sans"/>
              </a:rPr>
              <a:t>PLSDA</a:t>
            </a:r>
            <a:endParaRPr b="1" sz="26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08" name="Google Shape;208;p32"/>
          <p:cNvSpPr txBox="1"/>
          <p:nvPr/>
        </p:nvSpPr>
        <p:spPr>
          <a:xfrm>
            <a:off x="408950" y="830225"/>
            <a:ext cx="14232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Summary</a:t>
            </a:r>
            <a:endParaRPr sz="2100">
              <a:solidFill>
                <a:schemeClr val="dk1"/>
              </a:solidFill>
              <a:latin typeface="Open Sans"/>
              <a:ea typeface="Open Sans"/>
              <a:cs typeface="Open Sans"/>
              <a:sym typeface="Open Sans"/>
            </a:endParaRPr>
          </a:p>
        </p:txBody>
      </p:sp>
      <p:sp>
        <p:nvSpPr>
          <p:cNvPr id="209" name="Google Shape;209;p32"/>
          <p:cNvSpPr txBox="1"/>
          <p:nvPr/>
        </p:nvSpPr>
        <p:spPr>
          <a:xfrm>
            <a:off x="613400" y="3451500"/>
            <a:ext cx="4073100" cy="1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10" name="Google Shape;210;p32"/>
          <p:cNvPicPr preferRelativeResize="0"/>
          <p:nvPr/>
        </p:nvPicPr>
        <p:blipFill>
          <a:blip r:embed="rId3">
            <a:alphaModFix/>
          </a:blip>
          <a:stretch>
            <a:fillRect/>
          </a:stretch>
        </p:blipFill>
        <p:spPr>
          <a:xfrm>
            <a:off x="196300" y="1226000"/>
            <a:ext cx="4095500" cy="3171515"/>
          </a:xfrm>
          <a:prstGeom prst="rect">
            <a:avLst/>
          </a:prstGeom>
          <a:noFill/>
          <a:ln>
            <a:noFill/>
          </a:ln>
        </p:spPr>
      </p:pic>
      <p:pic>
        <p:nvPicPr>
          <p:cNvPr id="211" name="Google Shape;211;p32"/>
          <p:cNvPicPr preferRelativeResize="0"/>
          <p:nvPr/>
        </p:nvPicPr>
        <p:blipFill>
          <a:blip r:embed="rId4">
            <a:alphaModFix/>
          </a:blip>
          <a:stretch>
            <a:fillRect/>
          </a:stretch>
        </p:blipFill>
        <p:spPr>
          <a:xfrm>
            <a:off x="4291800" y="264325"/>
            <a:ext cx="4487750" cy="2873450"/>
          </a:xfrm>
          <a:prstGeom prst="rect">
            <a:avLst/>
          </a:prstGeom>
          <a:noFill/>
          <a:ln>
            <a:noFill/>
          </a:ln>
        </p:spPr>
      </p:pic>
      <p:sp>
        <p:nvSpPr>
          <p:cNvPr id="212" name="Google Shape;212;p32"/>
          <p:cNvSpPr txBox="1"/>
          <p:nvPr/>
        </p:nvSpPr>
        <p:spPr>
          <a:xfrm>
            <a:off x="4433700" y="4066925"/>
            <a:ext cx="4710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0.7593240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196300" y="75325"/>
            <a:ext cx="45474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solidFill>
                  <a:schemeClr val="dk1"/>
                </a:solidFill>
                <a:latin typeface="Open Sans"/>
                <a:ea typeface="Open Sans"/>
                <a:cs typeface="Open Sans"/>
                <a:sym typeface="Open Sans"/>
              </a:rPr>
              <a:t>Penalized</a:t>
            </a:r>
            <a:endParaRPr sz="2100" u="sng">
              <a:solidFill>
                <a:schemeClr val="dk1"/>
              </a:solidFill>
              <a:latin typeface="Open Sans"/>
              <a:ea typeface="Open Sans"/>
              <a:cs typeface="Open Sans"/>
              <a:sym typeface="Open Sans"/>
            </a:endParaRPr>
          </a:p>
        </p:txBody>
      </p:sp>
      <p:sp>
        <p:nvSpPr>
          <p:cNvPr id="218" name="Google Shape;218;p33"/>
          <p:cNvSpPr txBox="1"/>
          <p:nvPr/>
        </p:nvSpPr>
        <p:spPr>
          <a:xfrm>
            <a:off x="408950" y="830225"/>
            <a:ext cx="1423200" cy="51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Summary</a:t>
            </a:r>
            <a:endParaRPr sz="2100">
              <a:solidFill>
                <a:schemeClr val="dk1"/>
              </a:solidFill>
              <a:latin typeface="Open Sans"/>
              <a:ea typeface="Open Sans"/>
              <a:cs typeface="Open Sans"/>
              <a:sym typeface="Open Sans"/>
            </a:endParaRPr>
          </a:p>
        </p:txBody>
      </p:sp>
      <p:sp>
        <p:nvSpPr>
          <p:cNvPr id="219" name="Google Shape;219;p33"/>
          <p:cNvSpPr txBox="1"/>
          <p:nvPr/>
        </p:nvSpPr>
        <p:spPr>
          <a:xfrm>
            <a:off x="613400" y="3451500"/>
            <a:ext cx="4073100" cy="1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20" name="Google Shape;220;p33"/>
          <p:cNvPicPr preferRelativeResize="0"/>
          <p:nvPr/>
        </p:nvPicPr>
        <p:blipFill>
          <a:blip r:embed="rId3">
            <a:alphaModFix/>
          </a:blip>
          <a:stretch>
            <a:fillRect/>
          </a:stretch>
        </p:blipFill>
        <p:spPr>
          <a:xfrm>
            <a:off x="196300" y="646825"/>
            <a:ext cx="3993425" cy="3982300"/>
          </a:xfrm>
          <a:prstGeom prst="rect">
            <a:avLst/>
          </a:prstGeom>
          <a:noFill/>
          <a:ln>
            <a:noFill/>
          </a:ln>
        </p:spPr>
      </p:pic>
      <p:pic>
        <p:nvPicPr>
          <p:cNvPr id="221" name="Google Shape;221;p33"/>
          <p:cNvPicPr preferRelativeResize="0"/>
          <p:nvPr/>
        </p:nvPicPr>
        <p:blipFill>
          <a:blip r:embed="rId4">
            <a:alphaModFix/>
          </a:blip>
          <a:stretch>
            <a:fillRect/>
          </a:stretch>
        </p:blipFill>
        <p:spPr>
          <a:xfrm>
            <a:off x="4270750" y="75325"/>
            <a:ext cx="4148725" cy="45538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146200" y="152400"/>
            <a:ext cx="5115151" cy="4357575"/>
          </a:xfrm>
          <a:prstGeom prst="rect">
            <a:avLst/>
          </a:prstGeom>
          <a:noFill/>
          <a:ln>
            <a:noFill/>
          </a:ln>
        </p:spPr>
      </p:pic>
      <p:pic>
        <p:nvPicPr>
          <p:cNvPr id="227" name="Google Shape;227;p34"/>
          <p:cNvPicPr preferRelativeResize="0"/>
          <p:nvPr/>
        </p:nvPicPr>
        <p:blipFill>
          <a:blip r:embed="rId4">
            <a:alphaModFix/>
          </a:blip>
          <a:stretch>
            <a:fillRect/>
          </a:stretch>
        </p:blipFill>
        <p:spPr>
          <a:xfrm>
            <a:off x="4351100" y="152400"/>
            <a:ext cx="4653800" cy="2979775"/>
          </a:xfrm>
          <a:prstGeom prst="rect">
            <a:avLst/>
          </a:prstGeom>
          <a:noFill/>
          <a:ln>
            <a:noFill/>
          </a:ln>
        </p:spPr>
      </p:pic>
      <p:sp>
        <p:nvSpPr>
          <p:cNvPr id="228" name="Google Shape;228;p34"/>
          <p:cNvSpPr txBox="1"/>
          <p:nvPr/>
        </p:nvSpPr>
        <p:spPr>
          <a:xfrm>
            <a:off x="4483975" y="3482150"/>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0.7601365</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solidFill>
                  <a:schemeClr val="dk1"/>
                </a:solidFill>
                <a:latin typeface="Open Sans"/>
                <a:ea typeface="Open Sans"/>
                <a:cs typeface="Open Sans"/>
                <a:sym typeface="Open Sans"/>
              </a:rPr>
              <a:t>Nearest Shrunken Centroids</a:t>
            </a:r>
            <a:endParaRPr sz="2100" u="sng">
              <a:solidFill>
                <a:schemeClr val="dk1"/>
              </a:solidFill>
              <a:latin typeface="Open Sans"/>
              <a:ea typeface="Open Sans"/>
              <a:cs typeface="Open Sans"/>
              <a:sym typeface="Open Sans"/>
            </a:endParaRPr>
          </a:p>
        </p:txBody>
      </p:sp>
      <p:pic>
        <p:nvPicPr>
          <p:cNvPr id="234" name="Google Shape;234;p35"/>
          <p:cNvPicPr preferRelativeResize="0"/>
          <p:nvPr/>
        </p:nvPicPr>
        <p:blipFill>
          <a:blip r:embed="rId3">
            <a:alphaModFix/>
          </a:blip>
          <a:stretch>
            <a:fillRect/>
          </a:stretch>
        </p:blipFill>
        <p:spPr>
          <a:xfrm>
            <a:off x="3332875" y="779725"/>
            <a:ext cx="3463100" cy="3766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4492300" y="323100"/>
            <a:ext cx="3971925" cy="2543175"/>
          </a:xfrm>
          <a:prstGeom prst="rect">
            <a:avLst/>
          </a:prstGeom>
          <a:noFill/>
          <a:ln>
            <a:noFill/>
          </a:ln>
        </p:spPr>
      </p:pic>
      <p:pic>
        <p:nvPicPr>
          <p:cNvPr id="240" name="Google Shape;240;p36"/>
          <p:cNvPicPr preferRelativeResize="0"/>
          <p:nvPr/>
        </p:nvPicPr>
        <p:blipFill>
          <a:blip r:embed="rId4">
            <a:alphaModFix/>
          </a:blip>
          <a:stretch>
            <a:fillRect/>
          </a:stretch>
        </p:blipFill>
        <p:spPr>
          <a:xfrm>
            <a:off x="383975" y="474050"/>
            <a:ext cx="4670925" cy="3922025"/>
          </a:xfrm>
          <a:prstGeom prst="rect">
            <a:avLst/>
          </a:prstGeom>
          <a:noFill/>
          <a:ln>
            <a:noFill/>
          </a:ln>
        </p:spPr>
      </p:pic>
      <p:sp>
        <p:nvSpPr>
          <p:cNvPr id="241" name="Google Shape;241;p36"/>
          <p:cNvSpPr txBox="1"/>
          <p:nvPr/>
        </p:nvSpPr>
        <p:spPr>
          <a:xfrm>
            <a:off x="3784713" y="2950550"/>
            <a:ext cx="538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0.7570288</a:t>
            </a:r>
            <a:endParaRPr b="1"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894900" y="1710050"/>
            <a:ext cx="7704300" cy="11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FF00FF"/>
                </a:solidFill>
                <a:latin typeface="Open Sans"/>
                <a:ea typeface="Open Sans"/>
                <a:cs typeface="Open Sans"/>
                <a:sym typeface="Open Sans"/>
              </a:rPr>
              <a:t>NON LINEAR CLASSIFICATION MODELS</a:t>
            </a:r>
            <a:endParaRPr b="1" sz="2700">
              <a:solidFill>
                <a:srgbClr val="FF00FF"/>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52" name="Google Shape;252;p38"/>
          <p:cNvSpPr txBox="1"/>
          <p:nvPr/>
        </p:nvSpPr>
        <p:spPr>
          <a:xfrm>
            <a:off x="429750" y="354425"/>
            <a:ext cx="3402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53" name="Google Shape;253;p38"/>
          <p:cNvSpPr txBox="1"/>
          <p:nvPr/>
        </p:nvSpPr>
        <p:spPr>
          <a:xfrm>
            <a:off x="363300" y="115325"/>
            <a:ext cx="27246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MARS</a:t>
            </a:r>
            <a:endParaRPr b="1" sz="2100" u="sng">
              <a:solidFill>
                <a:schemeClr val="dk1"/>
              </a:solidFill>
              <a:latin typeface="Open Sans"/>
              <a:ea typeface="Open Sans"/>
              <a:cs typeface="Open Sans"/>
              <a:sym typeface="Open Sans"/>
            </a:endParaRPr>
          </a:p>
        </p:txBody>
      </p:sp>
      <p:pic>
        <p:nvPicPr>
          <p:cNvPr id="254" name="Google Shape;254;p38"/>
          <p:cNvPicPr preferRelativeResize="0"/>
          <p:nvPr/>
        </p:nvPicPr>
        <p:blipFill>
          <a:blip r:embed="rId3">
            <a:alphaModFix/>
          </a:blip>
          <a:stretch>
            <a:fillRect/>
          </a:stretch>
        </p:blipFill>
        <p:spPr>
          <a:xfrm>
            <a:off x="196300" y="606950"/>
            <a:ext cx="3635751" cy="3929958"/>
          </a:xfrm>
          <a:prstGeom prst="rect">
            <a:avLst/>
          </a:prstGeom>
          <a:noFill/>
          <a:ln>
            <a:noFill/>
          </a:ln>
        </p:spPr>
      </p:pic>
      <p:pic>
        <p:nvPicPr>
          <p:cNvPr id="255" name="Google Shape;255;p38"/>
          <p:cNvPicPr preferRelativeResize="0"/>
          <p:nvPr/>
        </p:nvPicPr>
        <p:blipFill>
          <a:blip r:embed="rId4">
            <a:alphaModFix/>
          </a:blip>
          <a:stretch>
            <a:fillRect/>
          </a:stretch>
        </p:blipFill>
        <p:spPr>
          <a:xfrm>
            <a:off x="4425801" y="477925"/>
            <a:ext cx="3523604" cy="4058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Problem Statement</a:t>
            </a:r>
            <a:endParaRPr u="sng"/>
          </a:p>
        </p:txBody>
      </p:sp>
      <p:sp>
        <p:nvSpPr>
          <p:cNvPr id="64" name="Google Shape;64;p12"/>
          <p:cNvSpPr txBox="1"/>
          <p:nvPr>
            <p:ph idx="1" type="body"/>
          </p:nvPr>
        </p:nvSpPr>
        <p:spPr>
          <a:xfrm>
            <a:off x="531500" y="1913150"/>
            <a:ext cx="8520600" cy="24057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SzPts val="935"/>
              <a:buNone/>
            </a:pPr>
            <a:r>
              <a:rPr lang="en" sz="1685">
                <a:latin typeface="Times New Roman"/>
                <a:ea typeface="Times New Roman"/>
                <a:cs typeface="Times New Roman"/>
                <a:sym typeface="Times New Roman"/>
              </a:rPr>
              <a:t>Financial institutions face significant challenges in accurately identifying individuals at high risk of defaulting on their loans. Loan defaults can result in substantial financial losses and impact responsible lending practices. </a:t>
            </a:r>
            <a:endParaRPr sz="1685">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152400" y="82025"/>
            <a:ext cx="3759500" cy="4450975"/>
          </a:xfrm>
          <a:prstGeom prst="rect">
            <a:avLst/>
          </a:prstGeom>
          <a:noFill/>
          <a:ln>
            <a:noFill/>
          </a:ln>
        </p:spPr>
      </p:pic>
      <p:pic>
        <p:nvPicPr>
          <p:cNvPr id="261" name="Google Shape;261;p39"/>
          <p:cNvPicPr preferRelativeResize="0"/>
          <p:nvPr/>
        </p:nvPicPr>
        <p:blipFill>
          <a:blip r:embed="rId4">
            <a:alphaModFix/>
          </a:blip>
          <a:stretch>
            <a:fillRect/>
          </a:stretch>
        </p:blipFill>
        <p:spPr>
          <a:xfrm>
            <a:off x="4064300" y="152400"/>
            <a:ext cx="4927300" cy="3019580"/>
          </a:xfrm>
          <a:prstGeom prst="rect">
            <a:avLst/>
          </a:prstGeom>
          <a:noFill/>
          <a:ln>
            <a:noFill/>
          </a:ln>
        </p:spPr>
      </p:pic>
      <p:sp>
        <p:nvSpPr>
          <p:cNvPr id="262" name="Google Shape;262;p39"/>
          <p:cNvSpPr txBox="1"/>
          <p:nvPr/>
        </p:nvSpPr>
        <p:spPr>
          <a:xfrm>
            <a:off x="4064300" y="3734675"/>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0.7541419</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0"/>
          <p:cNvPicPr preferRelativeResize="0"/>
          <p:nvPr/>
        </p:nvPicPr>
        <p:blipFill>
          <a:blip r:embed="rId3">
            <a:alphaModFix/>
          </a:blip>
          <a:stretch>
            <a:fillRect/>
          </a:stretch>
        </p:blipFill>
        <p:spPr>
          <a:xfrm>
            <a:off x="1547925" y="1029575"/>
            <a:ext cx="5567150" cy="3564575"/>
          </a:xfrm>
          <a:prstGeom prst="rect">
            <a:avLst/>
          </a:prstGeom>
          <a:noFill/>
          <a:ln>
            <a:noFill/>
          </a:ln>
        </p:spPr>
      </p:pic>
      <p:sp>
        <p:nvSpPr>
          <p:cNvPr id="268" name="Google Shape;268;p40"/>
          <p:cNvSpPr txBox="1"/>
          <p:nvPr/>
        </p:nvSpPr>
        <p:spPr>
          <a:xfrm>
            <a:off x="2574825" y="403450"/>
            <a:ext cx="479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Tuning Parameter Plot  of  MARS Model</a:t>
            </a:r>
            <a:endParaRPr b="1"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74" name="Google Shape;274;p41"/>
          <p:cNvSpPr txBox="1"/>
          <p:nvPr/>
        </p:nvSpPr>
        <p:spPr>
          <a:xfrm>
            <a:off x="509475" y="394300"/>
            <a:ext cx="3402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75" name="Google Shape;275;p41"/>
          <p:cNvSpPr txBox="1"/>
          <p:nvPr/>
        </p:nvSpPr>
        <p:spPr>
          <a:xfrm>
            <a:off x="196300" y="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SVM</a:t>
            </a:r>
            <a:endParaRPr b="1" u="sng"/>
          </a:p>
        </p:txBody>
      </p:sp>
      <p:pic>
        <p:nvPicPr>
          <p:cNvPr id="276" name="Google Shape;276;p41"/>
          <p:cNvPicPr preferRelativeResize="0"/>
          <p:nvPr/>
        </p:nvPicPr>
        <p:blipFill>
          <a:blip r:embed="rId3">
            <a:alphaModFix/>
          </a:blip>
          <a:stretch>
            <a:fillRect/>
          </a:stretch>
        </p:blipFill>
        <p:spPr>
          <a:xfrm>
            <a:off x="62750" y="507900"/>
            <a:ext cx="5115299" cy="4081650"/>
          </a:xfrm>
          <a:prstGeom prst="rect">
            <a:avLst/>
          </a:prstGeom>
          <a:noFill/>
          <a:ln>
            <a:noFill/>
          </a:ln>
        </p:spPr>
      </p:pic>
      <p:pic>
        <p:nvPicPr>
          <p:cNvPr id="277" name="Google Shape;277;p41"/>
          <p:cNvPicPr preferRelativeResize="0"/>
          <p:nvPr/>
        </p:nvPicPr>
        <p:blipFill>
          <a:blip r:embed="rId4">
            <a:alphaModFix/>
          </a:blip>
          <a:stretch>
            <a:fillRect/>
          </a:stretch>
        </p:blipFill>
        <p:spPr>
          <a:xfrm>
            <a:off x="4828529" y="264325"/>
            <a:ext cx="4039796" cy="3630025"/>
          </a:xfrm>
          <a:prstGeom prst="rect">
            <a:avLst/>
          </a:prstGeom>
          <a:noFill/>
          <a:ln>
            <a:noFill/>
          </a:ln>
        </p:spPr>
      </p:pic>
      <p:sp>
        <p:nvSpPr>
          <p:cNvPr id="278" name="Google Shape;278;p41"/>
          <p:cNvSpPr txBox="1"/>
          <p:nvPr/>
        </p:nvSpPr>
        <p:spPr>
          <a:xfrm>
            <a:off x="4483975" y="3482150"/>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0.6829176</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2"/>
          <p:cNvPicPr preferRelativeResize="0"/>
          <p:nvPr/>
        </p:nvPicPr>
        <p:blipFill>
          <a:blip r:embed="rId3">
            <a:alphaModFix/>
          </a:blip>
          <a:stretch>
            <a:fillRect/>
          </a:stretch>
        </p:blipFill>
        <p:spPr>
          <a:xfrm>
            <a:off x="1374125" y="681675"/>
            <a:ext cx="6139550" cy="3931075"/>
          </a:xfrm>
          <a:prstGeom prst="rect">
            <a:avLst/>
          </a:prstGeom>
          <a:noFill/>
          <a:ln>
            <a:noFill/>
          </a:ln>
        </p:spPr>
      </p:pic>
      <p:sp>
        <p:nvSpPr>
          <p:cNvPr id="284" name="Google Shape;284;p42"/>
          <p:cNvSpPr txBox="1"/>
          <p:nvPr/>
        </p:nvSpPr>
        <p:spPr>
          <a:xfrm>
            <a:off x="2414850" y="137625"/>
            <a:ext cx="479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Tuning Parameter Plot  of  SVM  Model</a:t>
            </a:r>
            <a:endParaRPr b="1"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90" name="Google Shape;290;p43"/>
          <p:cNvSpPr txBox="1"/>
          <p:nvPr/>
        </p:nvSpPr>
        <p:spPr>
          <a:xfrm>
            <a:off x="196300" y="0"/>
            <a:ext cx="3402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u="sng">
                <a:solidFill>
                  <a:schemeClr val="dk1"/>
                </a:solidFill>
                <a:latin typeface="Open Sans"/>
                <a:ea typeface="Open Sans"/>
                <a:cs typeface="Open Sans"/>
                <a:sym typeface="Open Sans"/>
              </a:rPr>
              <a:t>KNN</a:t>
            </a:r>
            <a:endParaRPr b="1" sz="2100" u="sng">
              <a:solidFill>
                <a:schemeClr val="dk1"/>
              </a:solidFill>
              <a:latin typeface="Open Sans"/>
              <a:ea typeface="Open Sans"/>
              <a:cs typeface="Open Sans"/>
              <a:sym typeface="Open Sans"/>
            </a:endParaRPr>
          </a:p>
        </p:txBody>
      </p:sp>
      <p:pic>
        <p:nvPicPr>
          <p:cNvPr id="291" name="Google Shape;291;p43"/>
          <p:cNvPicPr preferRelativeResize="0"/>
          <p:nvPr/>
        </p:nvPicPr>
        <p:blipFill>
          <a:blip r:embed="rId3">
            <a:alphaModFix/>
          </a:blip>
          <a:stretch>
            <a:fillRect/>
          </a:stretch>
        </p:blipFill>
        <p:spPr>
          <a:xfrm>
            <a:off x="196300" y="500625"/>
            <a:ext cx="4521100" cy="4058968"/>
          </a:xfrm>
          <a:prstGeom prst="rect">
            <a:avLst/>
          </a:prstGeom>
          <a:noFill/>
          <a:ln>
            <a:noFill/>
          </a:ln>
        </p:spPr>
      </p:pic>
      <p:pic>
        <p:nvPicPr>
          <p:cNvPr id="292" name="Google Shape;292;p43"/>
          <p:cNvPicPr preferRelativeResize="0"/>
          <p:nvPr/>
        </p:nvPicPr>
        <p:blipFill>
          <a:blip r:embed="rId4">
            <a:alphaModFix/>
          </a:blip>
          <a:stretch>
            <a:fillRect/>
          </a:stretch>
        </p:blipFill>
        <p:spPr>
          <a:xfrm>
            <a:off x="4851350" y="264325"/>
            <a:ext cx="3592675" cy="3293150"/>
          </a:xfrm>
          <a:prstGeom prst="rect">
            <a:avLst/>
          </a:prstGeom>
          <a:noFill/>
          <a:ln>
            <a:noFill/>
          </a:ln>
        </p:spPr>
      </p:pic>
      <p:sp>
        <p:nvSpPr>
          <p:cNvPr id="293" name="Google Shape;293;p43"/>
          <p:cNvSpPr txBox="1"/>
          <p:nvPr/>
        </p:nvSpPr>
        <p:spPr>
          <a:xfrm>
            <a:off x="4351200" y="3557475"/>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0.6376688</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299" name="Google Shape;299;p44"/>
          <p:cNvSpPr txBox="1"/>
          <p:nvPr/>
        </p:nvSpPr>
        <p:spPr>
          <a:xfrm>
            <a:off x="509475" y="394300"/>
            <a:ext cx="3402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300" name="Google Shape;300;p44"/>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Neural Networks</a:t>
            </a:r>
            <a:endParaRPr b="1" u="sng"/>
          </a:p>
        </p:txBody>
      </p:sp>
      <p:pic>
        <p:nvPicPr>
          <p:cNvPr id="301" name="Google Shape;301;p44"/>
          <p:cNvPicPr preferRelativeResize="0"/>
          <p:nvPr/>
        </p:nvPicPr>
        <p:blipFill>
          <a:blip r:embed="rId3">
            <a:alphaModFix/>
          </a:blip>
          <a:stretch>
            <a:fillRect/>
          </a:stretch>
        </p:blipFill>
        <p:spPr>
          <a:xfrm>
            <a:off x="381975" y="542263"/>
            <a:ext cx="3657305" cy="4058974"/>
          </a:xfrm>
          <a:prstGeom prst="rect">
            <a:avLst/>
          </a:prstGeom>
          <a:noFill/>
          <a:ln>
            <a:noFill/>
          </a:ln>
        </p:spPr>
      </p:pic>
      <p:pic>
        <p:nvPicPr>
          <p:cNvPr id="302" name="Google Shape;302;p44"/>
          <p:cNvPicPr preferRelativeResize="0"/>
          <p:nvPr/>
        </p:nvPicPr>
        <p:blipFill>
          <a:blip r:embed="rId4">
            <a:alphaModFix/>
          </a:blip>
          <a:stretch>
            <a:fillRect/>
          </a:stretch>
        </p:blipFill>
        <p:spPr>
          <a:xfrm>
            <a:off x="4191675" y="932125"/>
            <a:ext cx="4799924" cy="2239925"/>
          </a:xfrm>
          <a:prstGeom prst="rect">
            <a:avLst/>
          </a:prstGeom>
          <a:noFill/>
          <a:ln>
            <a:noFill/>
          </a:ln>
        </p:spPr>
      </p:pic>
      <p:sp>
        <p:nvSpPr>
          <p:cNvPr id="303" name="Google Shape;303;p44"/>
          <p:cNvSpPr txBox="1"/>
          <p:nvPr/>
        </p:nvSpPr>
        <p:spPr>
          <a:xfrm>
            <a:off x="3911775" y="3530875"/>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0.7531875</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5"/>
          <p:cNvPicPr preferRelativeResize="0"/>
          <p:nvPr/>
        </p:nvPicPr>
        <p:blipFill>
          <a:blip r:embed="rId3">
            <a:alphaModFix/>
          </a:blip>
          <a:stretch>
            <a:fillRect/>
          </a:stretch>
        </p:blipFill>
        <p:spPr>
          <a:xfrm>
            <a:off x="1239000" y="620225"/>
            <a:ext cx="6412500" cy="3930400"/>
          </a:xfrm>
          <a:prstGeom prst="rect">
            <a:avLst/>
          </a:prstGeom>
          <a:noFill/>
          <a:ln>
            <a:noFill/>
          </a:ln>
        </p:spPr>
      </p:pic>
      <p:sp>
        <p:nvSpPr>
          <p:cNvPr id="309" name="Google Shape;309;p45"/>
          <p:cNvSpPr txBox="1"/>
          <p:nvPr/>
        </p:nvSpPr>
        <p:spPr>
          <a:xfrm>
            <a:off x="1944875" y="189125"/>
            <a:ext cx="552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Tuning Parameter Plot of  Neural Networks  Model</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196300" y="264325"/>
            <a:ext cx="6161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315" name="Google Shape;315;p46"/>
          <p:cNvSpPr txBox="1"/>
          <p:nvPr/>
        </p:nvSpPr>
        <p:spPr>
          <a:xfrm>
            <a:off x="509475" y="394300"/>
            <a:ext cx="3402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
        <p:nvSpPr>
          <p:cNvPr id="316" name="Google Shape;316;p46"/>
          <p:cNvSpPr txBox="1"/>
          <p:nvPr/>
        </p:nvSpPr>
        <p:spPr>
          <a:xfrm>
            <a:off x="196300" y="106375"/>
            <a:ext cx="493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Flexible Discriminant Analysis</a:t>
            </a:r>
            <a:endParaRPr b="1"/>
          </a:p>
        </p:txBody>
      </p:sp>
      <p:pic>
        <p:nvPicPr>
          <p:cNvPr id="317" name="Google Shape;317;p46"/>
          <p:cNvPicPr preferRelativeResize="0"/>
          <p:nvPr/>
        </p:nvPicPr>
        <p:blipFill>
          <a:blip r:embed="rId3">
            <a:alphaModFix/>
          </a:blip>
          <a:stretch>
            <a:fillRect/>
          </a:stretch>
        </p:blipFill>
        <p:spPr>
          <a:xfrm>
            <a:off x="196300" y="692875"/>
            <a:ext cx="3479475" cy="3892217"/>
          </a:xfrm>
          <a:prstGeom prst="rect">
            <a:avLst/>
          </a:prstGeom>
          <a:noFill/>
          <a:ln>
            <a:noFill/>
          </a:ln>
        </p:spPr>
      </p:pic>
      <p:pic>
        <p:nvPicPr>
          <p:cNvPr id="318" name="Google Shape;318;p46"/>
          <p:cNvPicPr preferRelativeResize="0"/>
          <p:nvPr/>
        </p:nvPicPr>
        <p:blipFill>
          <a:blip r:embed="rId4">
            <a:alphaModFix/>
          </a:blip>
          <a:stretch>
            <a:fillRect/>
          </a:stretch>
        </p:blipFill>
        <p:spPr>
          <a:xfrm>
            <a:off x="4572000" y="542250"/>
            <a:ext cx="3456641" cy="4058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7"/>
          <p:cNvPicPr preferRelativeResize="0"/>
          <p:nvPr/>
        </p:nvPicPr>
        <p:blipFill>
          <a:blip r:embed="rId3">
            <a:alphaModFix/>
          </a:blip>
          <a:stretch>
            <a:fillRect/>
          </a:stretch>
        </p:blipFill>
        <p:spPr>
          <a:xfrm>
            <a:off x="298600" y="73650"/>
            <a:ext cx="3626601" cy="4446075"/>
          </a:xfrm>
          <a:prstGeom prst="rect">
            <a:avLst/>
          </a:prstGeom>
          <a:noFill/>
          <a:ln>
            <a:noFill/>
          </a:ln>
        </p:spPr>
      </p:pic>
      <p:pic>
        <p:nvPicPr>
          <p:cNvPr id="324" name="Google Shape;324;p47"/>
          <p:cNvPicPr preferRelativeResize="0"/>
          <p:nvPr/>
        </p:nvPicPr>
        <p:blipFill>
          <a:blip r:embed="rId4">
            <a:alphaModFix/>
          </a:blip>
          <a:stretch>
            <a:fillRect/>
          </a:stretch>
        </p:blipFill>
        <p:spPr>
          <a:xfrm>
            <a:off x="4077601" y="152400"/>
            <a:ext cx="4913999" cy="2863553"/>
          </a:xfrm>
          <a:prstGeom prst="rect">
            <a:avLst/>
          </a:prstGeom>
          <a:noFill/>
          <a:ln>
            <a:noFill/>
          </a:ln>
        </p:spPr>
      </p:pic>
      <p:sp>
        <p:nvSpPr>
          <p:cNvPr id="325" name="Google Shape;325;p47"/>
          <p:cNvSpPr txBox="1"/>
          <p:nvPr/>
        </p:nvSpPr>
        <p:spPr>
          <a:xfrm>
            <a:off x="4351200" y="3557475"/>
            <a:ext cx="479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Area Under the Curve: -  0.7471299</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8"/>
          <p:cNvPicPr preferRelativeResize="0"/>
          <p:nvPr/>
        </p:nvPicPr>
        <p:blipFill>
          <a:blip r:embed="rId3">
            <a:alphaModFix/>
          </a:blip>
          <a:stretch>
            <a:fillRect/>
          </a:stretch>
        </p:blipFill>
        <p:spPr>
          <a:xfrm>
            <a:off x="1692350" y="790825"/>
            <a:ext cx="5861200" cy="3835075"/>
          </a:xfrm>
          <a:prstGeom prst="rect">
            <a:avLst/>
          </a:prstGeom>
          <a:noFill/>
          <a:ln>
            <a:noFill/>
          </a:ln>
        </p:spPr>
      </p:pic>
      <p:sp>
        <p:nvSpPr>
          <p:cNvPr id="331" name="Google Shape;331;p48"/>
          <p:cNvSpPr txBox="1"/>
          <p:nvPr/>
        </p:nvSpPr>
        <p:spPr>
          <a:xfrm>
            <a:off x="2024850" y="359725"/>
            <a:ext cx="552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Tuning Parameter Plot of  Neural Networks  Model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Goal of the Study</a:t>
            </a:r>
            <a:endParaRPr u="sng">
              <a:latin typeface="Times New Roman"/>
              <a:ea typeface="Times New Roman"/>
              <a:cs typeface="Times New Roman"/>
              <a:sym typeface="Times New Roman"/>
            </a:endParaRPr>
          </a:p>
        </p:txBody>
      </p:sp>
      <p:sp>
        <p:nvSpPr>
          <p:cNvPr id="70" name="Google Shape;70;p13"/>
          <p:cNvSpPr txBox="1"/>
          <p:nvPr>
            <p:ph idx="1" type="body"/>
          </p:nvPr>
        </p:nvSpPr>
        <p:spPr>
          <a:xfrm>
            <a:off x="311700" y="1082750"/>
            <a:ext cx="8597400" cy="34860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br>
              <a:rPr lang="en" sz="1600">
                <a:solidFill>
                  <a:schemeClr val="dk1"/>
                </a:solidFill>
                <a:latin typeface="Times New Roman"/>
                <a:ea typeface="Times New Roman"/>
                <a:cs typeface="Times New Roman"/>
                <a:sym typeface="Times New Roman"/>
              </a:rPr>
            </a:br>
            <a:r>
              <a:rPr lang="en" sz="1700">
                <a:solidFill>
                  <a:srgbClr val="374151"/>
                </a:solidFill>
                <a:latin typeface="Times New Roman"/>
                <a:ea typeface="Times New Roman"/>
                <a:cs typeface="Times New Roman"/>
                <a:sym typeface="Times New Roman"/>
              </a:rPr>
              <a:t>The goal of the study  is to develop a machine learning model for predicting loan defaults. Here are the key objectives of the study:</a:t>
            </a:r>
            <a:endParaRPr sz="1700">
              <a:solidFill>
                <a:srgbClr val="374151"/>
              </a:solidFill>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100"/>
              <a:buFont typeface="Arial"/>
              <a:buNone/>
            </a:pPr>
            <a:r>
              <a:t/>
            </a:r>
            <a:endParaRPr sz="1700">
              <a:solidFill>
                <a:srgbClr val="374151"/>
              </a:solidFill>
              <a:latin typeface="Times New Roman"/>
              <a:ea typeface="Times New Roman"/>
              <a:cs typeface="Times New Roman"/>
              <a:sym typeface="Times New Roman"/>
            </a:endParaRPr>
          </a:p>
          <a:p>
            <a:pPr indent="-228600" lvl="0" marL="457200" rtl="0" algn="l">
              <a:lnSpc>
                <a:spcPct val="100000"/>
              </a:lnSpc>
              <a:spcBef>
                <a:spcPts val="800"/>
              </a:spcBef>
              <a:spcAft>
                <a:spcPts val="0"/>
              </a:spcAft>
              <a:buClr>
                <a:srgbClr val="374151"/>
              </a:buClr>
              <a:buSzPts val="1700"/>
              <a:buFont typeface="Times New Roman"/>
              <a:buNone/>
            </a:pPr>
            <a:r>
              <a:rPr b="1" lang="en" sz="1700">
                <a:solidFill>
                  <a:srgbClr val="374151"/>
                </a:solidFill>
                <a:latin typeface="Times New Roman"/>
                <a:ea typeface="Times New Roman"/>
                <a:cs typeface="Times New Roman"/>
                <a:sym typeface="Times New Roman"/>
              </a:rPr>
              <a:t>Default Prediction:</a:t>
            </a:r>
            <a:r>
              <a:rPr lang="en" sz="1700">
                <a:solidFill>
                  <a:srgbClr val="374151"/>
                </a:solidFill>
                <a:latin typeface="Times New Roman"/>
                <a:ea typeface="Times New Roman"/>
                <a:cs typeface="Times New Roman"/>
                <a:sym typeface="Times New Roman"/>
              </a:rPr>
              <a:t> The primary goal is to build a predictive model that can accurately identify individuals who are likely to default on their loans. This is important for financial institutions to minimize financial losses and ensure responsible lending practices.</a:t>
            </a:r>
            <a:endParaRPr sz="1700">
              <a:solidFill>
                <a:srgbClr val="374151"/>
              </a:solidFill>
              <a:latin typeface="Times New Roman"/>
              <a:ea typeface="Times New Roman"/>
              <a:cs typeface="Times New Roman"/>
              <a:sym typeface="Times New Roman"/>
            </a:endParaRPr>
          </a:p>
          <a:p>
            <a:pPr indent="-228600" lvl="0" marL="457200" rtl="0" algn="l">
              <a:lnSpc>
                <a:spcPct val="100000"/>
              </a:lnSpc>
              <a:spcBef>
                <a:spcPts val="800"/>
              </a:spcBef>
              <a:spcAft>
                <a:spcPts val="0"/>
              </a:spcAft>
              <a:buClr>
                <a:srgbClr val="374151"/>
              </a:buClr>
              <a:buSzPts val="1700"/>
              <a:buFont typeface="Times New Roman"/>
              <a:buNone/>
            </a:pPr>
            <a:r>
              <a:rPr b="1" lang="en" sz="1700">
                <a:solidFill>
                  <a:srgbClr val="374151"/>
                </a:solidFill>
                <a:latin typeface="Times New Roman"/>
                <a:ea typeface="Times New Roman"/>
                <a:cs typeface="Times New Roman"/>
                <a:sym typeface="Times New Roman"/>
              </a:rPr>
              <a:t>Risk Assessment: </a:t>
            </a:r>
            <a:r>
              <a:rPr lang="en" sz="1700">
                <a:solidFill>
                  <a:srgbClr val="374151"/>
                </a:solidFill>
                <a:latin typeface="Times New Roman"/>
                <a:ea typeface="Times New Roman"/>
                <a:cs typeface="Times New Roman"/>
                <a:sym typeface="Times New Roman"/>
              </a:rPr>
              <a:t>The study aims to assess and quantify the risk associated with each loan applicant or borrower. By doing so, it helps financial institutions make informed decisions about whether to approve or deny loan applications and what terms to offer.</a:t>
            </a:r>
            <a:endParaRPr sz="1700">
              <a:solidFill>
                <a:srgbClr val="374151"/>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2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49"/>
          <p:cNvGraphicFramePr/>
          <p:nvPr/>
        </p:nvGraphicFramePr>
        <p:xfrm>
          <a:off x="927000" y="541975"/>
          <a:ext cx="3000000" cy="3000000"/>
        </p:xfrm>
        <a:graphic>
          <a:graphicData uri="http://schemas.openxmlformats.org/drawingml/2006/table">
            <a:tbl>
              <a:tblPr>
                <a:noFill/>
                <a:tableStyleId>{3924342E-53ED-4F86-A249-8C1BD4EACFC1}</a:tableStyleId>
              </a:tblPr>
              <a:tblGrid>
                <a:gridCol w="1458000"/>
                <a:gridCol w="1458000"/>
                <a:gridCol w="1458000"/>
                <a:gridCol w="1458000"/>
                <a:gridCol w="1458000"/>
              </a:tblGrid>
              <a:tr h="569800">
                <a:tc>
                  <a:txBody>
                    <a:bodyPr/>
                    <a:lstStyle/>
                    <a:p>
                      <a:pPr indent="0" lvl="0" marL="0" rtl="0" algn="l">
                        <a:spcBef>
                          <a:spcPts val="0"/>
                        </a:spcBef>
                        <a:spcAft>
                          <a:spcPts val="0"/>
                        </a:spcAft>
                        <a:buNone/>
                      </a:pPr>
                      <a:r>
                        <a:rPr b="1" lang="en" sz="1300"/>
                        <a:t>MODEL</a:t>
                      </a:r>
                      <a:endParaRPr b="1" sz="1300"/>
                    </a:p>
                  </a:txBody>
                  <a:tcPr marT="91425" marB="91425" marR="91425" marL="91425"/>
                </a:tc>
                <a:tc>
                  <a:txBody>
                    <a:bodyPr/>
                    <a:lstStyle/>
                    <a:p>
                      <a:pPr indent="0" lvl="0" marL="0" rtl="0" algn="l">
                        <a:spcBef>
                          <a:spcPts val="0"/>
                        </a:spcBef>
                        <a:spcAft>
                          <a:spcPts val="0"/>
                        </a:spcAft>
                        <a:buNone/>
                      </a:pPr>
                      <a:r>
                        <a:rPr b="1" lang="en" sz="1300"/>
                        <a:t>ROC</a:t>
                      </a:r>
                      <a:endParaRPr b="1" sz="1300"/>
                    </a:p>
                  </a:txBody>
                  <a:tcPr marT="91425" marB="91425" marR="91425" marL="91425"/>
                </a:tc>
                <a:tc>
                  <a:txBody>
                    <a:bodyPr/>
                    <a:lstStyle/>
                    <a:p>
                      <a:pPr indent="0" lvl="0" marL="0" rtl="0" algn="l">
                        <a:spcBef>
                          <a:spcPts val="0"/>
                        </a:spcBef>
                        <a:spcAft>
                          <a:spcPts val="0"/>
                        </a:spcAft>
                        <a:buNone/>
                      </a:pPr>
                      <a:r>
                        <a:rPr b="1" lang="en" sz="1300"/>
                        <a:t>SENSITIVITY</a:t>
                      </a:r>
                      <a:endParaRPr b="1" sz="1300"/>
                    </a:p>
                  </a:txBody>
                  <a:tcPr marT="91425" marB="91425" marR="91425" marL="91425"/>
                </a:tc>
                <a:tc>
                  <a:txBody>
                    <a:bodyPr/>
                    <a:lstStyle/>
                    <a:p>
                      <a:pPr indent="0" lvl="0" marL="0" rtl="0" algn="l">
                        <a:spcBef>
                          <a:spcPts val="0"/>
                        </a:spcBef>
                        <a:spcAft>
                          <a:spcPts val="0"/>
                        </a:spcAft>
                        <a:buNone/>
                      </a:pPr>
                      <a:r>
                        <a:rPr b="1" lang="en" sz="1300"/>
                        <a:t>SPECIFICITY</a:t>
                      </a:r>
                      <a:endParaRPr b="1" sz="1300"/>
                    </a:p>
                  </a:txBody>
                  <a:tcPr marT="91425" marB="91425" marR="91425" marL="91425"/>
                </a:tc>
                <a:tc>
                  <a:txBody>
                    <a:bodyPr/>
                    <a:lstStyle/>
                    <a:p>
                      <a:pPr indent="0" lvl="0" marL="0" rtl="0" algn="l">
                        <a:spcBef>
                          <a:spcPts val="0"/>
                        </a:spcBef>
                        <a:spcAft>
                          <a:spcPts val="0"/>
                        </a:spcAft>
                        <a:buNone/>
                      </a:pPr>
                      <a:r>
                        <a:rPr b="1" lang="en" sz="1300"/>
                        <a:t>BEST TUNING </a:t>
                      </a:r>
                      <a:r>
                        <a:rPr b="1" lang="en" sz="1300"/>
                        <a:t>PARAMETERS</a:t>
                      </a:r>
                      <a:endParaRPr b="1" sz="1300"/>
                    </a:p>
                  </a:txBody>
                  <a:tcPr marT="91425" marB="91425" marR="91425" marL="91425"/>
                </a:tc>
              </a:tr>
              <a:tr h="318200">
                <a:tc>
                  <a:txBody>
                    <a:bodyPr/>
                    <a:lstStyle/>
                    <a:p>
                      <a:pPr indent="0" lvl="0" marL="0" rtl="0" algn="l">
                        <a:spcBef>
                          <a:spcPts val="0"/>
                        </a:spcBef>
                        <a:spcAft>
                          <a:spcPts val="0"/>
                        </a:spcAft>
                        <a:buNone/>
                      </a:pPr>
                      <a:r>
                        <a:rPr b="1" lang="en" sz="900"/>
                        <a:t>Logistic Regression</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0.7600734</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0.9924714</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0.06987952</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NA </a:t>
                      </a:r>
                      <a:endParaRPr b="1" sz="900"/>
                    </a:p>
                  </a:txBody>
                  <a:tcPr marT="91425" marB="91425" marR="91425" marL="91425">
                    <a:solidFill>
                      <a:srgbClr val="FF0000"/>
                    </a:solidFill>
                  </a:tcPr>
                </a:tc>
              </a:tr>
              <a:tr h="314875">
                <a:tc>
                  <a:txBody>
                    <a:bodyPr/>
                    <a:lstStyle/>
                    <a:p>
                      <a:pPr indent="0" lvl="0" marL="0" rtl="0" algn="l">
                        <a:spcBef>
                          <a:spcPts val="0"/>
                        </a:spcBef>
                        <a:spcAft>
                          <a:spcPts val="0"/>
                        </a:spcAft>
                        <a:buNone/>
                      </a:pPr>
                      <a:r>
                        <a:rPr b="1" lang="en" sz="900"/>
                        <a:t>LDA</a:t>
                      </a:r>
                      <a:endParaRPr b="1" sz="900"/>
                    </a:p>
                  </a:txBody>
                  <a:tcPr marT="91425" marB="91425" marR="91425" marL="91425"/>
                </a:tc>
                <a:tc>
                  <a:txBody>
                    <a:bodyPr/>
                    <a:lstStyle/>
                    <a:p>
                      <a:pPr indent="0" lvl="0" marL="0" rtl="0" algn="l">
                        <a:spcBef>
                          <a:spcPts val="0"/>
                        </a:spcBef>
                        <a:spcAft>
                          <a:spcPts val="0"/>
                        </a:spcAft>
                        <a:buNone/>
                      </a:pPr>
                      <a:r>
                        <a:rPr b="1" lang="en" sz="900"/>
                        <a:t>0.7589849</a:t>
                      </a:r>
                      <a:endParaRPr b="1" sz="900"/>
                    </a:p>
                  </a:txBody>
                  <a:tcPr marT="91425" marB="91425" marR="91425" marL="91425"/>
                </a:tc>
                <a:tc>
                  <a:txBody>
                    <a:bodyPr/>
                    <a:lstStyle/>
                    <a:p>
                      <a:pPr indent="0" lvl="0" marL="0" rtl="0" algn="l">
                        <a:spcBef>
                          <a:spcPts val="0"/>
                        </a:spcBef>
                        <a:spcAft>
                          <a:spcPts val="0"/>
                        </a:spcAft>
                        <a:buNone/>
                      </a:pPr>
                      <a:r>
                        <a:rPr b="1" lang="en" sz="900"/>
                        <a:t>0.9947627</a:t>
                      </a:r>
                      <a:endParaRPr b="1" sz="900"/>
                    </a:p>
                  </a:txBody>
                  <a:tcPr marT="91425" marB="91425" marR="91425" marL="91425"/>
                </a:tc>
                <a:tc>
                  <a:txBody>
                    <a:bodyPr/>
                    <a:lstStyle/>
                    <a:p>
                      <a:pPr indent="0" lvl="0" marL="0" rtl="0" algn="l">
                        <a:spcBef>
                          <a:spcPts val="0"/>
                        </a:spcBef>
                        <a:spcAft>
                          <a:spcPts val="0"/>
                        </a:spcAft>
                        <a:buNone/>
                      </a:pPr>
                      <a:r>
                        <a:rPr b="1" lang="en" sz="900"/>
                        <a:t>0.05542169</a:t>
                      </a:r>
                      <a:endParaRPr b="1" sz="900"/>
                    </a:p>
                  </a:txBody>
                  <a:tcPr marT="91425" marB="91425" marR="91425" marL="91425"/>
                </a:tc>
                <a:tc>
                  <a:txBody>
                    <a:bodyPr/>
                    <a:lstStyle/>
                    <a:p>
                      <a:pPr indent="0" lvl="0" marL="0" rtl="0" algn="l">
                        <a:spcBef>
                          <a:spcPts val="0"/>
                        </a:spcBef>
                        <a:spcAft>
                          <a:spcPts val="0"/>
                        </a:spcAft>
                        <a:buNone/>
                      </a:pPr>
                      <a:r>
                        <a:rPr b="1" lang="en" sz="900"/>
                        <a:t>NA</a:t>
                      </a:r>
                      <a:endParaRPr b="1" sz="900"/>
                    </a:p>
                  </a:txBody>
                  <a:tcPr marT="91425" marB="91425" marR="91425" marL="91425"/>
                </a:tc>
              </a:tr>
              <a:tr h="314875">
                <a:tc>
                  <a:txBody>
                    <a:bodyPr/>
                    <a:lstStyle/>
                    <a:p>
                      <a:pPr indent="0" lvl="0" marL="0" rtl="0" algn="l">
                        <a:spcBef>
                          <a:spcPts val="0"/>
                        </a:spcBef>
                        <a:spcAft>
                          <a:spcPts val="0"/>
                        </a:spcAft>
                        <a:buNone/>
                      </a:pPr>
                      <a:r>
                        <a:rPr b="1" lang="en" sz="900"/>
                        <a:t>PLSDA</a:t>
                      </a:r>
                      <a:endParaRPr b="1" sz="900"/>
                    </a:p>
                  </a:txBody>
                  <a:tcPr marT="91425" marB="91425" marR="91425" marL="91425"/>
                </a:tc>
                <a:tc>
                  <a:txBody>
                    <a:bodyPr/>
                    <a:lstStyle/>
                    <a:p>
                      <a:pPr indent="0" lvl="0" marL="0" rtl="0" algn="l">
                        <a:spcBef>
                          <a:spcPts val="0"/>
                        </a:spcBef>
                        <a:spcAft>
                          <a:spcPts val="0"/>
                        </a:spcAft>
                        <a:buNone/>
                      </a:pPr>
                      <a:r>
                        <a:rPr b="1" lang="en" sz="900"/>
                        <a:t>0.7593240</a:t>
                      </a:r>
                      <a:endParaRPr b="1" sz="900"/>
                    </a:p>
                  </a:txBody>
                  <a:tcPr marT="91425" marB="91425" marR="91425" marL="91425"/>
                </a:tc>
                <a:tc>
                  <a:txBody>
                    <a:bodyPr/>
                    <a:lstStyle/>
                    <a:p>
                      <a:pPr indent="0" lvl="0" marL="0" rtl="0" algn="l">
                        <a:spcBef>
                          <a:spcPts val="0"/>
                        </a:spcBef>
                        <a:spcAft>
                          <a:spcPts val="0"/>
                        </a:spcAft>
                        <a:buNone/>
                      </a:pPr>
                      <a:r>
                        <a:rPr b="1" lang="en" sz="900"/>
                        <a:t>1</a:t>
                      </a:r>
                      <a:endParaRPr b="1" sz="900"/>
                    </a:p>
                  </a:txBody>
                  <a:tcPr marT="91425" marB="91425" marR="91425" marL="91425"/>
                </a:tc>
                <a:tc>
                  <a:txBody>
                    <a:bodyPr/>
                    <a:lstStyle/>
                    <a:p>
                      <a:pPr indent="0" lvl="0" marL="0" rtl="0" algn="l">
                        <a:spcBef>
                          <a:spcPts val="0"/>
                        </a:spcBef>
                        <a:spcAft>
                          <a:spcPts val="0"/>
                        </a:spcAft>
                        <a:buNone/>
                      </a:pPr>
                      <a:r>
                        <a:rPr b="1" lang="en" sz="900"/>
                        <a:t>0</a:t>
                      </a:r>
                      <a:endParaRPr b="1" sz="900"/>
                    </a:p>
                  </a:txBody>
                  <a:tcPr marT="91425" marB="91425" marR="91425" marL="91425"/>
                </a:tc>
                <a:tc>
                  <a:txBody>
                    <a:bodyPr/>
                    <a:lstStyle/>
                    <a:p>
                      <a:pPr indent="0" lvl="0" marL="0" rtl="0" algn="l">
                        <a:spcBef>
                          <a:spcPts val="0"/>
                        </a:spcBef>
                        <a:spcAft>
                          <a:spcPts val="0"/>
                        </a:spcAft>
                        <a:buNone/>
                      </a:pPr>
                      <a:r>
                        <a:rPr b="1" lang="en" sz="900"/>
                        <a:t>ncomp=2</a:t>
                      </a:r>
                      <a:endParaRPr b="1" sz="900"/>
                    </a:p>
                  </a:txBody>
                  <a:tcPr marT="91425" marB="91425" marR="91425" marL="91425"/>
                </a:tc>
              </a:tr>
              <a:tr h="314875">
                <a:tc>
                  <a:txBody>
                    <a:bodyPr/>
                    <a:lstStyle/>
                    <a:p>
                      <a:pPr indent="0" lvl="0" marL="0" rtl="0" algn="l">
                        <a:spcBef>
                          <a:spcPts val="0"/>
                        </a:spcBef>
                        <a:spcAft>
                          <a:spcPts val="0"/>
                        </a:spcAft>
                        <a:buNone/>
                      </a:pPr>
                      <a:r>
                        <a:rPr b="1" lang="en" sz="900"/>
                        <a:t>Penalized</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0.7601365</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0.9967267</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0.031325301</a:t>
                      </a:r>
                      <a:endParaRPr b="1" sz="900"/>
                    </a:p>
                  </a:txBody>
                  <a:tcPr marT="91425" marB="91425" marR="91425" marL="91425">
                    <a:solidFill>
                      <a:srgbClr val="FF0000"/>
                    </a:solidFill>
                  </a:tcPr>
                </a:tc>
                <a:tc>
                  <a:txBody>
                    <a:bodyPr/>
                    <a:lstStyle/>
                    <a:p>
                      <a:pPr indent="0" lvl="0" marL="0" rtl="0" algn="l">
                        <a:spcBef>
                          <a:spcPts val="0"/>
                        </a:spcBef>
                        <a:spcAft>
                          <a:spcPts val="0"/>
                        </a:spcAft>
                        <a:buNone/>
                      </a:pPr>
                      <a:r>
                        <a:rPr b="1" lang="en" sz="900"/>
                        <a:t>alpha=0.1,lambda=0.01</a:t>
                      </a:r>
                      <a:endParaRPr b="1" sz="900"/>
                    </a:p>
                  </a:txBody>
                  <a:tcPr marT="91425" marB="91425" marR="91425" marL="91425">
                    <a:solidFill>
                      <a:srgbClr val="FF0000"/>
                    </a:solidFill>
                  </a:tcPr>
                </a:tc>
              </a:tr>
              <a:tr h="449825">
                <a:tc>
                  <a:txBody>
                    <a:bodyPr/>
                    <a:lstStyle/>
                    <a:p>
                      <a:pPr indent="0" lvl="0" marL="0" rtl="0" algn="l">
                        <a:spcBef>
                          <a:spcPts val="0"/>
                        </a:spcBef>
                        <a:spcAft>
                          <a:spcPts val="0"/>
                        </a:spcAft>
                        <a:buNone/>
                      </a:pPr>
                      <a:r>
                        <a:rPr b="1" lang="en" sz="900"/>
                        <a:t>Nearest</a:t>
                      </a:r>
                      <a:r>
                        <a:rPr b="1" lang="en" sz="900"/>
                        <a:t> Shrunken Centroids</a:t>
                      </a:r>
                      <a:endParaRPr b="1" sz="900"/>
                    </a:p>
                  </a:txBody>
                  <a:tcPr marT="91425" marB="91425" marR="91425" marL="91425"/>
                </a:tc>
                <a:tc>
                  <a:txBody>
                    <a:bodyPr/>
                    <a:lstStyle/>
                    <a:p>
                      <a:pPr indent="0" lvl="0" marL="0" rtl="0" algn="l">
                        <a:spcBef>
                          <a:spcPts val="0"/>
                        </a:spcBef>
                        <a:spcAft>
                          <a:spcPts val="0"/>
                        </a:spcAft>
                        <a:buNone/>
                      </a:pPr>
                      <a:r>
                        <a:rPr b="1" lang="en" sz="900"/>
                        <a:t>0.7570288</a:t>
                      </a:r>
                      <a:endParaRPr b="1" sz="900"/>
                    </a:p>
                  </a:txBody>
                  <a:tcPr marT="91425" marB="91425" marR="91425" marL="91425"/>
                </a:tc>
                <a:tc>
                  <a:txBody>
                    <a:bodyPr/>
                    <a:lstStyle/>
                    <a:p>
                      <a:pPr indent="0" lvl="0" marL="0" rtl="0" algn="l">
                        <a:spcBef>
                          <a:spcPts val="0"/>
                        </a:spcBef>
                        <a:spcAft>
                          <a:spcPts val="0"/>
                        </a:spcAft>
                        <a:buNone/>
                      </a:pPr>
                      <a:r>
                        <a:rPr b="1" lang="en" sz="900"/>
                        <a:t>1</a:t>
                      </a:r>
                      <a:endParaRPr b="1" sz="900"/>
                    </a:p>
                  </a:txBody>
                  <a:tcPr marT="91425" marB="91425" marR="91425" marL="91425"/>
                </a:tc>
                <a:tc>
                  <a:txBody>
                    <a:bodyPr/>
                    <a:lstStyle/>
                    <a:p>
                      <a:pPr indent="0" lvl="0" marL="0" rtl="0" algn="l">
                        <a:spcBef>
                          <a:spcPts val="0"/>
                        </a:spcBef>
                        <a:spcAft>
                          <a:spcPts val="0"/>
                        </a:spcAft>
                        <a:buNone/>
                      </a:pPr>
                      <a:r>
                        <a:rPr b="1" lang="en" sz="900"/>
                        <a:t>0</a:t>
                      </a:r>
                      <a:endParaRPr b="1" sz="900"/>
                    </a:p>
                  </a:txBody>
                  <a:tcPr marT="91425" marB="91425" marR="91425" marL="91425"/>
                </a:tc>
                <a:tc>
                  <a:txBody>
                    <a:bodyPr/>
                    <a:lstStyle/>
                    <a:p>
                      <a:pPr indent="0" lvl="0" marL="0" rtl="0" algn="l">
                        <a:spcBef>
                          <a:spcPts val="0"/>
                        </a:spcBef>
                        <a:spcAft>
                          <a:spcPts val="0"/>
                        </a:spcAft>
                        <a:buNone/>
                      </a:pPr>
                      <a:r>
                        <a:rPr b="1" lang="en" sz="900"/>
                        <a:t>threshold=0.2</a:t>
                      </a:r>
                      <a:endParaRPr b="1" sz="900"/>
                    </a:p>
                  </a:txBody>
                  <a:tcPr marT="91425" marB="91425" marR="91425" marL="91425"/>
                </a:tc>
              </a:tr>
              <a:tr h="314875">
                <a:tc>
                  <a:txBody>
                    <a:bodyPr/>
                    <a:lstStyle/>
                    <a:p>
                      <a:pPr indent="0" lvl="0" marL="0" rtl="0" algn="l">
                        <a:spcBef>
                          <a:spcPts val="0"/>
                        </a:spcBef>
                        <a:spcAft>
                          <a:spcPts val="0"/>
                        </a:spcAft>
                        <a:buNone/>
                      </a:pPr>
                      <a:r>
                        <a:rPr b="1" lang="en" sz="900"/>
                        <a:t>MARS</a:t>
                      </a:r>
                      <a:endParaRPr b="1" sz="900"/>
                    </a:p>
                  </a:txBody>
                  <a:tcPr marT="91425" marB="91425" marR="91425" marL="91425"/>
                </a:tc>
                <a:tc>
                  <a:txBody>
                    <a:bodyPr/>
                    <a:lstStyle/>
                    <a:p>
                      <a:pPr indent="0" lvl="0" marL="0" rtl="0" algn="l">
                        <a:spcBef>
                          <a:spcPts val="0"/>
                        </a:spcBef>
                        <a:spcAft>
                          <a:spcPts val="0"/>
                        </a:spcAft>
                        <a:buNone/>
                      </a:pPr>
                      <a:r>
                        <a:rPr b="1" lang="en" sz="900"/>
                        <a:t>0.7541419</a:t>
                      </a:r>
                      <a:endParaRPr b="1" sz="900"/>
                    </a:p>
                  </a:txBody>
                  <a:tcPr marT="91425" marB="91425" marR="91425" marL="91425"/>
                </a:tc>
                <a:tc>
                  <a:txBody>
                    <a:bodyPr/>
                    <a:lstStyle/>
                    <a:p>
                      <a:pPr indent="0" lvl="0" marL="0" rtl="0" algn="l">
                        <a:spcBef>
                          <a:spcPts val="0"/>
                        </a:spcBef>
                        <a:spcAft>
                          <a:spcPts val="0"/>
                        </a:spcAft>
                        <a:buNone/>
                      </a:pPr>
                      <a:r>
                        <a:rPr b="1" lang="en" sz="900"/>
                        <a:t>0.9878887</a:t>
                      </a:r>
                      <a:endParaRPr b="1" sz="900"/>
                    </a:p>
                  </a:txBody>
                  <a:tcPr marT="91425" marB="91425" marR="91425" marL="91425"/>
                </a:tc>
                <a:tc>
                  <a:txBody>
                    <a:bodyPr/>
                    <a:lstStyle/>
                    <a:p>
                      <a:pPr indent="0" lvl="0" marL="0" rtl="0" algn="l">
                        <a:spcBef>
                          <a:spcPts val="0"/>
                        </a:spcBef>
                        <a:spcAft>
                          <a:spcPts val="0"/>
                        </a:spcAft>
                        <a:buNone/>
                      </a:pPr>
                      <a:r>
                        <a:rPr b="1" lang="en" sz="900"/>
                        <a:t>0.053012048</a:t>
                      </a:r>
                      <a:endParaRPr b="1" sz="900"/>
                    </a:p>
                  </a:txBody>
                  <a:tcPr marT="91425" marB="91425" marR="91425" marL="91425"/>
                </a:tc>
                <a:tc>
                  <a:txBody>
                    <a:bodyPr/>
                    <a:lstStyle/>
                    <a:p>
                      <a:pPr indent="0" lvl="0" marL="0" rtl="0" algn="l">
                        <a:spcBef>
                          <a:spcPts val="0"/>
                        </a:spcBef>
                        <a:spcAft>
                          <a:spcPts val="0"/>
                        </a:spcAft>
                        <a:buNone/>
                      </a:pPr>
                      <a:r>
                        <a:rPr b="1" lang="en" sz="900"/>
                        <a:t>nprune=12 , degree = 1</a:t>
                      </a:r>
                      <a:endParaRPr b="1" sz="900"/>
                    </a:p>
                  </a:txBody>
                  <a:tcPr marT="91425" marB="91425" marR="91425" marL="91425"/>
                </a:tc>
              </a:tr>
              <a:tr h="314875">
                <a:tc>
                  <a:txBody>
                    <a:bodyPr/>
                    <a:lstStyle/>
                    <a:p>
                      <a:pPr indent="0" lvl="0" marL="0" rtl="0" algn="l">
                        <a:spcBef>
                          <a:spcPts val="0"/>
                        </a:spcBef>
                        <a:spcAft>
                          <a:spcPts val="0"/>
                        </a:spcAft>
                        <a:buNone/>
                      </a:pPr>
                      <a:r>
                        <a:rPr b="1" lang="en" sz="900"/>
                        <a:t>SVM</a:t>
                      </a:r>
                      <a:endParaRPr b="1" sz="900"/>
                    </a:p>
                  </a:txBody>
                  <a:tcPr marT="91425" marB="91425" marR="91425" marL="91425"/>
                </a:tc>
                <a:tc>
                  <a:txBody>
                    <a:bodyPr/>
                    <a:lstStyle/>
                    <a:p>
                      <a:pPr indent="0" lvl="0" marL="0" rtl="0" algn="l">
                        <a:spcBef>
                          <a:spcPts val="0"/>
                        </a:spcBef>
                        <a:spcAft>
                          <a:spcPts val="0"/>
                        </a:spcAft>
                        <a:buNone/>
                      </a:pPr>
                      <a:r>
                        <a:rPr b="1" lang="en" sz="900"/>
                        <a:t>0.6829176</a:t>
                      </a:r>
                      <a:endParaRPr b="1" sz="900"/>
                    </a:p>
                  </a:txBody>
                  <a:tcPr marT="91425" marB="91425" marR="91425" marL="91425"/>
                </a:tc>
                <a:tc>
                  <a:txBody>
                    <a:bodyPr/>
                    <a:lstStyle/>
                    <a:p>
                      <a:pPr indent="0" lvl="0" marL="0" rtl="0" algn="l">
                        <a:spcBef>
                          <a:spcPts val="0"/>
                        </a:spcBef>
                        <a:spcAft>
                          <a:spcPts val="0"/>
                        </a:spcAft>
                        <a:buNone/>
                      </a:pPr>
                      <a:r>
                        <a:rPr b="1" lang="en" sz="900"/>
                        <a:t>0.9983633</a:t>
                      </a:r>
                      <a:endParaRPr b="1" sz="900"/>
                    </a:p>
                  </a:txBody>
                  <a:tcPr marT="91425" marB="91425" marR="91425" marL="91425"/>
                </a:tc>
                <a:tc>
                  <a:txBody>
                    <a:bodyPr/>
                    <a:lstStyle/>
                    <a:p>
                      <a:pPr indent="0" lvl="0" marL="0" rtl="0" algn="l">
                        <a:spcBef>
                          <a:spcPts val="0"/>
                        </a:spcBef>
                        <a:spcAft>
                          <a:spcPts val="0"/>
                        </a:spcAft>
                        <a:buNone/>
                      </a:pPr>
                      <a:r>
                        <a:rPr b="1" lang="en" sz="900"/>
                        <a:t>0.002409639</a:t>
                      </a:r>
                      <a:endParaRPr b="1" sz="900"/>
                    </a:p>
                  </a:txBody>
                  <a:tcPr marT="91425" marB="91425" marR="91425" marL="91425"/>
                </a:tc>
                <a:tc>
                  <a:txBody>
                    <a:bodyPr/>
                    <a:lstStyle/>
                    <a:p>
                      <a:pPr indent="0" lvl="0" marL="0" rtl="0" algn="l">
                        <a:spcBef>
                          <a:spcPts val="0"/>
                        </a:spcBef>
                        <a:spcAft>
                          <a:spcPts val="0"/>
                        </a:spcAft>
                        <a:buNone/>
                      </a:pPr>
                      <a:r>
                        <a:rPr b="1" lang="en" sz="900"/>
                        <a:t>sigma=0.0217949,c=1</a:t>
                      </a:r>
                      <a:endParaRPr b="1" sz="900"/>
                    </a:p>
                  </a:txBody>
                  <a:tcPr marT="91425" marB="91425" marR="91425" marL="91425"/>
                </a:tc>
              </a:tr>
              <a:tr h="314875">
                <a:tc>
                  <a:txBody>
                    <a:bodyPr/>
                    <a:lstStyle/>
                    <a:p>
                      <a:pPr indent="0" lvl="0" marL="0" rtl="0" algn="l">
                        <a:spcBef>
                          <a:spcPts val="0"/>
                        </a:spcBef>
                        <a:spcAft>
                          <a:spcPts val="0"/>
                        </a:spcAft>
                        <a:buNone/>
                      </a:pPr>
                      <a:r>
                        <a:rPr b="1" lang="en" sz="900"/>
                        <a:t>KNN</a:t>
                      </a:r>
                      <a:endParaRPr b="1" sz="900"/>
                    </a:p>
                  </a:txBody>
                  <a:tcPr marT="91425" marB="91425" marR="91425" marL="91425"/>
                </a:tc>
                <a:tc>
                  <a:txBody>
                    <a:bodyPr/>
                    <a:lstStyle/>
                    <a:p>
                      <a:pPr indent="0" lvl="0" marL="0" rtl="0" algn="l">
                        <a:spcBef>
                          <a:spcPts val="0"/>
                        </a:spcBef>
                        <a:spcAft>
                          <a:spcPts val="0"/>
                        </a:spcAft>
                        <a:buNone/>
                      </a:pPr>
                      <a:r>
                        <a:rPr b="1" lang="en" sz="900"/>
                        <a:t>0.6376688</a:t>
                      </a:r>
                      <a:endParaRPr b="1" sz="900"/>
                    </a:p>
                  </a:txBody>
                  <a:tcPr marT="91425" marB="91425" marR="91425" marL="91425"/>
                </a:tc>
                <a:tc>
                  <a:txBody>
                    <a:bodyPr/>
                    <a:lstStyle/>
                    <a:p>
                      <a:pPr indent="0" lvl="0" marL="0" rtl="0" algn="l">
                        <a:spcBef>
                          <a:spcPts val="0"/>
                        </a:spcBef>
                        <a:spcAft>
                          <a:spcPts val="0"/>
                        </a:spcAft>
                        <a:buNone/>
                      </a:pPr>
                      <a:r>
                        <a:rPr b="1" lang="en" sz="900"/>
                        <a:t>0.9996727</a:t>
                      </a:r>
                      <a:endParaRPr b="1" sz="900"/>
                    </a:p>
                  </a:txBody>
                  <a:tcPr marT="91425" marB="91425" marR="91425" marL="91425"/>
                </a:tc>
                <a:tc>
                  <a:txBody>
                    <a:bodyPr/>
                    <a:lstStyle/>
                    <a:p>
                      <a:pPr indent="0" lvl="0" marL="0" rtl="0" algn="l">
                        <a:spcBef>
                          <a:spcPts val="0"/>
                        </a:spcBef>
                        <a:spcAft>
                          <a:spcPts val="0"/>
                        </a:spcAft>
                        <a:buNone/>
                      </a:pPr>
                      <a:r>
                        <a:rPr b="1" lang="en" sz="900"/>
                        <a:t>0</a:t>
                      </a:r>
                      <a:endParaRPr b="1" sz="900"/>
                    </a:p>
                  </a:txBody>
                  <a:tcPr marT="91425" marB="91425" marR="91425" marL="91425"/>
                </a:tc>
                <a:tc>
                  <a:txBody>
                    <a:bodyPr/>
                    <a:lstStyle/>
                    <a:p>
                      <a:pPr indent="0" lvl="0" marL="0" rtl="0" algn="l">
                        <a:spcBef>
                          <a:spcPts val="0"/>
                        </a:spcBef>
                        <a:spcAft>
                          <a:spcPts val="0"/>
                        </a:spcAft>
                        <a:buNone/>
                      </a:pPr>
                      <a:r>
                        <a:rPr b="1" lang="en" sz="900"/>
                        <a:t>k=15</a:t>
                      </a:r>
                      <a:endParaRPr b="1" sz="900"/>
                    </a:p>
                  </a:txBody>
                  <a:tcPr marT="91425" marB="91425" marR="91425" marL="91425"/>
                </a:tc>
              </a:tr>
              <a:tr h="449825">
                <a:tc>
                  <a:txBody>
                    <a:bodyPr/>
                    <a:lstStyle/>
                    <a:p>
                      <a:pPr indent="0" lvl="0" marL="0" rtl="0" algn="l">
                        <a:spcBef>
                          <a:spcPts val="0"/>
                        </a:spcBef>
                        <a:spcAft>
                          <a:spcPts val="0"/>
                        </a:spcAft>
                        <a:buNone/>
                      </a:pPr>
                      <a:r>
                        <a:rPr b="1" lang="en" sz="900"/>
                        <a:t>NEURAL NETWORKS</a:t>
                      </a:r>
                      <a:endParaRPr b="1" sz="900"/>
                    </a:p>
                  </a:txBody>
                  <a:tcPr marT="91425" marB="91425" marR="91425" marL="91425"/>
                </a:tc>
                <a:tc>
                  <a:txBody>
                    <a:bodyPr/>
                    <a:lstStyle/>
                    <a:p>
                      <a:pPr indent="0" lvl="0" marL="0" rtl="0" algn="l">
                        <a:spcBef>
                          <a:spcPts val="0"/>
                        </a:spcBef>
                        <a:spcAft>
                          <a:spcPts val="0"/>
                        </a:spcAft>
                        <a:buNone/>
                      </a:pPr>
                      <a:r>
                        <a:rPr b="1" lang="en" sz="900"/>
                        <a:t>0.7531875</a:t>
                      </a:r>
                      <a:endParaRPr b="1" sz="900"/>
                    </a:p>
                  </a:txBody>
                  <a:tcPr marT="91425" marB="91425" marR="91425" marL="91425"/>
                </a:tc>
                <a:tc>
                  <a:txBody>
                    <a:bodyPr/>
                    <a:lstStyle/>
                    <a:p>
                      <a:pPr indent="0" lvl="0" marL="0" rtl="0" algn="l">
                        <a:spcBef>
                          <a:spcPts val="0"/>
                        </a:spcBef>
                        <a:spcAft>
                          <a:spcPts val="0"/>
                        </a:spcAft>
                        <a:buNone/>
                      </a:pPr>
                      <a:r>
                        <a:rPr b="1" lang="en" sz="900"/>
                        <a:t>0.9901800</a:t>
                      </a:r>
                      <a:endParaRPr b="1" sz="900"/>
                    </a:p>
                  </a:txBody>
                  <a:tcPr marT="91425" marB="91425" marR="91425" marL="91425"/>
                </a:tc>
                <a:tc>
                  <a:txBody>
                    <a:bodyPr/>
                    <a:lstStyle/>
                    <a:p>
                      <a:pPr indent="0" lvl="0" marL="0" rtl="0" algn="l">
                        <a:spcBef>
                          <a:spcPts val="0"/>
                        </a:spcBef>
                        <a:spcAft>
                          <a:spcPts val="0"/>
                        </a:spcAft>
                        <a:buNone/>
                      </a:pPr>
                      <a:r>
                        <a:rPr b="1" lang="en" sz="900"/>
                        <a:t>0.08674699</a:t>
                      </a:r>
                      <a:endParaRPr b="1" sz="900"/>
                    </a:p>
                  </a:txBody>
                  <a:tcPr marT="91425" marB="91425" marR="91425" marL="91425"/>
                </a:tc>
                <a:tc>
                  <a:txBody>
                    <a:bodyPr/>
                    <a:lstStyle/>
                    <a:p>
                      <a:pPr indent="0" lvl="0" marL="0" rtl="0" algn="l">
                        <a:spcBef>
                          <a:spcPts val="0"/>
                        </a:spcBef>
                        <a:spcAft>
                          <a:spcPts val="0"/>
                        </a:spcAft>
                        <a:buNone/>
                      </a:pPr>
                      <a:r>
                        <a:rPr b="1" lang="en" sz="900"/>
                        <a:t>size=1,decay=0.1,bag=true</a:t>
                      </a:r>
                      <a:endParaRPr b="1" sz="900"/>
                    </a:p>
                  </a:txBody>
                  <a:tcPr marT="91425" marB="91425" marR="91425" marL="91425"/>
                </a:tc>
              </a:tr>
              <a:tr h="449825">
                <a:tc>
                  <a:txBody>
                    <a:bodyPr/>
                    <a:lstStyle/>
                    <a:p>
                      <a:pPr indent="0" lvl="0" marL="0" rtl="0" algn="l">
                        <a:spcBef>
                          <a:spcPts val="0"/>
                        </a:spcBef>
                        <a:spcAft>
                          <a:spcPts val="0"/>
                        </a:spcAft>
                        <a:buNone/>
                      </a:pPr>
                      <a:r>
                        <a:rPr b="1" lang="en" sz="900"/>
                        <a:t>FDA</a:t>
                      </a:r>
                      <a:endParaRPr b="1" sz="900"/>
                    </a:p>
                  </a:txBody>
                  <a:tcPr marT="91425" marB="91425" marR="91425" marL="91425"/>
                </a:tc>
                <a:tc>
                  <a:txBody>
                    <a:bodyPr/>
                    <a:lstStyle/>
                    <a:p>
                      <a:pPr indent="0" lvl="0" marL="0" rtl="0" algn="l">
                        <a:spcBef>
                          <a:spcPts val="0"/>
                        </a:spcBef>
                        <a:spcAft>
                          <a:spcPts val="0"/>
                        </a:spcAft>
                        <a:buNone/>
                      </a:pPr>
                      <a:r>
                        <a:rPr b="1" lang="en" sz="900"/>
                        <a:t>0.7471299</a:t>
                      </a:r>
                      <a:endParaRPr b="1" sz="900"/>
                    </a:p>
                  </a:txBody>
                  <a:tcPr marT="91425" marB="91425" marR="91425" marL="91425"/>
                </a:tc>
                <a:tc>
                  <a:txBody>
                    <a:bodyPr/>
                    <a:lstStyle/>
                    <a:p>
                      <a:pPr indent="0" lvl="0" marL="0" rtl="0" algn="l">
                        <a:spcBef>
                          <a:spcPts val="0"/>
                        </a:spcBef>
                        <a:spcAft>
                          <a:spcPts val="0"/>
                        </a:spcAft>
                        <a:buNone/>
                      </a:pPr>
                      <a:r>
                        <a:rPr b="1" lang="en" sz="900"/>
                        <a:t>0.9833061</a:t>
                      </a:r>
                      <a:endParaRPr b="1" sz="900"/>
                    </a:p>
                  </a:txBody>
                  <a:tcPr marT="91425" marB="91425" marR="91425" marL="91425"/>
                </a:tc>
                <a:tc>
                  <a:txBody>
                    <a:bodyPr/>
                    <a:lstStyle/>
                    <a:p>
                      <a:pPr indent="0" lvl="0" marL="0" rtl="0" algn="l">
                        <a:spcBef>
                          <a:spcPts val="0"/>
                        </a:spcBef>
                        <a:spcAft>
                          <a:spcPts val="0"/>
                        </a:spcAft>
                        <a:buNone/>
                      </a:pPr>
                      <a:r>
                        <a:rPr b="1" lang="en" sz="900"/>
                        <a:t>0.07228916</a:t>
                      </a:r>
                      <a:endParaRPr b="1" sz="900"/>
                    </a:p>
                  </a:txBody>
                  <a:tcPr marT="91425" marB="91425" marR="91425" marL="91425"/>
                </a:tc>
                <a:tc>
                  <a:txBody>
                    <a:bodyPr/>
                    <a:lstStyle/>
                    <a:p>
                      <a:pPr indent="0" lvl="0" marL="0" rtl="0" algn="l">
                        <a:spcBef>
                          <a:spcPts val="0"/>
                        </a:spcBef>
                        <a:spcAft>
                          <a:spcPts val="0"/>
                        </a:spcAft>
                        <a:buNone/>
                      </a:pPr>
                      <a:r>
                        <a:rPr b="1" lang="en" sz="900"/>
                        <a:t>Nprune = 12, degree = 1</a:t>
                      </a:r>
                      <a:endParaRPr b="1" sz="900"/>
                    </a:p>
                  </a:txBody>
                  <a:tcPr marT="91425" marB="91425" marR="91425" marL="91425"/>
                </a:tc>
              </a:tr>
            </a:tbl>
          </a:graphicData>
        </a:graphic>
      </p:graphicFrame>
      <p:sp>
        <p:nvSpPr>
          <p:cNvPr id="337" name="Google Shape;337;p49"/>
          <p:cNvSpPr txBox="1"/>
          <p:nvPr/>
        </p:nvSpPr>
        <p:spPr>
          <a:xfrm>
            <a:off x="3243450" y="0"/>
            <a:ext cx="2657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Summary Table</a:t>
            </a:r>
            <a:endParaRPr b="1" sz="2100" u="sng">
              <a:solidFill>
                <a:schemeClr val="dk1"/>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0"/>
          <p:cNvPicPr preferRelativeResize="0"/>
          <p:nvPr/>
        </p:nvPicPr>
        <p:blipFill>
          <a:blip r:embed="rId3">
            <a:alphaModFix/>
          </a:blip>
          <a:stretch>
            <a:fillRect/>
          </a:stretch>
        </p:blipFill>
        <p:spPr>
          <a:xfrm>
            <a:off x="5016776" y="236975"/>
            <a:ext cx="3538750" cy="4277425"/>
          </a:xfrm>
          <a:prstGeom prst="rect">
            <a:avLst/>
          </a:prstGeom>
          <a:noFill/>
          <a:ln>
            <a:noFill/>
          </a:ln>
        </p:spPr>
      </p:pic>
      <p:pic>
        <p:nvPicPr>
          <p:cNvPr id="343" name="Google Shape;343;p50"/>
          <p:cNvPicPr preferRelativeResize="0"/>
          <p:nvPr/>
        </p:nvPicPr>
        <p:blipFill>
          <a:blip r:embed="rId4">
            <a:alphaModFix/>
          </a:blip>
          <a:stretch>
            <a:fillRect/>
          </a:stretch>
        </p:blipFill>
        <p:spPr>
          <a:xfrm>
            <a:off x="230125" y="2385750"/>
            <a:ext cx="4208255" cy="372000"/>
          </a:xfrm>
          <a:prstGeom prst="rect">
            <a:avLst/>
          </a:prstGeom>
          <a:noFill/>
          <a:ln>
            <a:noFill/>
          </a:ln>
        </p:spPr>
      </p:pic>
      <p:sp>
        <p:nvSpPr>
          <p:cNvPr id="344" name="Google Shape;344;p50"/>
          <p:cNvSpPr txBox="1"/>
          <p:nvPr/>
        </p:nvSpPr>
        <p:spPr>
          <a:xfrm>
            <a:off x="476925" y="1606600"/>
            <a:ext cx="32208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1).Logistic Regression</a:t>
            </a:r>
            <a:endParaRPr b="1" sz="2100">
              <a:solidFill>
                <a:schemeClr val="dk1"/>
              </a:solidFill>
              <a:latin typeface="Open Sans"/>
              <a:ea typeface="Open Sans"/>
              <a:cs typeface="Open Sans"/>
              <a:sym typeface="Open Sans"/>
            </a:endParaRPr>
          </a:p>
        </p:txBody>
      </p:sp>
      <p:sp>
        <p:nvSpPr>
          <p:cNvPr id="345" name="Google Shape;345;p50"/>
          <p:cNvSpPr txBox="1"/>
          <p:nvPr/>
        </p:nvSpPr>
        <p:spPr>
          <a:xfrm>
            <a:off x="57600" y="115175"/>
            <a:ext cx="43062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  Best Classification Models</a:t>
            </a:r>
            <a:endParaRPr b="1" sz="2100" u="sng">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nvSpPr>
        <p:spPr>
          <a:xfrm>
            <a:off x="0" y="0"/>
            <a:ext cx="67296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Important Predictors of Logistic Regression</a:t>
            </a:r>
            <a:endParaRPr b="1" sz="2100" u="sng">
              <a:solidFill>
                <a:schemeClr val="dk1"/>
              </a:solidFill>
              <a:latin typeface="Open Sans"/>
              <a:ea typeface="Open Sans"/>
              <a:cs typeface="Open Sans"/>
              <a:sym typeface="Open Sans"/>
            </a:endParaRPr>
          </a:p>
        </p:txBody>
      </p:sp>
      <p:pic>
        <p:nvPicPr>
          <p:cNvPr id="351" name="Google Shape;351;p51"/>
          <p:cNvPicPr preferRelativeResize="0"/>
          <p:nvPr/>
        </p:nvPicPr>
        <p:blipFill>
          <a:blip r:embed="rId3">
            <a:alphaModFix/>
          </a:blip>
          <a:stretch>
            <a:fillRect/>
          </a:stretch>
        </p:blipFill>
        <p:spPr>
          <a:xfrm>
            <a:off x="125825" y="455850"/>
            <a:ext cx="4317700" cy="4082300"/>
          </a:xfrm>
          <a:prstGeom prst="rect">
            <a:avLst/>
          </a:prstGeom>
          <a:noFill/>
          <a:ln>
            <a:noFill/>
          </a:ln>
        </p:spPr>
      </p:pic>
      <p:pic>
        <p:nvPicPr>
          <p:cNvPr id="352" name="Google Shape;352;p51"/>
          <p:cNvPicPr preferRelativeResize="0"/>
          <p:nvPr/>
        </p:nvPicPr>
        <p:blipFill>
          <a:blip r:embed="rId4">
            <a:alphaModFix/>
          </a:blip>
          <a:stretch>
            <a:fillRect/>
          </a:stretch>
        </p:blipFill>
        <p:spPr>
          <a:xfrm>
            <a:off x="3347825" y="969125"/>
            <a:ext cx="5521501" cy="3569026"/>
          </a:xfrm>
          <a:prstGeom prst="rect">
            <a:avLst/>
          </a:prstGeom>
          <a:noFill/>
          <a:ln>
            <a:noFill/>
          </a:ln>
        </p:spPr>
      </p:pic>
      <p:sp>
        <p:nvSpPr>
          <p:cNvPr id="353" name="Google Shape;353;p51"/>
          <p:cNvSpPr txBox="1"/>
          <p:nvPr/>
        </p:nvSpPr>
        <p:spPr>
          <a:xfrm>
            <a:off x="84175" y="1244900"/>
            <a:ext cx="2830800" cy="10233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nvSpPr>
        <p:spPr>
          <a:xfrm>
            <a:off x="656200" y="1792100"/>
            <a:ext cx="4112400" cy="7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pen Sans"/>
                <a:ea typeface="Open Sans"/>
                <a:cs typeface="Open Sans"/>
                <a:sym typeface="Open Sans"/>
              </a:rPr>
              <a:t>2). Penalized Model</a:t>
            </a:r>
            <a:endParaRPr b="1" sz="2100">
              <a:solidFill>
                <a:schemeClr val="dk1"/>
              </a:solidFill>
              <a:latin typeface="Open Sans"/>
              <a:ea typeface="Open Sans"/>
              <a:cs typeface="Open Sans"/>
              <a:sym typeface="Open Sans"/>
            </a:endParaRPr>
          </a:p>
        </p:txBody>
      </p:sp>
      <p:pic>
        <p:nvPicPr>
          <p:cNvPr id="359" name="Google Shape;359;p52"/>
          <p:cNvPicPr preferRelativeResize="0"/>
          <p:nvPr/>
        </p:nvPicPr>
        <p:blipFill>
          <a:blip r:embed="rId3">
            <a:alphaModFix/>
          </a:blip>
          <a:stretch>
            <a:fillRect/>
          </a:stretch>
        </p:blipFill>
        <p:spPr>
          <a:xfrm>
            <a:off x="5086075" y="152400"/>
            <a:ext cx="3839374" cy="4301249"/>
          </a:xfrm>
          <a:prstGeom prst="rect">
            <a:avLst/>
          </a:prstGeom>
          <a:noFill/>
          <a:ln>
            <a:noFill/>
          </a:ln>
        </p:spPr>
      </p:pic>
      <p:pic>
        <p:nvPicPr>
          <p:cNvPr id="360" name="Google Shape;360;p52"/>
          <p:cNvPicPr preferRelativeResize="0"/>
          <p:nvPr/>
        </p:nvPicPr>
        <p:blipFill>
          <a:blip r:embed="rId4">
            <a:alphaModFix/>
          </a:blip>
          <a:stretch>
            <a:fillRect/>
          </a:stretch>
        </p:blipFill>
        <p:spPr>
          <a:xfrm>
            <a:off x="265800" y="2571750"/>
            <a:ext cx="4306200" cy="3785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3"/>
          <p:cNvPicPr preferRelativeResize="0"/>
          <p:nvPr/>
        </p:nvPicPr>
        <p:blipFill>
          <a:blip r:embed="rId3">
            <a:alphaModFix/>
          </a:blip>
          <a:stretch>
            <a:fillRect/>
          </a:stretch>
        </p:blipFill>
        <p:spPr>
          <a:xfrm>
            <a:off x="0" y="510363"/>
            <a:ext cx="3733776" cy="4122776"/>
          </a:xfrm>
          <a:prstGeom prst="rect">
            <a:avLst/>
          </a:prstGeom>
          <a:noFill/>
          <a:ln>
            <a:noFill/>
          </a:ln>
        </p:spPr>
      </p:pic>
      <p:pic>
        <p:nvPicPr>
          <p:cNvPr id="366" name="Google Shape;366;p53"/>
          <p:cNvPicPr preferRelativeResize="0"/>
          <p:nvPr/>
        </p:nvPicPr>
        <p:blipFill>
          <a:blip r:embed="rId4">
            <a:alphaModFix/>
          </a:blip>
          <a:stretch>
            <a:fillRect/>
          </a:stretch>
        </p:blipFill>
        <p:spPr>
          <a:xfrm>
            <a:off x="3733775" y="669850"/>
            <a:ext cx="5095674" cy="3963301"/>
          </a:xfrm>
          <a:prstGeom prst="rect">
            <a:avLst/>
          </a:prstGeom>
          <a:noFill/>
          <a:ln>
            <a:noFill/>
          </a:ln>
        </p:spPr>
      </p:pic>
      <p:sp>
        <p:nvSpPr>
          <p:cNvPr id="367" name="Google Shape;367;p53"/>
          <p:cNvSpPr txBox="1"/>
          <p:nvPr/>
        </p:nvSpPr>
        <p:spPr>
          <a:xfrm>
            <a:off x="0" y="0"/>
            <a:ext cx="57195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Important Predictors of Penalized</a:t>
            </a:r>
            <a:endParaRPr b="1" sz="2100" u="sng">
              <a:solidFill>
                <a:schemeClr val="dk1"/>
              </a:solidFill>
              <a:latin typeface="Open Sans"/>
              <a:ea typeface="Open Sans"/>
              <a:cs typeface="Open Sans"/>
              <a:sym typeface="Open Sans"/>
            </a:endParaRPr>
          </a:p>
        </p:txBody>
      </p:sp>
      <p:sp>
        <p:nvSpPr>
          <p:cNvPr id="368" name="Google Shape;368;p53"/>
          <p:cNvSpPr txBox="1"/>
          <p:nvPr/>
        </p:nvSpPr>
        <p:spPr>
          <a:xfrm>
            <a:off x="31000" y="1311350"/>
            <a:ext cx="2286000" cy="10368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nvSpPr>
        <p:spPr>
          <a:xfrm>
            <a:off x="2051200" y="75300"/>
            <a:ext cx="52365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latin typeface="Open Sans"/>
                <a:ea typeface="Open Sans"/>
                <a:cs typeface="Open Sans"/>
                <a:sym typeface="Open Sans"/>
              </a:rPr>
              <a:t>Final Recommendation on Best Model</a:t>
            </a:r>
            <a:endParaRPr b="1" sz="2100" u="sng">
              <a:solidFill>
                <a:schemeClr val="dk1"/>
              </a:solidFill>
              <a:latin typeface="Open Sans"/>
              <a:ea typeface="Open Sans"/>
              <a:cs typeface="Open Sans"/>
              <a:sym typeface="Open Sans"/>
            </a:endParaRPr>
          </a:p>
        </p:txBody>
      </p:sp>
      <p:sp>
        <p:nvSpPr>
          <p:cNvPr id="374" name="Google Shape;374;p54"/>
          <p:cNvSpPr txBox="1"/>
          <p:nvPr/>
        </p:nvSpPr>
        <p:spPr>
          <a:xfrm>
            <a:off x="108525" y="487325"/>
            <a:ext cx="39342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FF"/>
                </a:solidFill>
                <a:latin typeface="Open Sans"/>
                <a:ea typeface="Open Sans"/>
                <a:cs typeface="Open Sans"/>
                <a:sym typeface="Open Sans"/>
              </a:rPr>
              <a:t>Best Model is Logistic Regression : - </a:t>
            </a:r>
            <a:endParaRPr b="1" sz="2100">
              <a:solidFill>
                <a:srgbClr val="FF00FF"/>
              </a:solidFill>
              <a:latin typeface="Open Sans"/>
              <a:ea typeface="Open Sans"/>
              <a:cs typeface="Open Sans"/>
              <a:sym typeface="Open Sans"/>
            </a:endParaRPr>
          </a:p>
        </p:txBody>
      </p:sp>
      <p:sp>
        <p:nvSpPr>
          <p:cNvPr id="375" name="Google Shape;375;p54"/>
          <p:cNvSpPr txBox="1"/>
          <p:nvPr/>
        </p:nvSpPr>
        <p:spPr>
          <a:xfrm>
            <a:off x="3355750" y="1826950"/>
            <a:ext cx="5673000" cy="22329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9900FF"/>
                </a:solidFill>
                <a:latin typeface="Open Sans"/>
                <a:ea typeface="Open Sans"/>
                <a:cs typeface="Open Sans"/>
                <a:sym typeface="Open Sans"/>
              </a:rPr>
              <a:t>The optimal model is logistic regression, based on the Receiving Operator Characteristic (ROC)'s Area Under the Curve (AUC).</a:t>
            </a:r>
            <a:endParaRPr sz="2100">
              <a:solidFill>
                <a:srgbClr val="9900FF"/>
              </a:solidFill>
              <a:latin typeface="Open Sans"/>
              <a:ea typeface="Open Sans"/>
              <a:cs typeface="Open Sans"/>
              <a:sym typeface="Open Sans"/>
            </a:endParaRPr>
          </a:p>
        </p:txBody>
      </p:sp>
      <p:sp>
        <p:nvSpPr>
          <p:cNvPr id="376" name="Google Shape;376;p54"/>
          <p:cNvSpPr txBox="1"/>
          <p:nvPr/>
        </p:nvSpPr>
        <p:spPr>
          <a:xfrm>
            <a:off x="4168600" y="699975"/>
            <a:ext cx="4275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FF"/>
                </a:solidFill>
                <a:latin typeface="Open Sans"/>
                <a:ea typeface="Open Sans"/>
                <a:cs typeface="Open Sans"/>
                <a:sym typeface="Open Sans"/>
              </a:rPr>
              <a:t>Area Under the Curve = 0.5116</a:t>
            </a:r>
            <a:endParaRPr b="1" sz="2100">
              <a:solidFill>
                <a:srgbClr val="FF00FF"/>
              </a:solidFill>
              <a:latin typeface="Open Sans"/>
              <a:ea typeface="Open Sans"/>
              <a:cs typeface="Open Sans"/>
              <a:sym typeface="Open Sans"/>
            </a:endParaRPr>
          </a:p>
        </p:txBody>
      </p:sp>
      <p:pic>
        <p:nvPicPr>
          <p:cNvPr id="377" name="Google Shape;377;p54"/>
          <p:cNvPicPr preferRelativeResize="0"/>
          <p:nvPr/>
        </p:nvPicPr>
        <p:blipFill>
          <a:blip r:embed="rId3">
            <a:alphaModFix/>
          </a:blip>
          <a:stretch>
            <a:fillRect/>
          </a:stretch>
        </p:blipFill>
        <p:spPr>
          <a:xfrm>
            <a:off x="361075" y="1271476"/>
            <a:ext cx="2766375" cy="3343825"/>
          </a:xfrm>
          <a:prstGeom prst="rect">
            <a:avLst/>
          </a:prstGeom>
          <a:noFill/>
          <a:ln cap="flat" cmpd="sng" w="9525">
            <a:solidFill>
              <a:srgbClr val="FF00FF"/>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55"/>
          <p:cNvSpPr txBox="1"/>
          <p:nvPr/>
        </p:nvSpPr>
        <p:spPr>
          <a:xfrm>
            <a:off x="2782175" y="1723350"/>
            <a:ext cx="3256200" cy="170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Data Structure</a:t>
            </a:r>
            <a:endParaRPr u="sng"/>
          </a:p>
        </p:txBody>
      </p:sp>
      <p:sp>
        <p:nvSpPr>
          <p:cNvPr id="76" name="Google Shape;76;p1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Data source - Kaggle</a:t>
            </a:r>
            <a:endParaRPr/>
          </a:p>
          <a:p>
            <a:pPr indent="-361950" lvl="0" marL="457200" rtl="0" algn="l">
              <a:spcBef>
                <a:spcPts val="800"/>
              </a:spcBef>
              <a:spcAft>
                <a:spcPts val="0"/>
              </a:spcAft>
              <a:buSzPts val="2100"/>
              <a:buChar char="•"/>
            </a:pPr>
            <a:r>
              <a:rPr lang="en"/>
              <a:t>Data structure </a:t>
            </a:r>
            <a:endParaRPr/>
          </a:p>
          <a:p>
            <a:pPr indent="-342900" lvl="1" marL="914400" rtl="0" algn="l">
              <a:spcBef>
                <a:spcPts val="400"/>
              </a:spcBef>
              <a:spcAft>
                <a:spcPts val="0"/>
              </a:spcAft>
              <a:buSzPts val="1800"/>
              <a:buChar char="•"/>
            </a:pPr>
            <a:r>
              <a:rPr lang="en"/>
              <a:t>4,337 instances </a:t>
            </a:r>
            <a:endParaRPr/>
          </a:p>
          <a:p>
            <a:pPr indent="-342900" lvl="1" marL="914400" rtl="0" algn="l">
              <a:spcBef>
                <a:spcPts val="400"/>
              </a:spcBef>
              <a:spcAft>
                <a:spcPts val="0"/>
              </a:spcAft>
              <a:buSzPts val="1800"/>
              <a:buChar char="•"/>
            </a:pPr>
            <a:r>
              <a:rPr lang="en"/>
              <a:t>18 variables</a:t>
            </a:r>
            <a:endParaRPr/>
          </a:p>
          <a:p>
            <a:pPr indent="-323850" lvl="2" marL="1371600" rtl="0" algn="l">
              <a:spcBef>
                <a:spcPts val="400"/>
              </a:spcBef>
              <a:spcAft>
                <a:spcPts val="0"/>
              </a:spcAft>
              <a:buSzPts val="1500"/>
              <a:buChar char="•"/>
            </a:pPr>
            <a:r>
              <a:rPr lang="en"/>
              <a:t>17 predictor variables</a:t>
            </a:r>
            <a:endParaRPr/>
          </a:p>
          <a:p>
            <a:pPr indent="-323850" lvl="2" marL="1371600" rtl="0" algn="l">
              <a:spcBef>
                <a:spcPts val="400"/>
              </a:spcBef>
              <a:spcAft>
                <a:spcPts val="0"/>
              </a:spcAft>
              <a:buSzPts val="1500"/>
              <a:buChar char="•"/>
            </a:pPr>
            <a:r>
              <a:rPr lang="en"/>
              <a:t>1 target variable</a:t>
            </a:r>
            <a:endParaRPr/>
          </a:p>
        </p:txBody>
      </p:sp>
      <p:pic>
        <p:nvPicPr>
          <p:cNvPr id="77" name="Google Shape;77;p14"/>
          <p:cNvPicPr preferRelativeResize="0"/>
          <p:nvPr/>
        </p:nvPicPr>
        <p:blipFill>
          <a:blip r:embed="rId3">
            <a:alphaModFix/>
          </a:blip>
          <a:stretch>
            <a:fillRect/>
          </a:stretch>
        </p:blipFill>
        <p:spPr>
          <a:xfrm>
            <a:off x="579375" y="3092300"/>
            <a:ext cx="7985251" cy="144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333"/>
              <a:buFont typeface="Arial"/>
              <a:buNone/>
            </a:pPr>
            <a:r>
              <a:rPr lang="en" u="sng"/>
              <a:t>Data Analysis</a:t>
            </a:r>
            <a:endParaRPr u="sng"/>
          </a:p>
          <a:p>
            <a:pPr indent="0" lvl="0" marL="0" rtl="0" algn="l">
              <a:spcBef>
                <a:spcPts val="0"/>
              </a:spcBef>
              <a:spcAft>
                <a:spcPts val="0"/>
              </a:spcAft>
              <a:buNone/>
            </a:pPr>
            <a:r>
              <a:t/>
            </a:r>
            <a:endParaRPr/>
          </a:p>
        </p:txBody>
      </p:sp>
      <p:sp>
        <p:nvSpPr>
          <p:cNvPr id="83" name="Google Shape;83;p1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Numerical Variable - 10</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254000" rtl="0" algn="l">
              <a:spcBef>
                <a:spcPts val="800"/>
              </a:spcBef>
              <a:spcAft>
                <a:spcPts val="0"/>
              </a:spcAft>
              <a:buNone/>
            </a:pPr>
            <a:r>
              <a:t/>
            </a:r>
            <a:endParaRPr/>
          </a:p>
          <a:p>
            <a:pPr indent="-361950" lvl="0" marL="457200" rtl="0" algn="l">
              <a:spcBef>
                <a:spcPts val="800"/>
              </a:spcBef>
              <a:spcAft>
                <a:spcPts val="0"/>
              </a:spcAft>
              <a:buSzPts val="2100"/>
              <a:buChar char="•"/>
            </a:pPr>
            <a:r>
              <a:rPr lang="en"/>
              <a:t>Categorical Variables - 7</a:t>
            </a:r>
            <a:endParaRPr/>
          </a:p>
          <a:p>
            <a:pPr indent="0" lvl="0" marL="45720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442913" y="1684438"/>
            <a:ext cx="8258175" cy="619125"/>
          </a:xfrm>
          <a:prstGeom prst="rect">
            <a:avLst/>
          </a:prstGeom>
          <a:noFill/>
          <a:ln>
            <a:noFill/>
          </a:ln>
        </p:spPr>
      </p:pic>
      <p:pic>
        <p:nvPicPr>
          <p:cNvPr id="85" name="Google Shape;85;p15"/>
          <p:cNvPicPr preferRelativeResize="0"/>
          <p:nvPr/>
        </p:nvPicPr>
        <p:blipFill>
          <a:blip r:embed="rId4">
            <a:alphaModFix/>
          </a:blip>
          <a:stretch>
            <a:fillRect/>
          </a:stretch>
        </p:blipFill>
        <p:spPr>
          <a:xfrm>
            <a:off x="452438" y="3091050"/>
            <a:ext cx="8239125"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9945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Data Analysis </a:t>
            </a:r>
            <a:endParaRPr u="sng"/>
          </a:p>
        </p:txBody>
      </p:sp>
      <p:sp>
        <p:nvSpPr>
          <p:cNvPr id="91" name="Google Shape;91;p16"/>
          <p:cNvSpPr txBox="1"/>
          <p:nvPr>
            <p:ph idx="1" type="body"/>
          </p:nvPr>
        </p:nvSpPr>
        <p:spPr>
          <a:xfrm>
            <a:off x="311700" y="791775"/>
            <a:ext cx="8520600" cy="34164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Checked for missing values</a:t>
            </a:r>
            <a:endParaRPr/>
          </a:p>
          <a:p>
            <a:pPr indent="-342900" lvl="1" marL="914400" rtl="0" algn="l">
              <a:spcBef>
                <a:spcPts val="400"/>
              </a:spcBef>
              <a:spcAft>
                <a:spcPts val="0"/>
              </a:spcAft>
              <a:buSzPts val="1800"/>
              <a:buChar char="•"/>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254000" rtl="0" algn="l">
              <a:spcBef>
                <a:spcPts val="800"/>
              </a:spcBef>
              <a:spcAft>
                <a:spcPts val="0"/>
              </a:spcAft>
              <a:buNone/>
            </a:pPr>
            <a:r>
              <a:t/>
            </a:r>
            <a:endParaRPr sz="1900"/>
          </a:p>
          <a:p>
            <a:pPr indent="0" lvl="0" marL="254000" rtl="0" algn="l">
              <a:spcBef>
                <a:spcPts val="800"/>
              </a:spcBef>
              <a:spcAft>
                <a:spcPts val="0"/>
              </a:spcAft>
              <a:buNone/>
            </a:pPr>
            <a:r>
              <a:rPr lang="en" sz="1900"/>
              <a:t>Checked if there are any Duplicates in the data</a:t>
            </a:r>
            <a:endParaRPr sz="1900"/>
          </a:p>
        </p:txBody>
      </p:sp>
      <p:pic>
        <p:nvPicPr>
          <p:cNvPr id="92" name="Google Shape;92;p16"/>
          <p:cNvPicPr preferRelativeResize="0"/>
          <p:nvPr/>
        </p:nvPicPr>
        <p:blipFill>
          <a:blip r:embed="rId3">
            <a:alphaModFix/>
          </a:blip>
          <a:stretch>
            <a:fillRect/>
          </a:stretch>
        </p:blipFill>
        <p:spPr>
          <a:xfrm>
            <a:off x="311700" y="1212200"/>
            <a:ext cx="8070024" cy="1200150"/>
          </a:xfrm>
          <a:prstGeom prst="rect">
            <a:avLst/>
          </a:prstGeom>
          <a:noFill/>
          <a:ln>
            <a:noFill/>
          </a:ln>
        </p:spPr>
      </p:pic>
      <p:pic>
        <p:nvPicPr>
          <p:cNvPr id="93" name="Google Shape;93;p16"/>
          <p:cNvPicPr preferRelativeResize="0"/>
          <p:nvPr/>
        </p:nvPicPr>
        <p:blipFill>
          <a:blip r:embed="rId4">
            <a:alphaModFix/>
          </a:blip>
          <a:stretch>
            <a:fillRect/>
          </a:stretch>
        </p:blipFill>
        <p:spPr>
          <a:xfrm>
            <a:off x="311700" y="2952400"/>
            <a:ext cx="8277225"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2323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Analysis of Categorical Variables</a:t>
            </a:r>
            <a:endParaRPr u="sng"/>
          </a:p>
        </p:txBody>
      </p:sp>
      <p:pic>
        <p:nvPicPr>
          <p:cNvPr id="99" name="Google Shape;99;p17"/>
          <p:cNvPicPr preferRelativeResize="0"/>
          <p:nvPr/>
        </p:nvPicPr>
        <p:blipFill>
          <a:blip r:embed="rId3">
            <a:alphaModFix/>
          </a:blip>
          <a:stretch>
            <a:fillRect/>
          </a:stretch>
        </p:blipFill>
        <p:spPr>
          <a:xfrm>
            <a:off x="311690" y="1017725"/>
            <a:ext cx="7567385" cy="3585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31975" y="12605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u="sng"/>
              <a:t>Data Preprocessing</a:t>
            </a:r>
            <a:endParaRPr u="sng"/>
          </a:p>
        </p:txBody>
      </p:sp>
      <p:sp>
        <p:nvSpPr>
          <p:cNvPr id="105" name="Google Shape;105;p18"/>
          <p:cNvSpPr txBox="1"/>
          <p:nvPr>
            <p:ph idx="1" type="body"/>
          </p:nvPr>
        </p:nvSpPr>
        <p:spPr>
          <a:xfrm>
            <a:off x="0" y="1072125"/>
            <a:ext cx="3871200" cy="26865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b="1" lang="en"/>
              <a:t>one-hot encoding</a:t>
            </a:r>
            <a:endParaRPr b="1"/>
          </a:p>
          <a:p>
            <a:pPr indent="0" lvl="0" marL="914400" rtl="0" algn="l">
              <a:spcBef>
                <a:spcPts val="800"/>
              </a:spcBef>
              <a:spcAft>
                <a:spcPts val="0"/>
              </a:spcAft>
              <a:buNone/>
            </a:pPr>
            <a:r>
              <a:rPr lang="en"/>
              <a:t>Represents Categorical data as binary vectors.</a:t>
            </a:r>
            <a:endParaRPr/>
          </a:p>
          <a:p>
            <a:pPr indent="0" lvl="0" marL="914400" rtl="0" algn="l">
              <a:spcBef>
                <a:spcPts val="800"/>
              </a:spcBef>
              <a:spcAft>
                <a:spcPts val="0"/>
              </a:spcAft>
              <a:buNone/>
            </a:pPr>
            <a:r>
              <a:t/>
            </a:r>
            <a:endParaRPr/>
          </a:p>
          <a:p>
            <a:pPr indent="-361950" lvl="0" marL="457200" rtl="0" algn="l">
              <a:spcBef>
                <a:spcPts val="800"/>
              </a:spcBef>
              <a:spcAft>
                <a:spcPts val="0"/>
              </a:spcAft>
              <a:buSzPts val="2100"/>
              <a:buChar char="•"/>
            </a:pPr>
            <a:r>
              <a:rPr lang="en"/>
              <a:t>After one-hot encoding there are 16  categorical features.</a:t>
            </a:r>
            <a:endParaRPr/>
          </a:p>
        </p:txBody>
      </p:sp>
      <p:pic>
        <p:nvPicPr>
          <p:cNvPr id="106" name="Google Shape;106;p18"/>
          <p:cNvPicPr preferRelativeResize="0"/>
          <p:nvPr/>
        </p:nvPicPr>
        <p:blipFill>
          <a:blip r:embed="rId3">
            <a:alphaModFix/>
          </a:blip>
          <a:stretch>
            <a:fillRect/>
          </a:stretch>
        </p:blipFill>
        <p:spPr>
          <a:xfrm>
            <a:off x="3972050" y="698750"/>
            <a:ext cx="5052326" cy="390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