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4" r:id="rId5"/>
    <p:sldId id="287" r:id="rId6"/>
    <p:sldId id="286" r:id="rId7"/>
    <p:sldId id="285" r:id="rId8"/>
    <p:sldId id="261" r:id="rId9"/>
    <p:sldId id="262" r:id="rId10"/>
    <p:sldId id="297" r:id="rId11"/>
    <p:sldId id="298" r:id="rId12"/>
    <p:sldId id="299" r:id="rId13"/>
    <p:sldId id="294" r:id="rId14"/>
    <p:sldId id="290" r:id="rId15"/>
    <p:sldId id="300"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varScale="1">
        <p:scale>
          <a:sx n="113" d="100"/>
          <a:sy n="113" d="100"/>
        </p:scale>
        <p:origin x="510" y="10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Pant" userId="69bded9f9d9eed93" providerId="LiveId" clId="{2056A13E-7BB7-424A-87B1-34489A009294}"/>
    <pc:docChg chg="modSld">
      <pc:chgData name="Harsh Pant" userId="69bded9f9d9eed93" providerId="LiveId" clId="{2056A13E-7BB7-424A-87B1-34489A009294}" dt="2022-12-19T20:25:40.763" v="2" actId="14100"/>
      <pc:docMkLst>
        <pc:docMk/>
      </pc:docMkLst>
      <pc:sldChg chg="modSp mod">
        <pc:chgData name="Harsh Pant" userId="69bded9f9d9eed93" providerId="LiveId" clId="{2056A13E-7BB7-424A-87B1-34489A009294}" dt="2022-12-19T20:25:40.763" v="2" actId="14100"/>
        <pc:sldMkLst>
          <pc:docMk/>
          <pc:sldMk cId="4097023305" sldId="284"/>
        </pc:sldMkLst>
        <pc:picChg chg="mod">
          <ac:chgData name="Harsh Pant" userId="69bded9f9d9eed93" providerId="LiveId" clId="{2056A13E-7BB7-424A-87B1-34489A009294}" dt="2022-12-19T20:25:40.763" v="2" actId="14100"/>
          <ac:picMkLst>
            <pc:docMk/>
            <pc:sldMk cId="4097023305" sldId="284"/>
            <ac:picMk id="5" creationId="{7778C592-CD4F-4880-2E76-F4D134862DC3}"/>
          </ac:picMkLst>
        </pc:picChg>
      </pc:sldChg>
      <pc:sldChg chg="addSp delSp modSp">
        <pc:chgData name="Harsh Pant" userId="69bded9f9d9eed93" providerId="LiveId" clId="{2056A13E-7BB7-424A-87B1-34489A009294}" dt="2022-12-19T20:25:11.940" v="0" actId="931"/>
        <pc:sldMkLst>
          <pc:docMk/>
          <pc:sldMk cId="3251802089" sldId="290"/>
        </pc:sldMkLst>
        <pc:spChg chg="del">
          <ac:chgData name="Harsh Pant" userId="69bded9f9d9eed93" providerId="LiveId" clId="{2056A13E-7BB7-424A-87B1-34489A009294}" dt="2022-12-19T20:25:11.940" v="0" actId="931"/>
          <ac:spMkLst>
            <pc:docMk/>
            <pc:sldMk cId="3251802089" sldId="290"/>
            <ac:spMk id="74" creationId="{6C2457DF-B774-A6B0-13DD-9030EF315A4A}"/>
          </ac:spMkLst>
        </pc:spChg>
        <pc:picChg chg="add mod">
          <ac:chgData name="Harsh Pant" userId="69bded9f9d9eed93" providerId="LiveId" clId="{2056A13E-7BB7-424A-87B1-34489A009294}" dt="2022-12-19T20:25:11.940" v="0" actId="931"/>
          <ac:picMkLst>
            <pc:docMk/>
            <pc:sldMk cId="3251802089" sldId="290"/>
            <ac:picMk id="4" creationId="{D699F60D-EB46-2DAA-40EE-3EB7AD549DF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1270000"/>
            <a:ext cx="4873752" cy="2656541"/>
          </a:xfrm>
        </p:spPr>
        <p:txBody>
          <a:bodyPr/>
          <a:lstStyle/>
          <a:p>
            <a:r>
              <a:rPr lang="en-US" dirty="0">
                <a:latin typeface="Bahnschrift SemiCondensed" panose="020B0502040204020203" pitchFamily="34" charset="0"/>
              </a:rPr>
              <a:t>AIRBNB NEW USER BOOKING PREDICTION</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4661647"/>
            <a:ext cx="4873752" cy="376517"/>
          </a:xfrm>
        </p:spPr>
        <p:txBody>
          <a:bodyPr/>
          <a:lstStyle/>
          <a:p>
            <a:r>
              <a:rPr lang="en-US" dirty="0"/>
              <a:t>TEAM : Random Forest</a:t>
            </a:r>
          </a:p>
          <a:p>
            <a:endParaRPr lang="en-US" dirty="0"/>
          </a:p>
        </p:txBody>
      </p:sp>
      <p:pic>
        <p:nvPicPr>
          <p:cNvPr id="5" name="Picture Placeholder 4">
            <a:extLst>
              <a:ext uri="{FF2B5EF4-FFF2-40B4-BE49-F238E27FC236}">
                <a16:creationId xmlns:a16="http://schemas.microsoft.com/office/drawing/2014/main" id="{7778C592-CD4F-4880-2E76-F4D134862DC3}"/>
              </a:ext>
            </a:extLst>
          </p:cNvPr>
          <p:cNvPicPr>
            <a:picLocks noGrp="1" noChangeAspect="1"/>
          </p:cNvPicPr>
          <p:nvPr>
            <p:ph type="pic" sz="quarter" idx="10"/>
          </p:nvPr>
        </p:nvPicPr>
        <p:blipFill>
          <a:blip r:embed="rId2"/>
          <a:srcRect l="11099" r="11099"/>
          <a:stretch>
            <a:fillRect/>
          </a:stretch>
        </p:blipFill>
        <p:spPr>
          <a:xfrm>
            <a:off x="7237813" y="808523"/>
            <a:ext cx="3760387" cy="4879084"/>
          </a:xfr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altLang="zh-CN" dirty="0"/>
              <a:t>Summary</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p:txBody>
          <a:bodyPr/>
          <a:lstStyle/>
          <a:p>
            <a:r>
              <a:rPr lang="en-US" altLang="zh-CN" dirty="0"/>
              <a:t>We worked on the dataset of AIRBNB and we were successfully able to build a model that was able to predict where a new user of Airbnb will more likely book his flight.</a:t>
            </a:r>
          </a:p>
          <a:p>
            <a:endParaRPr lang="en-US" altLang="zh-CN" dirty="0"/>
          </a:p>
          <a:p>
            <a:r>
              <a:rPr lang="en-US" altLang="zh-CN" dirty="0"/>
              <a:t>We were able to build a model with an accuracy of </a:t>
            </a:r>
            <a:r>
              <a:rPr lang="en-US" altLang="zh-CN" b="1" dirty="0"/>
              <a:t>87.26% </a:t>
            </a:r>
            <a:r>
              <a:rPr lang="en-US" altLang="zh-CN" dirty="0"/>
              <a:t>and we also learned on how  to clean and use feature engineering on the dataset. </a:t>
            </a:r>
            <a:r>
              <a:rPr lang="en-US" altLang="zh-CN" b="1" dirty="0"/>
              <a:t> </a:t>
            </a:r>
          </a:p>
          <a:p>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10</a:t>
            </a:fld>
            <a:endParaRPr lang="en-US" dirty="0"/>
          </a:p>
        </p:txBody>
      </p:sp>
    </p:spTree>
    <p:extLst>
      <p:ext uri="{BB962C8B-B14F-4D97-AF65-F5344CB8AC3E}">
        <p14:creationId xmlns:p14="http://schemas.microsoft.com/office/powerpoint/2010/main" val="59172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dirty="0"/>
              <a:t>Meet our team</a:t>
            </a:r>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a:xfrm>
            <a:off x="552100" y="2169547"/>
            <a:ext cx="2514600" cy="3200400"/>
          </a:xfrm>
        </p:spPr>
        <p:txBody>
          <a:bodyPr/>
          <a:lstStyle/>
          <a:p>
            <a:r>
              <a:rPr lang="en-US" dirty="0"/>
              <a:t>Volker  </a:t>
            </a:r>
            <a:r>
              <a:rPr lang="en-US" dirty="0" err="1"/>
              <a:t>Felvic</a:t>
            </a:r>
            <a:r>
              <a:rPr lang="en-US" dirty="0"/>
              <a:t> </a:t>
            </a:r>
            <a:r>
              <a:rPr lang="en-US" dirty="0" err="1"/>
              <a:t>Katche</a:t>
            </a:r>
            <a:r>
              <a:rPr lang="en-US" dirty="0"/>
              <a:t> </a:t>
            </a:r>
            <a:r>
              <a:rPr lang="en-US" dirty="0" err="1"/>
              <a:t>Tachin</a:t>
            </a:r>
            <a:endParaRPr lang="en-US" dirty="0"/>
          </a:p>
        </p:txBody>
      </p:sp>
      <p:pic>
        <p:nvPicPr>
          <p:cNvPr id="4" name="Picture Placeholder 3">
            <a:extLst>
              <a:ext uri="{FF2B5EF4-FFF2-40B4-BE49-F238E27FC236}">
                <a16:creationId xmlns:a16="http://schemas.microsoft.com/office/drawing/2014/main" id="{D699F60D-EB46-2DAA-40EE-3EB7AD549DFE}"/>
              </a:ext>
            </a:extLst>
          </p:cNvPr>
          <p:cNvPicPr>
            <a:picLocks noGrp="1" noChangeAspect="1"/>
          </p:cNvPicPr>
          <p:nvPr>
            <p:ph type="pic" sz="quarter" idx="13"/>
          </p:nvPr>
        </p:nvPicPr>
        <p:blipFill>
          <a:blip r:embed="rId2"/>
          <a:srcRect t="18291" b="18291"/>
          <a:stretch>
            <a:fillRect/>
          </a:stretch>
        </p:blipFill>
        <p:spPr/>
      </p:pic>
      <p:sp>
        <p:nvSpPr>
          <p:cNvPr id="5" name="Text Placeholder 4">
            <a:extLst>
              <a:ext uri="{FF2B5EF4-FFF2-40B4-BE49-F238E27FC236}">
                <a16:creationId xmlns:a16="http://schemas.microsoft.com/office/drawing/2014/main" id="{C8A5AB26-ED69-C202-1AFB-A4A19E16DC1E}"/>
              </a:ext>
            </a:extLst>
          </p:cNvPr>
          <p:cNvSpPr>
            <a:spLocks noGrp="1"/>
          </p:cNvSpPr>
          <p:nvPr>
            <p:ph type="body" sz="quarter" idx="15"/>
          </p:nvPr>
        </p:nvSpPr>
        <p:spPr>
          <a:xfrm>
            <a:off x="565816" y="5031619"/>
            <a:ext cx="2514600" cy="338328"/>
          </a:xfrm>
        </p:spPr>
        <p:txBody>
          <a:bodyPr/>
          <a:lstStyle/>
          <a:p>
            <a:r>
              <a:rPr lang="en-US" dirty="0"/>
              <a:t>Project Lead</a:t>
            </a:r>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p:txBody>
          <a:bodyPr/>
          <a:lstStyle/>
          <a:p>
            <a:r>
              <a:rPr lang="en-US" dirty="0"/>
              <a:t>Harsh Pant</a:t>
            </a:r>
          </a:p>
        </p:txBody>
      </p:sp>
      <p:pic>
        <p:nvPicPr>
          <p:cNvPr id="79" name="Picture Placeholder 78">
            <a:extLst>
              <a:ext uri="{FF2B5EF4-FFF2-40B4-BE49-F238E27FC236}">
                <a16:creationId xmlns:a16="http://schemas.microsoft.com/office/drawing/2014/main" id="{D6001AE1-553A-25C4-686A-FB0B15F7A0E4}"/>
              </a:ext>
            </a:extLst>
          </p:cNvPr>
          <p:cNvPicPr>
            <a:picLocks noGrp="1" noChangeAspect="1"/>
          </p:cNvPicPr>
          <p:nvPr>
            <p:ph type="pic" sz="quarter" idx="17"/>
          </p:nvPr>
        </p:nvPicPr>
        <p:blipFill>
          <a:blip r:embed="rId3"/>
          <a:srcRect t="7722" b="7722"/>
          <a:stretch>
            <a:fillRect/>
          </a:stretch>
        </p:blipFill>
        <p:spPr/>
      </p:pic>
      <p:sp>
        <p:nvSpPr>
          <p:cNvPr id="8" name="Text Placeholder 7">
            <a:extLst>
              <a:ext uri="{FF2B5EF4-FFF2-40B4-BE49-F238E27FC236}">
                <a16:creationId xmlns:a16="http://schemas.microsoft.com/office/drawing/2014/main" id="{CEE43B57-52A2-C8A5-CFEA-59973049F942}"/>
              </a:ext>
            </a:extLst>
          </p:cNvPr>
          <p:cNvSpPr>
            <a:spLocks noGrp="1"/>
          </p:cNvSpPr>
          <p:nvPr>
            <p:ph type="body" sz="quarter" idx="18"/>
          </p:nvPr>
        </p:nvSpPr>
        <p:spPr>
          <a:xfrm>
            <a:off x="3433572" y="5031619"/>
            <a:ext cx="2514600" cy="338328"/>
          </a:xfrm>
        </p:spPr>
        <p:txBody>
          <a:bodyPr/>
          <a:lstStyle/>
          <a:p>
            <a:r>
              <a:rPr lang="en-US" dirty="0"/>
              <a:t>Assistant Project Lead</a:t>
            </a:r>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p:txBody>
          <a:bodyPr/>
          <a:lstStyle/>
          <a:p>
            <a:r>
              <a:rPr lang="en-US" dirty="0"/>
              <a:t>Sharon Prempeh</a:t>
            </a:r>
          </a:p>
        </p:txBody>
      </p:sp>
      <p:sp>
        <p:nvSpPr>
          <p:cNvPr id="76" name="Picture Placeholder 75">
            <a:extLst>
              <a:ext uri="{FF2B5EF4-FFF2-40B4-BE49-F238E27FC236}">
                <a16:creationId xmlns:a16="http://schemas.microsoft.com/office/drawing/2014/main" id="{EC637A0F-EA5D-4068-35E2-1BC6B34722FA}"/>
              </a:ext>
            </a:extLst>
          </p:cNvPr>
          <p:cNvSpPr>
            <a:spLocks noGrp="1"/>
          </p:cNvSpPr>
          <p:nvPr>
            <p:ph type="pic" sz="quarter" idx="20"/>
          </p:nvPr>
        </p:nvSpPr>
        <p:spPr/>
      </p:sp>
      <p:sp>
        <p:nvSpPr>
          <p:cNvPr id="11" name="Text Placeholder 10">
            <a:extLst>
              <a:ext uri="{FF2B5EF4-FFF2-40B4-BE49-F238E27FC236}">
                <a16:creationId xmlns:a16="http://schemas.microsoft.com/office/drawing/2014/main" id="{2CF4A809-29D8-165B-1C85-5FB69DA2EC4A}"/>
              </a:ext>
            </a:extLst>
          </p:cNvPr>
          <p:cNvSpPr>
            <a:spLocks noGrp="1"/>
          </p:cNvSpPr>
          <p:nvPr>
            <p:ph type="body" sz="quarter" idx="21"/>
          </p:nvPr>
        </p:nvSpPr>
        <p:spPr>
          <a:xfrm>
            <a:off x="6263640" y="5031619"/>
            <a:ext cx="2514600" cy="338328"/>
          </a:xfrm>
        </p:spPr>
        <p:txBody>
          <a:bodyPr/>
          <a:lstStyle/>
          <a:p>
            <a:r>
              <a:rPr lang="en-US" dirty="0"/>
              <a:t>Query Analyst Team</a:t>
            </a:r>
          </a:p>
        </p:txBody>
      </p:sp>
      <p:sp>
        <p:nvSpPr>
          <p:cNvPr id="59" name="Text Placeholder 58">
            <a:extLst>
              <a:ext uri="{FF2B5EF4-FFF2-40B4-BE49-F238E27FC236}">
                <a16:creationId xmlns:a16="http://schemas.microsoft.com/office/drawing/2014/main" id="{1EA0F28A-D8A3-9C70-1743-88C6401B11F4}"/>
              </a:ext>
            </a:extLst>
          </p:cNvPr>
          <p:cNvSpPr>
            <a:spLocks noGrp="1"/>
          </p:cNvSpPr>
          <p:nvPr>
            <p:ph type="body" sz="quarter" idx="22"/>
          </p:nvPr>
        </p:nvSpPr>
        <p:spPr/>
        <p:txBody>
          <a:bodyPr/>
          <a:lstStyle/>
          <a:p>
            <a:r>
              <a:rPr lang="en-IN" dirty="0"/>
              <a:t>Chris Macharia</a:t>
            </a:r>
          </a:p>
          <a:p>
            <a:endParaRPr lang="en-IN" dirty="0"/>
          </a:p>
        </p:txBody>
      </p:sp>
      <p:pic>
        <p:nvPicPr>
          <p:cNvPr id="7" name="Picture Placeholder 6">
            <a:extLst>
              <a:ext uri="{FF2B5EF4-FFF2-40B4-BE49-F238E27FC236}">
                <a16:creationId xmlns:a16="http://schemas.microsoft.com/office/drawing/2014/main" id="{EEB0FA53-E165-4B26-980C-C92923429626}"/>
              </a:ext>
            </a:extLst>
          </p:cNvPr>
          <p:cNvPicPr>
            <a:picLocks noGrp="1" noChangeAspect="1"/>
          </p:cNvPicPr>
          <p:nvPr>
            <p:ph type="pic" sz="quarter" idx="23"/>
          </p:nvPr>
        </p:nvPicPr>
        <p:blipFill>
          <a:blip r:embed="rId4"/>
          <a:srcRect l="702" r="702"/>
          <a:stretch>
            <a:fillRect/>
          </a:stretch>
        </p:blipFill>
        <p:spPr/>
      </p:pic>
      <p:sp>
        <p:nvSpPr>
          <p:cNvPr id="61" name="Text Placeholder 60">
            <a:extLst>
              <a:ext uri="{FF2B5EF4-FFF2-40B4-BE49-F238E27FC236}">
                <a16:creationId xmlns:a16="http://schemas.microsoft.com/office/drawing/2014/main" id="{8B5F9D66-B79E-D99C-A193-4F19EA3F1B8A}"/>
              </a:ext>
            </a:extLst>
          </p:cNvPr>
          <p:cNvSpPr>
            <a:spLocks noGrp="1"/>
          </p:cNvSpPr>
          <p:nvPr>
            <p:ph type="body" sz="quarter" idx="24"/>
          </p:nvPr>
        </p:nvSpPr>
        <p:spPr>
          <a:xfrm>
            <a:off x="9135446" y="5015710"/>
            <a:ext cx="2514600" cy="338328"/>
          </a:xfrm>
        </p:spPr>
        <p:txBody>
          <a:bodyPr/>
          <a:lstStyle/>
          <a:p>
            <a:r>
              <a:rPr lang="en-IN" dirty="0"/>
              <a:t>Data Science Team</a:t>
            </a:r>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11</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GB" dirty="0"/>
              <a:t>AIRBNB NEW USER BOOKING PREDICTION</a:t>
            </a:r>
            <a:endParaRPr lang="en-US" dirty="0"/>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3251802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06BB-4F5B-5DB0-805A-FCA5C3EEB567}"/>
              </a:ext>
            </a:extLst>
          </p:cNvPr>
          <p:cNvSpPr>
            <a:spLocks noGrp="1"/>
          </p:cNvSpPr>
          <p:nvPr>
            <p:ph type="title"/>
          </p:nvPr>
        </p:nvSpPr>
        <p:spPr/>
        <p:txBody>
          <a:bodyPr/>
          <a:lstStyle/>
          <a:p>
            <a:r>
              <a:rPr lang="en-IN" dirty="0"/>
              <a:t>RANDOM FOREST TEAM</a:t>
            </a:r>
          </a:p>
        </p:txBody>
      </p:sp>
      <p:sp>
        <p:nvSpPr>
          <p:cNvPr id="3" name="Content Placeholder 2">
            <a:extLst>
              <a:ext uri="{FF2B5EF4-FFF2-40B4-BE49-F238E27FC236}">
                <a16:creationId xmlns:a16="http://schemas.microsoft.com/office/drawing/2014/main" id="{BCE0C4F2-C90A-651F-17BE-15FC0478DB47}"/>
              </a:ext>
            </a:extLst>
          </p:cNvPr>
          <p:cNvSpPr>
            <a:spLocks noGrp="1"/>
          </p:cNvSpPr>
          <p:nvPr>
            <p:ph idx="1"/>
          </p:nvPr>
        </p:nvSpPr>
        <p:spPr/>
        <p:txBody>
          <a:bodyPr/>
          <a:lstStyle/>
          <a:p>
            <a:pPr marL="342900" indent="-342900">
              <a:buFont typeface="+mj-lt"/>
              <a:buAutoNum type="arabicPeriod"/>
            </a:pPr>
            <a:r>
              <a:rPr lang="en-IN" sz="1400" dirty="0"/>
              <a:t>Volker </a:t>
            </a:r>
            <a:r>
              <a:rPr lang="en-IN" sz="1400" dirty="0" err="1"/>
              <a:t>Felvic</a:t>
            </a:r>
            <a:r>
              <a:rPr lang="en-IN" sz="1400" dirty="0"/>
              <a:t> </a:t>
            </a:r>
            <a:r>
              <a:rPr lang="en-IN" sz="1400" dirty="0" err="1"/>
              <a:t>Katche</a:t>
            </a:r>
            <a:r>
              <a:rPr lang="en-IN" sz="1400" dirty="0"/>
              <a:t> </a:t>
            </a:r>
            <a:r>
              <a:rPr lang="en-IN" sz="1400" dirty="0" err="1"/>
              <a:t>Tachin</a:t>
            </a:r>
            <a:r>
              <a:rPr lang="en-IN" sz="1400" dirty="0"/>
              <a:t> (LEAD)</a:t>
            </a:r>
          </a:p>
          <a:p>
            <a:pPr marL="342900" indent="-342900">
              <a:buFont typeface="+mj-lt"/>
              <a:buAutoNum type="arabicPeriod"/>
            </a:pPr>
            <a:r>
              <a:rPr lang="en-IN" sz="1400" dirty="0"/>
              <a:t>Harsh Pant (ASSISSTANT PROJECT LEAD)</a:t>
            </a:r>
          </a:p>
          <a:p>
            <a:pPr marL="342900" indent="-342900">
              <a:buFont typeface="+mj-lt"/>
              <a:buAutoNum type="arabicPeriod"/>
            </a:pPr>
            <a:r>
              <a:rPr lang="en-IN" sz="1400" dirty="0"/>
              <a:t>Peter Baba (QUERY ANALYST)</a:t>
            </a:r>
          </a:p>
          <a:p>
            <a:pPr marL="342900" indent="-342900">
              <a:buFont typeface="+mj-lt"/>
              <a:buAutoNum type="arabicPeriod"/>
            </a:pPr>
            <a:r>
              <a:rPr lang="en-IN" sz="1400" dirty="0"/>
              <a:t>Chris Macharia</a:t>
            </a:r>
          </a:p>
          <a:p>
            <a:pPr marL="342900" indent="-342900">
              <a:buFont typeface="+mj-lt"/>
              <a:buAutoNum type="arabicPeriod"/>
            </a:pPr>
            <a:r>
              <a:rPr lang="en-IN" sz="1400" dirty="0" err="1"/>
              <a:t>Thandazi</a:t>
            </a:r>
            <a:r>
              <a:rPr lang="en-IN" sz="1400" dirty="0"/>
              <a:t> Mnisi</a:t>
            </a:r>
          </a:p>
          <a:p>
            <a:pPr marL="342900" indent="-342900">
              <a:buFont typeface="+mj-lt"/>
              <a:buAutoNum type="arabicPeriod"/>
            </a:pPr>
            <a:r>
              <a:rPr lang="en-IN" sz="1400" dirty="0" err="1"/>
              <a:t>Tanu</a:t>
            </a:r>
            <a:r>
              <a:rPr lang="en-IN" sz="1400" dirty="0"/>
              <a:t> Deep</a:t>
            </a:r>
          </a:p>
          <a:p>
            <a:pPr marL="342900" indent="-342900">
              <a:buFont typeface="+mj-lt"/>
              <a:buAutoNum type="arabicPeriod"/>
            </a:pPr>
            <a:r>
              <a:rPr lang="en-IN" sz="1400" dirty="0" err="1"/>
              <a:t>Ameh</a:t>
            </a:r>
            <a:r>
              <a:rPr lang="en-IN" sz="1400" dirty="0"/>
              <a:t> Lawal</a:t>
            </a:r>
          </a:p>
          <a:p>
            <a:pPr marL="342900" indent="-342900">
              <a:buFont typeface="+mj-lt"/>
              <a:buAutoNum type="arabicPeriod"/>
            </a:pPr>
            <a:r>
              <a:rPr lang="en-IN" sz="1400" dirty="0"/>
              <a:t>Sharon Prempeh</a:t>
            </a:r>
          </a:p>
          <a:p>
            <a:pPr marL="342900" indent="-342900">
              <a:buFont typeface="+mj-lt"/>
              <a:buAutoNum type="arabicPeriod"/>
            </a:pPr>
            <a:r>
              <a:rPr lang="en-IN" sz="1400" dirty="0"/>
              <a:t>Gift Wilfred</a:t>
            </a:r>
          </a:p>
          <a:p>
            <a:pPr marL="342900" indent="-342900">
              <a:buFont typeface="+mj-lt"/>
              <a:buAutoNum type="arabicPeriod"/>
            </a:pPr>
            <a:r>
              <a:rPr lang="en-IN" sz="1400" dirty="0"/>
              <a:t>Rahul TG</a:t>
            </a:r>
          </a:p>
          <a:p>
            <a:pPr marL="342900" indent="-342900">
              <a:buFont typeface="+mj-lt"/>
              <a:buAutoNum type="arabicPeriod"/>
            </a:pPr>
            <a:r>
              <a:rPr lang="en-IN" sz="1400" dirty="0"/>
              <a:t>Isaac </a:t>
            </a:r>
            <a:r>
              <a:rPr lang="en-IN" sz="1400" dirty="0" err="1"/>
              <a:t>Baah</a:t>
            </a:r>
            <a:endParaRPr lang="en-IN" sz="1400" dirty="0"/>
          </a:p>
          <a:p>
            <a:pPr marL="342900" indent="-342900">
              <a:buFont typeface="+mj-lt"/>
              <a:buAutoNum type="arabicPeriod"/>
            </a:pPr>
            <a:r>
              <a:rPr lang="en-IN" sz="1400" dirty="0" err="1"/>
              <a:t>Elenpe</a:t>
            </a:r>
            <a:r>
              <a:rPr lang="en-IN" sz="1400" dirty="0"/>
              <a:t> </a:t>
            </a:r>
            <a:r>
              <a:rPr lang="en-IN" sz="1400" dirty="0" err="1"/>
              <a:t>Oluwakemi</a:t>
            </a:r>
            <a:r>
              <a:rPr lang="en-IN" sz="1400" dirty="0"/>
              <a:t> Deborah</a:t>
            </a:r>
          </a:p>
          <a:p>
            <a:pPr marL="342900" indent="-342900">
              <a:buFont typeface="+mj-lt"/>
              <a:buAutoNum type="arabicPeriod"/>
            </a:pPr>
            <a:r>
              <a:rPr lang="en-IN" sz="1400" dirty="0" err="1"/>
              <a:t>Abdulrauf</a:t>
            </a:r>
            <a:r>
              <a:rPr lang="en-IN" sz="1400" dirty="0"/>
              <a:t> </a:t>
            </a:r>
            <a:r>
              <a:rPr lang="en-IN" sz="1400" dirty="0" err="1"/>
              <a:t>Taofeek</a:t>
            </a:r>
            <a:r>
              <a:rPr lang="en-IN" sz="1400" dirty="0"/>
              <a:t> Bolaji</a:t>
            </a:r>
          </a:p>
          <a:p>
            <a:pPr marL="0" indent="0">
              <a:buNone/>
            </a:pPr>
            <a:endParaRPr lang="en-IN" dirty="0"/>
          </a:p>
        </p:txBody>
      </p:sp>
      <p:sp>
        <p:nvSpPr>
          <p:cNvPr id="4" name="Slide Number Placeholder 3">
            <a:extLst>
              <a:ext uri="{FF2B5EF4-FFF2-40B4-BE49-F238E27FC236}">
                <a16:creationId xmlns:a16="http://schemas.microsoft.com/office/drawing/2014/main" id="{05635956-2434-C2F4-AF41-D06630663F16}"/>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5" name="Footer Placeholder 4">
            <a:extLst>
              <a:ext uri="{FF2B5EF4-FFF2-40B4-BE49-F238E27FC236}">
                <a16:creationId xmlns:a16="http://schemas.microsoft.com/office/drawing/2014/main" id="{B33DEF08-2625-D10C-D256-98EFD7553115}"/>
              </a:ext>
            </a:extLst>
          </p:cNvPr>
          <p:cNvSpPr>
            <a:spLocks noGrp="1"/>
          </p:cNvSpPr>
          <p:nvPr>
            <p:ph type="ftr" sz="quarter" idx="11"/>
          </p:nvPr>
        </p:nvSpPr>
        <p:spPr/>
        <p:txBody>
          <a:bodyPr/>
          <a:lstStyle/>
          <a:p>
            <a:r>
              <a:rPr lang="en-GB" noProof="0" dirty="0"/>
              <a:t>AIRBNB NEW USER BOOKING PREDICTION</a:t>
            </a:r>
            <a:endParaRPr lang="en-US" noProof="0" dirty="0"/>
          </a:p>
        </p:txBody>
      </p:sp>
      <p:sp>
        <p:nvSpPr>
          <p:cNvPr id="6" name="Date Placeholder 5">
            <a:extLst>
              <a:ext uri="{FF2B5EF4-FFF2-40B4-BE49-F238E27FC236}">
                <a16:creationId xmlns:a16="http://schemas.microsoft.com/office/drawing/2014/main" id="{67D89532-D460-5F63-5EEC-3617CCDBF726}"/>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90744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r>
              <a:rPr lang="en-US" dirty="0"/>
              <a:t>TEAM RANDOM FOREST</a:t>
            </a:r>
          </a:p>
          <a:p>
            <a:endParaRPr lang="en-US" dirty="0"/>
          </a:p>
          <a:p>
            <a:endParaRPr lang="en-US" dirty="0"/>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pPr algn="just" rtl="0">
              <a:spcBef>
                <a:spcPts val="600"/>
              </a:spcBef>
              <a:spcAft>
                <a:spcPts val="0"/>
              </a:spcAft>
            </a:pPr>
            <a:r>
              <a:rPr lang="en-US" b="0" i="0" u="none" strike="noStrike" dirty="0">
                <a:effectLst/>
              </a:rPr>
              <a:t>New users on Airbnb can book a place to stay in 34,000+ cities across 190+ countries. By accurately predicting where a new user will book their first travel experience, Airbnb can share more personalized content with their community, decrease the average time to first booking, and better forecast demand.</a:t>
            </a:r>
            <a:endParaRPr lang="en-US" b="0" dirty="0">
              <a:effectLst/>
            </a:endParaRPr>
          </a:p>
          <a:p>
            <a:br>
              <a:rPr lang="en-US" dirty="0"/>
            </a:br>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Workflow</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a:xfrm>
            <a:off x="958035" y="2441448"/>
            <a:ext cx="1622425" cy="1622425"/>
          </a:xfrm>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a:xfrm>
            <a:off x="3134136" y="2441447"/>
            <a:ext cx="1622425" cy="1622425"/>
          </a:xfrm>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a:xfrm>
            <a:off x="5284787" y="2441448"/>
            <a:ext cx="1622425" cy="1622425"/>
          </a:xfrm>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a:xfrm>
            <a:off x="897824" y="4313642"/>
            <a:ext cx="1947672" cy="630936"/>
          </a:xfrm>
        </p:spPr>
        <p:txBody>
          <a:bodyPr/>
          <a:lstStyle/>
          <a:p>
            <a:r>
              <a:rPr lang="en-US" sz="1800" dirty="0"/>
              <a:t>Problem Statement</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927425" y="4319944"/>
            <a:ext cx="1947672" cy="630936"/>
          </a:xfrm>
        </p:spPr>
        <p:txBody>
          <a:bodyPr/>
          <a:lstStyle/>
          <a:p>
            <a:r>
              <a:rPr lang="en-US" sz="1800" dirty="0"/>
              <a:t>Exploratory Data Analysis</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sz="1800" dirty="0"/>
              <a:t>Data Cleaning</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sz="1800" dirty="0"/>
              <a:t>Feature Engineering</a:t>
            </a:r>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Model Training</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3</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GB" dirty="0"/>
              <a:t>AIRBNB NEW USER BOOKING PREDICTION</a:t>
            </a:r>
            <a:endParaRPr lang="en-US" dirty="0"/>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31519" y="2492188"/>
            <a:ext cx="4234928" cy="1873624"/>
          </a:xfrm>
        </p:spPr>
        <p:txBody>
          <a:bodyPr/>
          <a:lstStyle/>
          <a:p>
            <a:r>
              <a:rPr lang="en-US" dirty="0"/>
              <a:t>Problem</a:t>
            </a:r>
            <a:br>
              <a:rPr lang="en-US" dirty="0"/>
            </a:br>
            <a:r>
              <a:rPr lang="en-US" dirty="0"/>
              <a:t>Statement</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5943600" y="3102783"/>
            <a:ext cx="4010272" cy="923366"/>
          </a:xfrm>
        </p:spPr>
        <p:txBody>
          <a:bodyPr/>
          <a:lstStyle/>
          <a:p>
            <a:pPr algn="ctr"/>
            <a:r>
              <a:rPr lang="en-US" sz="1800" b="0" i="0" u="none" strike="noStrike" dirty="0">
                <a:effectLst/>
              </a:rPr>
              <a:t>The problem is to predict to which country the new user of </a:t>
            </a:r>
            <a:r>
              <a:rPr lang="en-US" sz="1800" b="0" i="0" u="none" strike="noStrike" dirty="0" err="1">
                <a:effectLst/>
              </a:rPr>
              <a:t>AirBnb</a:t>
            </a:r>
            <a:r>
              <a:rPr lang="en-US" sz="1800" b="0" i="0" u="none" strike="noStrike" dirty="0">
                <a:effectLst/>
              </a:rPr>
              <a:t> will book his/her first travel experience.</a:t>
            </a:r>
            <a:endParaRPr lang="en-US" altLang="zh-CN" dirty="0"/>
          </a:p>
        </p:txBody>
      </p:sp>
    </p:spTree>
    <p:extLst>
      <p:ext uri="{BB962C8B-B14F-4D97-AF65-F5344CB8AC3E}">
        <p14:creationId xmlns:p14="http://schemas.microsoft.com/office/powerpoint/2010/main" val="37522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dirty="0"/>
              <a:t>Exploratory Data Analysis</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GB" dirty="0"/>
              <a:t>AIRBNB NEW USER BOOKING PREDICTION</a:t>
            </a:r>
            <a:endParaRPr lang="en-US" dirty="0"/>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sp>
        <p:nvSpPr>
          <p:cNvPr id="11" name="Content Placeholder 5">
            <a:extLst>
              <a:ext uri="{FF2B5EF4-FFF2-40B4-BE49-F238E27FC236}">
                <a16:creationId xmlns:a16="http://schemas.microsoft.com/office/drawing/2014/main" id="{A4E912E1-0E55-F0E0-D06C-279440C34348}"/>
              </a:ext>
            </a:extLst>
          </p:cNvPr>
          <p:cNvSpPr txBox="1">
            <a:spLocks/>
          </p:cNvSpPr>
          <p:nvPr/>
        </p:nvSpPr>
        <p:spPr>
          <a:xfrm>
            <a:off x="143972" y="1614951"/>
            <a:ext cx="11000232" cy="46155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sz="1800" dirty="0">
                <a:latin typeface="Calibri Light" panose="020F0302020204030204" pitchFamily="34" charset="0"/>
                <a:ea typeface="Calibri Light" panose="020F0302020204030204" pitchFamily="34" charset="0"/>
                <a:cs typeface="Calibri Light" panose="020F0302020204030204" pitchFamily="34" charset="0"/>
              </a:rPr>
              <a:t>The exploratory data analysis(EDA) , after the analysis of raw data we divided the EDA into two teams one to perform univariate exploration and other to perform bivariate and multivariate analysis, to understand the variables and their relationships with each other.</a:t>
            </a:r>
          </a:p>
          <a:p>
            <a:pPr algn="ctr"/>
            <a:endParaRPr lang="en-IN" sz="1800" dirty="0">
              <a:latin typeface="Calibri Light" panose="020F0302020204030204" pitchFamily="34" charset="0"/>
              <a:ea typeface="Calibri Light" panose="020F0302020204030204" pitchFamily="34" charset="0"/>
              <a:cs typeface="Calibri Light" panose="020F0302020204030204" pitchFamily="34" charset="0"/>
            </a:endParaRPr>
          </a:p>
          <a:p>
            <a:pPr algn="ctr"/>
            <a:endParaRPr lang="en-IN" sz="1800" dirty="0">
              <a:latin typeface="Calibri Light" panose="020F0302020204030204" pitchFamily="34" charset="0"/>
              <a:ea typeface="Calibri Light" panose="020F0302020204030204" pitchFamily="34" charset="0"/>
              <a:cs typeface="Calibri Light" panose="020F0302020204030204" pitchFamily="34" charset="0"/>
            </a:endParaRPr>
          </a:p>
          <a:p>
            <a:pPr algn="ctr"/>
            <a:endParaRPr lang="en-IN" sz="1800" dirty="0">
              <a:latin typeface="Calibri Light" panose="020F0302020204030204" pitchFamily="34" charset="0"/>
              <a:ea typeface="Calibri Light" panose="020F0302020204030204" pitchFamily="34" charset="0"/>
              <a:cs typeface="Calibri Light" panose="020F0302020204030204" pitchFamily="34" charset="0"/>
            </a:endParaRPr>
          </a:p>
          <a:p>
            <a:pPr algn="ctr"/>
            <a:endParaRPr lang="en-IN" sz="1800" dirty="0">
              <a:latin typeface="Calibri Light" panose="020F0302020204030204" pitchFamily="34" charset="0"/>
              <a:ea typeface="Calibri Light" panose="020F0302020204030204" pitchFamily="34" charset="0"/>
              <a:cs typeface="Calibri Light" panose="020F0302020204030204" pitchFamily="34" charset="0"/>
            </a:endParaRPr>
          </a:p>
          <a:p>
            <a:pPr algn="ctr"/>
            <a:endParaRPr lang="en-IN" sz="1800" dirty="0">
              <a:latin typeface="Calibri Light" panose="020F0302020204030204" pitchFamily="34" charset="0"/>
              <a:ea typeface="Calibri Light" panose="020F0302020204030204" pitchFamily="34" charset="0"/>
              <a:cs typeface="Calibri Light" panose="020F0302020204030204" pitchFamily="34" charset="0"/>
            </a:endParaRPr>
          </a:p>
          <a:p>
            <a:pPr algn="ctr"/>
            <a:endParaRPr lang="en-IN" sz="1800" dirty="0">
              <a:latin typeface="Calibri Light" panose="020F0302020204030204" pitchFamily="34" charset="0"/>
              <a:ea typeface="Calibri Light" panose="020F0302020204030204" pitchFamily="34" charset="0"/>
              <a:cs typeface="Calibri Light" panose="020F0302020204030204" pitchFamily="34" charset="0"/>
            </a:endParaRPr>
          </a:p>
          <a:p>
            <a:pPr algn="ctr"/>
            <a:endParaRPr lang="en-IN" sz="1800" dirty="0">
              <a:latin typeface="Calibri Light" panose="020F0302020204030204" pitchFamily="34" charset="0"/>
              <a:ea typeface="Calibri Light" panose="020F0302020204030204" pitchFamily="34" charset="0"/>
              <a:cs typeface="Calibri Light" panose="020F0302020204030204" pitchFamily="34" charset="0"/>
            </a:endParaRPr>
          </a:p>
          <a:p>
            <a:pPr algn="ctr"/>
            <a:r>
              <a:rPr lang="en-IN" sz="1800" dirty="0">
                <a:latin typeface="Calibri Light" panose="020F0302020204030204" pitchFamily="34" charset="0"/>
                <a:ea typeface="Calibri Light" panose="020F0302020204030204" pitchFamily="34" charset="0"/>
                <a:cs typeface="Calibri Light" panose="020F0302020204030204" pitchFamily="34" charset="0"/>
              </a:rPr>
              <a:t>From the EDA we were able to determine the trends of the user for example younger people most probably travel to </a:t>
            </a:r>
            <a:r>
              <a:rPr lang="en-US" sz="1800" dirty="0">
                <a:latin typeface="Calibri Light" panose="020F0302020204030204" pitchFamily="34" charset="0"/>
                <a:ea typeface="Calibri Light" panose="020F0302020204030204" pitchFamily="34" charset="0"/>
                <a:cs typeface="Calibri Light" panose="020F0302020204030204" pitchFamily="34" charset="0"/>
              </a:rPr>
              <a:t>the US,ES,IT and CA while older travelers turn to travel to GB,IT,AU,DE and NDF. </a:t>
            </a:r>
          </a:p>
          <a:p>
            <a:pPr algn="ctr"/>
            <a:r>
              <a:rPr lang="en-US" sz="1800" dirty="0">
                <a:latin typeface="Calibri Light" panose="020F0302020204030204" pitchFamily="34" charset="0"/>
                <a:ea typeface="Calibri Light" panose="020F0302020204030204" pitchFamily="34" charset="0"/>
                <a:cs typeface="Calibri Light" panose="020F0302020204030204" pitchFamily="34" charset="0"/>
              </a:rPr>
              <a:t>We were also able to determine outliers in the age variable and other important information from EDA to perform feature engineering to better train the model.</a:t>
            </a:r>
            <a:endParaRPr lang="en-IN" sz="18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12" name="Picture 2">
            <a:extLst>
              <a:ext uri="{FF2B5EF4-FFF2-40B4-BE49-F238E27FC236}">
                <a16:creationId xmlns:a16="http://schemas.microsoft.com/office/drawing/2014/main" id="{317C9AFD-596B-1A94-09DA-10DF29ED0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095" y="2685473"/>
            <a:ext cx="2822448" cy="2333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13EE1B1-8EED-4728-8CF5-7E9E7837B1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665" y="2685473"/>
            <a:ext cx="2950845" cy="23336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048177C2-D01A-102E-FFE9-2A74A5FB54BA}"/>
              </a:ext>
            </a:extLst>
          </p:cNvPr>
          <p:cNvPicPr>
            <a:picLocks noChangeAspect="1"/>
          </p:cNvPicPr>
          <p:nvPr/>
        </p:nvPicPr>
        <p:blipFill>
          <a:blip r:embed="rId4"/>
          <a:stretch>
            <a:fillRect/>
          </a:stretch>
        </p:blipFill>
        <p:spPr>
          <a:xfrm>
            <a:off x="7720632" y="2644405"/>
            <a:ext cx="3135237" cy="2374694"/>
          </a:xfrm>
          <a:prstGeom prst="rect">
            <a:avLst/>
          </a:prstGeom>
        </p:spPr>
      </p:pic>
    </p:spTree>
    <p:extLst>
      <p:ext uri="{BB962C8B-B14F-4D97-AF65-F5344CB8AC3E}">
        <p14:creationId xmlns:p14="http://schemas.microsoft.com/office/powerpoint/2010/main" val="283108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p:txBody>
          <a:bodyPr/>
          <a:lstStyle/>
          <a:p>
            <a:r>
              <a:rPr lang="en-US" dirty="0">
                <a:latin typeface="Century Gothic" panose="020B0502020202020204" pitchFamily="34" charset="0"/>
              </a:rPr>
              <a:t>Data Cleaning</a:t>
            </a:r>
            <a:endParaRPr lang="en-US"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6</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GB" dirty="0"/>
              <a:t>AIRBNB NEW USER BOOKING PREDICTION</a:t>
            </a:r>
            <a:endParaRPr lang="en-US" dirty="0"/>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16361117-9B99-B1D7-AF50-CFF7CBC2E5EF}"/>
              </a:ext>
            </a:extLst>
          </p:cNvPr>
          <p:cNvSpPr>
            <a:spLocks noGrp="1"/>
          </p:cNvSpPr>
          <p:nvPr>
            <p:ph idx="1"/>
          </p:nvPr>
        </p:nvSpPr>
        <p:spPr/>
        <p:txBody>
          <a:bodyPr/>
          <a:lstStyle/>
          <a:p>
            <a:r>
              <a:rPr lang="en-IN" sz="1600" dirty="0">
                <a:ea typeface="Calibri Light" panose="020F0302020204030204" pitchFamily="34" charset="0"/>
                <a:cs typeface="Calibri Light" panose="020F0302020204030204" pitchFamily="34" charset="0"/>
              </a:rPr>
              <a:t>After the analysis of data, it was time to clean the dataset to remove unwanted categorical features for better training of the model. It was divided into steps :</a:t>
            </a:r>
          </a:p>
          <a:p>
            <a:pPr marL="0" indent="0">
              <a:buNone/>
            </a:pPr>
            <a:endParaRPr lang="en-IN" sz="1600" dirty="0">
              <a:ea typeface="Calibri Light" panose="020F0302020204030204" pitchFamily="34" charset="0"/>
              <a:cs typeface="Calibri Light" panose="020F0302020204030204" pitchFamily="34" charset="0"/>
            </a:endParaRPr>
          </a:p>
          <a:p>
            <a:pPr marL="571500" indent="-342900" algn="just" rtl="0">
              <a:spcBef>
                <a:spcPts val="600"/>
              </a:spcBef>
              <a:spcAft>
                <a:spcPts val="0"/>
              </a:spcAft>
              <a:buAutoNum type="arabicParenR"/>
            </a:pPr>
            <a:r>
              <a:rPr lang="en-US" sz="1600" b="0" i="0" u="none" strike="noStrike" dirty="0">
                <a:effectLst/>
                <a:ea typeface="Calibri Light" panose="020F0302020204030204" pitchFamily="34" charset="0"/>
                <a:cs typeface="Calibri Light" panose="020F0302020204030204" pitchFamily="34" charset="0"/>
              </a:rPr>
              <a:t>Filling null values and replacing outliers with median.</a:t>
            </a:r>
          </a:p>
          <a:p>
            <a:pPr marL="571500" indent="-342900" algn="just" rtl="0">
              <a:spcBef>
                <a:spcPts val="600"/>
              </a:spcBef>
              <a:spcAft>
                <a:spcPts val="0"/>
              </a:spcAft>
              <a:buAutoNum type="arabicParenR"/>
            </a:pPr>
            <a:r>
              <a:rPr lang="en-US" sz="1600" b="0" i="0" u="none" strike="noStrike" dirty="0">
                <a:effectLst/>
                <a:ea typeface="Calibri Light" panose="020F0302020204030204" pitchFamily="34" charset="0"/>
                <a:cs typeface="Calibri Light" panose="020F0302020204030204" pitchFamily="34" charset="0"/>
              </a:rPr>
              <a:t>Dropping the </a:t>
            </a:r>
            <a:r>
              <a:rPr lang="en-US" sz="1600" b="1" i="0" u="none" strike="noStrike" dirty="0" err="1">
                <a:effectLst/>
                <a:ea typeface="Calibri Light" panose="020F0302020204030204" pitchFamily="34" charset="0"/>
                <a:cs typeface="Calibri Light" panose="020F0302020204030204" pitchFamily="34" charset="0"/>
              </a:rPr>
              <a:t>data_first_booking</a:t>
            </a:r>
            <a:r>
              <a:rPr lang="en-US" sz="1600" b="1" i="0" u="none" strike="noStrike" dirty="0">
                <a:effectLst/>
                <a:ea typeface="Calibri Light" panose="020F0302020204030204" pitchFamily="34" charset="0"/>
                <a:cs typeface="Calibri Light" panose="020F0302020204030204" pitchFamily="34" charset="0"/>
              </a:rPr>
              <a:t> </a:t>
            </a:r>
            <a:r>
              <a:rPr lang="en-US" sz="1600" b="0" i="0" u="none" strike="noStrike" dirty="0">
                <a:effectLst/>
                <a:ea typeface="Calibri Light" panose="020F0302020204030204" pitchFamily="34" charset="0"/>
                <a:cs typeface="Calibri Light" panose="020F0302020204030204" pitchFamily="34" charset="0"/>
              </a:rPr>
              <a:t>as the null values represent the users who did not travel.</a:t>
            </a:r>
          </a:p>
          <a:p>
            <a:pPr marL="571500" indent="-342900" algn="just" rtl="0">
              <a:spcBef>
                <a:spcPts val="600"/>
              </a:spcBef>
              <a:spcAft>
                <a:spcPts val="0"/>
              </a:spcAft>
              <a:buAutoNum type="arabicParenR"/>
            </a:pPr>
            <a:r>
              <a:rPr lang="en-US" sz="1600" b="0" i="0" u="none" strike="noStrike" dirty="0">
                <a:effectLst/>
                <a:ea typeface="Calibri Light" panose="020F0302020204030204" pitchFamily="34" charset="0"/>
                <a:cs typeface="Calibri Light" panose="020F0302020204030204" pitchFamily="34" charset="0"/>
              </a:rPr>
              <a:t>Filling missing </a:t>
            </a:r>
            <a:r>
              <a:rPr lang="en-US" sz="1600" b="1" i="0" u="none" strike="noStrike" dirty="0" err="1">
                <a:effectLst/>
                <a:ea typeface="Calibri Light" panose="020F0302020204030204" pitchFamily="34" charset="0"/>
                <a:cs typeface="Calibri Light" panose="020F0302020204030204" pitchFamily="34" charset="0"/>
              </a:rPr>
              <a:t>first_affiliate_tracked</a:t>
            </a:r>
            <a:r>
              <a:rPr lang="en-US" sz="1600" b="1" i="0" u="none" strike="noStrike" dirty="0">
                <a:effectLst/>
                <a:ea typeface="Calibri Light" panose="020F0302020204030204" pitchFamily="34" charset="0"/>
                <a:cs typeface="Calibri Light" panose="020F0302020204030204" pitchFamily="34" charset="0"/>
              </a:rPr>
              <a:t> </a:t>
            </a:r>
            <a:r>
              <a:rPr lang="en-US" sz="1600" b="0" i="0" u="none" strike="noStrike" dirty="0">
                <a:effectLst/>
                <a:ea typeface="Calibri Light" panose="020F0302020204030204" pitchFamily="34" charset="0"/>
                <a:cs typeface="Calibri Light" panose="020F0302020204030204" pitchFamily="34" charset="0"/>
              </a:rPr>
              <a:t>with forward fill.</a:t>
            </a:r>
          </a:p>
          <a:p>
            <a:pPr marL="571500" indent="-342900" algn="just" rtl="0">
              <a:spcBef>
                <a:spcPts val="600"/>
              </a:spcBef>
              <a:spcAft>
                <a:spcPts val="0"/>
              </a:spcAft>
              <a:buAutoNum type="arabicParenR"/>
            </a:pPr>
            <a:r>
              <a:rPr lang="en-IN" sz="1600" b="0" i="0" u="none" strike="noStrike" dirty="0">
                <a:effectLst/>
                <a:ea typeface="Calibri Light" panose="020F0302020204030204" pitchFamily="34" charset="0"/>
                <a:cs typeface="Calibri Light" panose="020F0302020204030204" pitchFamily="34" charset="0"/>
              </a:rPr>
              <a:t>Renaming id to user-id.</a:t>
            </a:r>
          </a:p>
          <a:p>
            <a:pPr marL="571500" indent="-342900" algn="just" rtl="0">
              <a:spcBef>
                <a:spcPts val="600"/>
              </a:spcBef>
              <a:spcAft>
                <a:spcPts val="0"/>
              </a:spcAft>
              <a:buAutoNum type="arabicParenR"/>
            </a:pPr>
            <a:endParaRPr lang="en-IN" sz="1600" dirty="0">
              <a:ea typeface="Calibri Light" panose="020F0302020204030204" pitchFamily="34" charset="0"/>
              <a:cs typeface="Calibri Light" panose="020F0302020204030204" pitchFamily="34" charset="0"/>
            </a:endParaRPr>
          </a:p>
          <a:p>
            <a:pPr indent="0" algn="just" rtl="0">
              <a:spcBef>
                <a:spcPts val="600"/>
              </a:spcBef>
              <a:spcAft>
                <a:spcPts val="0"/>
              </a:spcAft>
              <a:buNone/>
            </a:pPr>
            <a:r>
              <a:rPr lang="en-IN" sz="1600" dirty="0">
                <a:ea typeface="Calibri Light" panose="020F0302020204030204" pitchFamily="34" charset="0"/>
                <a:cs typeface="Calibri Light" panose="020F0302020204030204" pitchFamily="34" charset="0"/>
              </a:rPr>
              <a:t>Our data was now processed and now can be used to train the model , but for better performance we will now perform feature engineering and encoding.</a:t>
            </a:r>
            <a:endParaRPr lang="en-IN" sz="1600" b="0" i="0" u="none" strike="noStrike" dirty="0">
              <a:effectLst/>
              <a:ea typeface="Calibri Light" panose="020F0302020204030204" pitchFamily="34" charset="0"/>
              <a:cs typeface="Calibri Light" panose="020F0302020204030204" pitchFamily="34" charset="0"/>
            </a:endParaRPr>
          </a:p>
          <a:p>
            <a:pPr marL="0" indent="0">
              <a:buNone/>
            </a:pPr>
            <a:endParaRPr lang="en-IN" sz="2400" dirty="0"/>
          </a:p>
        </p:txBody>
      </p:sp>
    </p:spTree>
    <p:extLst>
      <p:ext uri="{BB962C8B-B14F-4D97-AF65-F5344CB8AC3E}">
        <p14:creationId xmlns:p14="http://schemas.microsoft.com/office/powerpoint/2010/main" val="201102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3507-6048-1939-7B95-AEBFE813B9CA}"/>
              </a:ext>
            </a:extLst>
          </p:cNvPr>
          <p:cNvSpPr>
            <a:spLocks noGrp="1"/>
          </p:cNvSpPr>
          <p:nvPr>
            <p:ph type="title"/>
          </p:nvPr>
        </p:nvSpPr>
        <p:spPr/>
        <p:txBody>
          <a:bodyPr/>
          <a:lstStyle/>
          <a:p>
            <a:r>
              <a:rPr lang="en-IN" sz="4800" dirty="0"/>
              <a:t>Feature Engineering &amp; Encoding</a:t>
            </a:r>
          </a:p>
        </p:txBody>
      </p:sp>
      <p:sp>
        <p:nvSpPr>
          <p:cNvPr id="3" name="Content Placeholder 2">
            <a:extLst>
              <a:ext uri="{FF2B5EF4-FFF2-40B4-BE49-F238E27FC236}">
                <a16:creationId xmlns:a16="http://schemas.microsoft.com/office/drawing/2014/main" id="{DDC06CAE-88E0-6D71-AC9C-70011A3DF9CA}"/>
              </a:ext>
            </a:extLst>
          </p:cNvPr>
          <p:cNvSpPr>
            <a:spLocks noGrp="1"/>
          </p:cNvSpPr>
          <p:nvPr>
            <p:ph idx="1"/>
          </p:nvPr>
        </p:nvSpPr>
        <p:spPr>
          <a:xfrm>
            <a:off x="484632" y="1527048"/>
            <a:ext cx="11000232" cy="4443984"/>
          </a:xfrm>
        </p:spPr>
        <p:txBody>
          <a:bodyPr/>
          <a:lstStyle/>
          <a:p>
            <a:r>
              <a:rPr lang="en-IN" sz="1600" dirty="0"/>
              <a:t>Feature engineering is a very important step in machine learning . It means to construct artificial features into an algorithms. </a:t>
            </a:r>
          </a:p>
          <a:p>
            <a:r>
              <a:rPr lang="en-IN" sz="1600" dirty="0"/>
              <a:t>Example: We dropped </a:t>
            </a:r>
            <a:r>
              <a:rPr lang="en-IN" sz="1600" b="1" dirty="0" err="1"/>
              <a:t>date_account_created</a:t>
            </a:r>
            <a:r>
              <a:rPr lang="en-IN" sz="1600" b="1" dirty="0"/>
              <a:t> </a:t>
            </a:r>
            <a:r>
              <a:rPr lang="en-IN" sz="1600" dirty="0"/>
              <a:t>and </a:t>
            </a:r>
            <a:r>
              <a:rPr lang="en-IN" sz="1600" b="1" dirty="0" err="1"/>
              <a:t>timestamp_first_active</a:t>
            </a:r>
            <a:r>
              <a:rPr lang="en-IN" sz="1600" b="1" dirty="0"/>
              <a:t>.</a:t>
            </a:r>
          </a:p>
          <a:p>
            <a:endParaRPr lang="en-IN" sz="1600" b="1" dirty="0"/>
          </a:p>
          <a:p>
            <a:endParaRPr lang="en-IN" sz="1600" b="1" dirty="0"/>
          </a:p>
          <a:p>
            <a:endParaRPr lang="en-IN" sz="1600" b="1" dirty="0"/>
          </a:p>
          <a:p>
            <a:endParaRPr lang="en-IN" sz="1600" b="1" dirty="0"/>
          </a:p>
          <a:p>
            <a:pPr marL="0" indent="0">
              <a:buNone/>
            </a:pPr>
            <a:endParaRPr lang="en-IN" sz="1600" b="1" dirty="0"/>
          </a:p>
          <a:p>
            <a:pPr marL="0" indent="0">
              <a:buNone/>
            </a:pPr>
            <a:endParaRPr lang="en-IN" sz="1600" b="1" dirty="0"/>
          </a:p>
          <a:p>
            <a:pPr marL="0" indent="0">
              <a:buNone/>
            </a:pPr>
            <a:endParaRPr lang="en-IN" sz="1600" b="1" dirty="0"/>
          </a:p>
          <a:p>
            <a:pPr marL="0" indent="0">
              <a:buNone/>
            </a:pPr>
            <a:endParaRPr lang="en-IN" sz="1600" b="1" dirty="0"/>
          </a:p>
          <a:p>
            <a:pPr marL="0" indent="0">
              <a:buNone/>
            </a:pPr>
            <a:endParaRPr lang="en-IN" sz="1600" b="1" dirty="0"/>
          </a:p>
          <a:p>
            <a:r>
              <a:rPr lang="en-IN" sz="1600" dirty="0"/>
              <a:t>Encoding is a technique of converting categorical values into numerical values.</a:t>
            </a:r>
          </a:p>
          <a:p>
            <a:r>
              <a:rPr lang="en-IN" sz="1600" dirty="0"/>
              <a:t>Example: We assigned numerical values to the categorical data in </a:t>
            </a:r>
            <a:r>
              <a:rPr lang="en-IN" sz="1600" b="1" dirty="0" err="1"/>
              <a:t>country_destination</a:t>
            </a:r>
            <a:r>
              <a:rPr lang="en-IN" sz="1600" dirty="0"/>
              <a:t>.</a:t>
            </a:r>
          </a:p>
        </p:txBody>
      </p:sp>
      <p:sp>
        <p:nvSpPr>
          <p:cNvPr id="4" name="Slide Number Placeholder 3">
            <a:extLst>
              <a:ext uri="{FF2B5EF4-FFF2-40B4-BE49-F238E27FC236}">
                <a16:creationId xmlns:a16="http://schemas.microsoft.com/office/drawing/2014/main" id="{B035C894-D046-5306-0313-06C3C7AA4B06}"/>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5" name="Footer Placeholder 4">
            <a:extLst>
              <a:ext uri="{FF2B5EF4-FFF2-40B4-BE49-F238E27FC236}">
                <a16:creationId xmlns:a16="http://schemas.microsoft.com/office/drawing/2014/main" id="{719E0F7F-CD77-543C-1D29-25051AAA9D21}"/>
              </a:ext>
            </a:extLst>
          </p:cNvPr>
          <p:cNvSpPr>
            <a:spLocks noGrp="1"/>
          </p:cNvSpPr>
          <p:nvPr>
            <p:ph type="ftr" sz="quarter" idx="11"/>
          </p:nvPr>
        </p:nvSpPr>
        <p:spPr/>
        <p:txBody>
          <a:bodyPr/>
          <a:lstStyle/>
          <a:p>
            <a:r>
              <a:rPr lang="en-GB" noProof="0" dirty="0"/>
              <a:t>AIRBNB NEW USER BOOKING PREDICTION</a:t>
            </a:r>
            <a:endParaRPr lang="en-US" noProof="0" dirty="0"/>
          </a:p>
        </p:txBody>
      </p:sp>
      <p:sp>
        <p:nvSpPr>
          <p:cNvPr id="6" name="Date Placeholder 5">
            <a:extLst>
              <a:ext uri="{FF2B5EF4-FFF2-40B4-BE49-F238E27FC236}">
                <a16:creationId xmlns:a16="http://schemas.microsoft.com/office/drawing/2014/main" id="{FB094F3A-038E-4A7F-DFD8-A776742EC9D7}"/>
              </a:ext>
            </a:extLst>
          </p:cNvPr>
          <p:cNvSpPr>
            <a:spLocks noGrp="1"/>
          </p:cNvSpPr>
          <p:nvPr>
            <p:ph type="dt" sz="half" idx="10"/>
          </p:nvPr>
        </p:nvSpPr>
        <p:spPr/>
        <p:txBody>
          <a:bodyPr/>
          <a:lstStyle/>
          <a:p>
            <a:r>
              <a:rPr lang="en-US" noProof="0"/>
              <a:t>20XX</a:t>
            </a:r>
          </a:p>
        </p:txBody>
      </p:sp>
      <p:pic>
        <p:nvPicPr>
          <p:cNvPr id="2052" name="Picture 4">
            <a:extLst>
              <a:ext uri="{FF2B5EF4-FFF2-40B4-BE49-F238E27FC236}">
                <a16:creationId xmlns:a16="http://schemas.microsoft.com/office/drawing/2014/main" id="{F45CA532-03DE-58ED-74B2-EC3F76831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62034"/>
            <a:ext cx="543877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90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C91E-43FE-7411-B5AD-964188C8D1FD}"/>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3404F49F-406C-5256-DDFF-54C2128D9EDF}"/>
              </a:ext>
            </a:extLst>
          </p:cNvPr>
          <p:cNvSpPr>
            <a:spLocks noGrp="1"/>
          </p:cNvSpPr>
          <p:nvPr>
            <p:ph idx="1"/>
          </p:nvPr>
        </p:nvSpPr>
        <p:spPr/>
        <p:txBody>
          <a:bodyPr/>
          <a:lstStyle/>
          <a:p>
            <a:r>
              <a:rPr lang="en-IN" sz="1600" dirty="0"/>
              <a:t>After performing data cleaning and feature engineering we decided to build a baseline model we chose three classifiers :</a:t>
            </a:r>
          </a:p>
          <a:p>
            <a:pPr marL="342900" indent="-342900">
              <a:buFont typeface="+mj-lt"/>
              <a:buAutoNum type="arabicPeriod"/>
            </a:pPr>
            <a:r>
              <a:rPr lang="en-IN" sz="1600" dirty="0"/>
              <a:t>KNN classifier</a:t>
            </a:r>
          </a:p>
          <a:p>
            <a:pPr marL="342900" indent="-342900">
              <a:buFont typeface="+mj-lt"/>
              <a:buAutoNum type="arabicPeriod"/>
            </a:pPr>
            <a:r>
              <a:rPr lang="en-IN" sz="1600" dirty="0"/>
              <a:t>Random Forest classifier</a:t>
            </a:r>
          </a:p>
          <a:p>
            <a:pPr marL="342900" indent="-342900">
              <a:buFont typeface="+mj-lt"/>
              <a:buAutoNum type="arabicPeriod"/>
            </a:pPr>
            <a:r>
              <a:rPr lang="en-IN" sz="1600" dirty="0"/>
              <a:t>Gradient Boosting classifier</a:t>
            </a:r>
          </a:p>
          <a:p>
            <a:r>
              <a:rPr lang="en-IN" sz="1600" dirty="0"/>
              <a:t>From these three , the best result was shown by Gradient Boosting classifier that was </a:t>
            </a:r>
            <a:r>
              <a:rPr lang="en-IN" sz="1600" b="1" dirty="0"/>
              <a:t>62.9% </a:t>
            </a:r>
            <a:r>
              <a:rPr lang="en-IN" sz="1600" b="1" dirty="0" err="1"/>
              <a:t>ndcg</a:t>
            </a:r>
            <a:r>
              <a:rPr lang="en-IN" sz="1600" b="1" dirty="0"/>
              <a:t> score </a:t>
            </a:r>
            <a:r>
              <a:rPr lang="en-IN" sz="1600" dirty="0"/>
              <a:t>. We decided to finetune this model.</a:t>
            </a:r>
          </a:p>
          <a:p>
            <a:r>
              <a:rPr lang="en-IN" sz="1600" dirty="0"/>
              <a:t>We once again started from feature engineering and encoding but this time we merged both train and sessions dataset . We performed one hot encoding on the dataset and dropped redundant values.</a:t>
            </a:r>
          </a:p>
          <a:p>
            <a:r>
              <a:rPr lang="en-IN" sz="1600" dirty="0"/>
              <a:t>We used </a:t>
            </a:r>
            <a:r>
              <a:rPr lang="en-IN" sz="1600" dirty="0" err="1"/>
              <a:t>GradientBoostingClassifier</a:t>
            </a:r>
            <a:r>
              <a:rPr lang="en-IN" sz="1600" dirty="0"/>
              <a:t> on the dataset now and this time the accuracy came to be </a:t>
            </a:r>
            <a:r>
              <a:rPr lang="en-IN" sz="1600" b="1" dirty="0"/>
              <a:t>87.26%.</a:t>
            </a:r>
          </a:p>
          <a:p>
            <a:endParaRPr lang="en-IN" sz="1600" dirty="0"/>
          </a:p>
        </p:txBody>
      </p:sp>
      <p:sp>
        <p:nvSpPr>
          <p:cNvPr id="4" name="Slide Number Placeholder 3">
            <a:extLst>
              <a:ext uri="{FF2B5EF4-FFF2-40B4-BE49-F238E27FC236}">
                <a16:creationId xmlns:a16="http://schemas.microsoft.com/office/drawing/2014/main" id="{15960B3B-3325-C5BD-172C-F408FE7934A1}"/>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5" name="Footer Placeholder 4">
            <a:extLst>
              <a:ext uri="{FF2B5EF4-FFF2-40B4-BE49-F238E27FC236}">
                <a16:creationId xmlns:a16="http://schemas.microsoft.com/office/drawing/2014/main" id="{3C5417CB-2720-15CE-8277-6C8E2A3F9291}"/>
              </a:ext>
            </a:extLst>
          </p:cNvPr>
          <p:cNvSpPr>
            <a:spLocks noGrp="1"/>
          </p:cNvSpPr>
          <p:nvPr>
            <p:ph type="ftr" sz="quarter" idx="11"/>
          </p:nvPr>
        </p:nvSpPr>
        <p:spPr/>
        <p:txBody>
          <a:bodyPr/>
          <a:lstStyle/>
          <a:p>
            <a:r>
              <a:rPr lang="en-GB" noProof="0" dirty="0"/>
              <a:t>AIRBNB NEW USER BOOKING PREDICTION</a:t>
            </a:r>
            <a:endParaRPr lang="en-US" noProof="0" dirty="0"/>
          </a:p>
        </p:txBody>
      </p:sp>
      <p:sp>
        <p:nvSpPr>
          <p:cNvPr id="6" name="Date Placeholder 5">
            <a:extLst>
              <a:ext uri="{FF2B5EF4-FFF2-40B4-BE49-F238E27FC236}">
                <a16:creationId xmlns:a16="http://schemas.microsoft.com/office/drawing/2014/main" id="{9DB6CF9D-3177-A84B-C798-74D09DF0C6FC}"/>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70914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0D01-1B2D-6DA3-E824-956D720FF47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3B6537C-B5FB-BA44-4155-9C096798D5B8}"/>
              </a:ext>
            </a:extLst>
          </p:cNvPr>
          <p:cNvSpPr>
            <a:spLocks noGrp="1"/>
          </p:cNvSpPr>
          <p:nvPr>
            <p:ph idx="1"/>
          </p:nvPr>
        </p:nvSpPr>
        <p:spPr/>
        <p:txBody>
          <a:bodyPr/>
          <a:lstStyle/>
          <a:p>
            <a:pPr marL="0" indent="0" algn="just">
              <a:spcBef>
                <a:spcPts val="600"/>
              </a:spcBef>
              <a:buNone/>
            </a:pPr>
            <a:endParaRPr lang="en-US" sz="1600" dirty="0"/>
          </a:p>
          <a:p>
            <a:pPr algn="just">
              <a:spcBef>
                <a:spcPts val="600"/>
              </a:spcBef>
            </a:pPr>
            <a:r>
              <a:rPr lang="en-US" sz="1600" b="0" i="0" u="none" strike="noStrike" dirty="0">
                <a:effectLst/>
              </a:rPr>
              <a:t>Working with the dataset our best model was obtained, we were able to predict the top 5 most probable destinations for each user.</a:t>
            </a:r>
            <a:endParaRPr lang="en-US" sz="1600" b="0" dirty="0">
              <a:effectLst/>
            </a:endParaRPr>
          </a:p>
          <a:p>
            <a:pPr marL="0" indent="0" algn="ctr" rtl="0">
              <a:spcBef>
                <a:spcPts val="600"/>
              </a:spcBef>
              <a:spcAft>
                <a:spcPts val="0"/>
              </a:spcAft>
              <a:buNone/>
            </a:pPr>
            <a:br>
              <a:rPr lang="en-US" sz="1600" b="0" dirty="0">
                <a:effectLst/>
              </a:rPr>
            </a:br>
            <a:r>
              <a:rPr lang="en-US" sz="1600" b="1" i="0" u="sng" dirty="0">
                <a:effectLst/>
              </a:rPr>
              <a:t>Future work:</a:t>
            </a:r>
            <a:endParaRPr lang="en-US" sz="1600" b="0" dirty="0">
              <a:effectLst/>
            </a:endParaRPr>
          </a:p>
          <a:p>
            <a:pPr rtl="0" fontAlgn="base">
              <a:spcBef>
                <a:spcPts val="600"/>
              </a:spcBef>
              <a:spcAft>
                <a:spcPts val="0"/>
              </a:spcAft>
              <a:buFont typeface="+mj-lt"/>
              <a:buAutoNum type="arabicPeriod"/>
            </a:pPr>
            <a:r>
              <a:rPr lang="en-US" sz="1600" b="0" i="0" u="none" strike="noStrike" dirty="0">
                <a:effectLst/>
              </a:rPr>
              <a:t>More features could have been extracted from the session data as well as train data, also other data sets like countries and </a:t>
            </a:r>
            <a:r>
              <a:rPr lang="en-US" sz="1600" b="0" i="0" u="none" strike="noStrike" dirty="0" err="1">
                <a:effectLst/>
              </a:rPr>
              <a:t>age_gender_bkts</a:t>
            </a:r>
            <a:r>
              <a:rPr lang="en-US" sz="1600" b="0" i="0" u="none" strike="noStrike" dirty="0">
                <a:effectLst/>
              </a:rPr>
              <a:t> can be used to build a new data set for training the model.</a:t>
            </a:r>
          </a:p>
          <a:p>
            <a:pPr rtl="0" fontAlgn="base">
              <a:spcBef>
                <a:spcPts val="600"/>
              </a:spcBef>
              <a:spcAft>
                <a:spcPts val="0"/>
              </a:spcAft>
              <a:buFont typeface="+mj-lt"/>
              <a:buAutoNum type="arabicPeriod"/>
            </a:pPr>
            <a:r>
              <a:rPr lang="en-US" sz="1600" b="0" i="0" u="none" strike="noStrike" dirty="0">
                <a:effectLst/>
              </a:rPr>
              <a:t>More hyper parameter tuning on different parameters of the model can be done.</a:t>
            </a:r>
          </a:p>
          <a:p>
            <a:endParaRPr lang="en-IN" sz="1600" dirty="0"/>
          </a:p>
        </p:txBody>
      </p:sp>
      <p:sp>
        <p:nvSpPr>
          <p:cNvPr id="4" name="Slide Number Placeholder 3">
            <a:extLst>
              <a:ext uri="{FF2B5EF4-FFF2-40B4-BE49-F238E27FC236}">
                <a16:creationId xmlns:a16="http://schemas.microsoft.com/office/drawing/2014/main" id="{2953587F-6811-7DC7-7CF2-1BBBA8FCF214}"/>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5" name="Footer Placeholder 4">
            <a:extLst>
              <a:ext uri="{FF2B5EF4-FFF2-40B4-BE49-F238E27FC236}">
                <a16:creationId xmlns:a16="http://schemas.microsoft.com/office/drawing/2014/main" id="{1A825198-3D23-95FA-F6AF-05B1E819FE5C}"/>
              </a:ext>
            </a:extLst>
          </p:cNvPr>
          <p:cNvSpPr>
            <a:spLocks noGrp="1"/>
          </p:cNvSpPr>
          <p:nvPr>
            <p:ph type="ftr" sz="quarter" idx="11"/>
          </p:nvPr>
        </p:nvSpPr>
        <p:spPr/>
        <p:txBody>
          <a:bodyPr/>
          <a:lstStyle/>
          <a:p>
            <a:r>
              <a:rPr lang="en-GB" noProof="0" dirty="0"/>
              <a:t>AIRBNB NEW USER BOOKING PREDICTION</a:t>
            </a:r>
            <a:endParaRPr lang="en-US" noProof="0" dirty="0"/>
          </a:p>
        </p:txBody>
      </p:sp>
      <p:sp>
        <p:nvSpPr>
          <p:cNvPr id="6" name="Date Placeholder 5">
            <a:extLst>
              <a:ext uri="{FF2B5EF4-FFF2-40B4-BE49-F238E27FC236}">
                <a16:creationId xmlns:a16="http://schemas.microsoft.com/office/drawing/2014/main" id="{429ACE58-2E2E-C955-A443-1401F7C5D3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444738432"/>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{36645415-CBD5-49CA-9F94-A0F99A35798F}tf11429527_win32</Template>
  <TotalTime>127</TotalTime>
  <Words>794</Words>
  <Application>Microsoft Office PowerPoint</Application>
  <PresentationFormat>Widescreen</PresentationFormat>
  <Paragraphs>121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Bahnschrift SemiCondensed</vt:lpstr>
      <vt:lpstr>Calibri</vt:lpstr>
      <vt:lpstr>Calibri Light</vt:lpstr>
      <vt:lpstr>Century Gothic</vt:lpstr>
      <vt:lpstr>Karla</vt:lpstr>
      <vt:lpstr>Univers Condensed Light</vt:lpstr>
      <vt:lpstr>Office Theme</vt:lpstr>
      <vt:lpstr>AIRBNB NEW USER BOOKING PREDICTION</vt:lpstr>
      <vt:lpstr>Introduction </vt:lpstr>
      <vt:lpstr>Workflow</vt:lpstr>
      <vt:lpstr>Problem Statement</vt:lpstr>
      <vt:lpstr>Exploratory Data Analysis</vt:lpstr>
      <vt:lpstr>Data Cleaning</vt:lpstr>
      <vt:lpstr>Feature Engineering &amp; Encoding</vt:lpstr>
      <vt:lpstr>Model Building</vt:lpstr>
      <vt:lpstr>Conclusion</vt:lpstr>
      <vt:lpstr>Summary </vt:lpstr>
      <vt:lpstr>Meet our team</vt:lpstr>
      <vt:lpstr>RANDOM FOREST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NEW USER BOOKING PREDICTION</dc:title>
  <dc:creator>Harsh Pant</dc:creator>
  <cp:lastModifiedBy>Volker Tachin</cp:lastModifiedBy>
  <cp:revision>9</cp:revision>
  <dcterms:created xsi:type="dcterms:W3CDTF">2022-12-19T18:46:08Z</dcterms:created>
  <dcterms:modified xsi:type="dcterms:W3CDTF">2022-12-19T21:04:21Z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