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arlow SemiBold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Bo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rlowSemiBold-italic.fntdata"/><Relationship Id="rId27" Type="http://schemas.openxmlformats.org/officeDocument/2006/relationships/font" Target="fonts/Barlow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b47942133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b4794213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b47942133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b4794213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b47942133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b4794213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b47942133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b479421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b47942133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b479421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b4794213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b479421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b4794213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b479421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Race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13"/>
          <p:cNvSpPr txBox="1"/>
          <p:nvPr/>
        </p:nvSpPr>
        <p:spPr>
          <a:xfrm>
            <a:off x="685800" y="4073800"/>
            <a:ext cx="66003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Rahul Thapar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1001768619</a:t>
            </a:r>
            <a:endParaRPr b="1" sz="1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FastTrack vs Eraser</a:t>
            </a:r>
            <a:endParaRPr/>
          </a:p>
        </p:txBody>
      </p:sp>
      <p:sp>
        <p:nvSpPr>
          <p:cNvPr id="625" name="Google Shape;625;p22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ERASER incurs an overhead of 8.7x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FAST-TRACK is slightly faster than ERASER on some programs, even though it performs a precise analysis that traditionally has been considered more expensive.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ERASER reported a false warning and also missed two of the real race conditions reported by FASTTRACK.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6" name="Google Shape;626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FastTrack vs Multi-Race</a:t>
            </a:r>
            <a:endParaRPr/>
          </a:p>
        </p:txBody>
      </p:sp>
      <p:sp>
        <p:nvSpPr>
          <p:cNvPr id="632" name="Google Shape;632;p23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Over all benchmarks MULTIRACE performed less than half the number of VC operations as FAST-TRACK.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3" name="Google Shape;63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FastTrack vs GoldiLocks</a:t>
            </a:r>
            <a:endParaRPr/>
          </a:p>
        </p:txBody>
      </p:sp>
      <p:sp>
        <p:nvSpPr>
          <p:cNvPr id="639" name="Google Shape;639;p24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GOLDILOCKS implemented in ROADRUNNER incurred a slowdown of 31.6x across the benchmarks.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</a:t>
            </a:r>
            <a:r>
              <a:rPr lang="en" sz="1800"/>
              <a:t>actors that caused GOLDILOCKS to incur a high slowdown: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GOLDILOCKS ideally requires tight integration with the underlying virtual machine.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GOLDILOCKS is a complicated algorithm that required 1,900 lines of code to implement in ROADRUNNER, as compared to fewer than 1,000 lines for each other tool.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0" name="Google Shape;640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5"/>
          <p:cNvSpPr txBox="1"/>
          <p:nvPr>
            <p:ph idx="1" type="body"/>
          </p:nvPr>
        </p:nvSpPr>
        <p:spPr>
          <a:xfrm>
            <a:off x="1699000" y="660475"/>
            <a:ext cx="5045400" cy="10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Final Outcome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6" name="Google Shape;646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25"/>
          <p:cNvSpPr txBox="1"/>
          <p:nvPr/>
        </p:nvSpPr>
        <p:spPr>
          <a:xfrm>
            <a:off x="617700" y="2079975"/>
            <a:ext cx="6829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FastTrack performed better than other dynamic race detector tools.</a:t>
            </a:r>
            <a:endParaRPr b="1" sz="2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3496700" y="3387975"/>
            <a:ext cx="3893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…..let’s VERIFY!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FastTrack on Eclipse Environment</a:t>
            </a:r>
            <a:endParaRPr/>
          </a:p>
        </p:txBody>
      </p:sp>
      <p:sp>
        <p:nvSpPr>
          <p:cNvPr id="654" name="Google Shape;654;p2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26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Startup</a:t>
            </a:r>
            <a:r>
              <a:rPr lang="en" sz="1600"/>
              <a:t>: Launch Eclipse and load a workspace containing four projects with 65,000 lines of code.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Import</a:t>
            </a:r>
            <a:r>
              <a:rPr lang="en" sz="1600"/>
              <a:t>: Import and perform an initial build on a project containing 23,000 lines of code.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Clean Small</a:t>
            </a:r>
            <a:r>
              <a:rPr lang="en" sz="1600"/>
              <a:t>: Rebuild a workspace with four projects containing a total of 65,000 lines of code.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Clean Large</a:t>
            </a:r>
            <a:r>
              <a:rPr lang="en" sz="1600"/>
              <a:t>: Rebuild a workspace with one project containing 290,000 lines of code.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Debug</a:t>
            </a:r>
            <a:r>
              <a:rPr lang="en" sz="1600"/>
              <a:t>: Launch the debugger and run a small program that immediately throws an exception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661" name="Google Shape;661;p27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ERASER reported potential races on 960 distinct field and array accesses for these five tests.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 txBox="1"/>
          <p:nvPr>
            <p:ph idx="2" type="body"/>
          </p:nvPr>
        </p:nvSpPr>
        <p:spPr>
          <a:xfrm>
            <a:off x="6247088" y="1900350"/>
            <a:ext cx="2257200" cy="11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FASTTRACK reported 30 distinct warnings.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3" name="Google Shape;663;p27"/>
          <p:cNvSpPr txBox="1"/>
          <p:nvPr>
            <p:ph idx="3" type="body"/>
          </p:nvPr>
        </p:nvSpPr>
        <p:spPr>
          <a:xfrm>
            <a:off x="3706488" y="1707075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GoldiLocks reported 28 warnings. These overlapped heavily with those reported by FASTTRACK, but scheduling differences led to several being missed and several new (fake) races being identified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0" name="Google Shape;670;p2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1" name="Google Shape;671;p28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672" name="Google Shape;672;p2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3" name="Google Shape;673;p2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FASTTRACK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able to scale to precisely check large applications with lower run-time and memory overheads than existing tools.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6" name="Google Shape;676;p28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677" name="Google Shape;677;p2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Monitoring the Debug </a:t>
              </a:r>
              <a:r>
                <a:rPr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test incurred less overhead for all tools.</a:t>
              </a:r>
              <a:endParaRPr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78" name="Google Shape;678;p28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9" name="Google Shape;679;p2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1" name="Google Shape;681;p28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682" name="Google Shape;682;p2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3" name="Google Shape;683;p2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FASTTRACK </a:t>
              </a:r>
              <a:r>
                <a:rPr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performed quite well on the three most compute-intensive tests (Import, Clean Small, and Clean Large)</a:t>
              </a:r>
              <a:endParaRPr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6" name="Google Shape;686;p28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687" name="Google Shape;687;p2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8" name="Google Shape;688;p2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9" name="Google Shape;689;p2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0" name="Google Shape;690;p2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1" name="Google Shape;691;p2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2" name="Google Shape;692;p2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3" name="Google Shape;693;p2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4" name="Google Shape;694;p2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p29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01" name="Google Shape;701;p29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29"/>
          <p:cNvPicPr preferRelativeResize="0"/>
          <p:nvPr/>
        </p:nvPicPr>
        <p:blipFill rotWithShape="1">
          <a:blip r:embed="rId3">
            <a:alphaModFix/>
          </a:blip>
          <a:srcRect b="0" l="0" r="62099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"/>
          <p:cNvSpPr txBox="1"/>
          <p:nvPr>
            <p:ph idx="1" type="body"/>
          </p:nvPr>
        </p:nvSpPr>
        <p:spPr>
          <a:xfrm>
            <a:off x="1699000" y="660475"/>
            <a:ext cx="5045400" cy="10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Alternative Title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3" name="Google Shape;523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14"/>
          <p:cNvSpPr txBox="1"/>
          <p:nvPr/>
        </p:nvSpPr>
        <p:spPr>
          <a:xfrm>
            <a:off x="617700" y="2079975"/>
            <a:ext cx="6829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What if I told you that data race detectors are not sound?</a:t>
            </a:r>
            <a:endParaRPr b="1" sz="4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Concurrent Programs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15"/>
          <p:cNvSpPr txBox="1"/>
          <p:nvPr>
            <p:ph idx="4294967295" type="body"/>
          </p:nvPr>
        </p:nvSpPr>
        <p:spPr>
          <a:xfrm>
            <a:off x="1213650" y="1783050"/>
            <a:ext cx="7290600" cy="23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Concurrent programs are ubiquitous today.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Challenging to write: reason about all possible interleavings.</a:t>
            </a:r>
            <a:endParaRPr b="1"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Barlow"/>
              <a:buAutoNum type="arabicPeriod"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Data Races: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most common cause of programing errors.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Race Example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7" name="Google Shape;537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16"/>
          <p:cNvSpPr/>
          <p:nvPr/>
        </p:nvSpPr>
        <p:spPr>
          <a:xfrm>
            <a:off x="1419800" y="1655925"/>
            <a:ext cx="882300" cy="882300"/>
          </a:xfrm>
          <a:prstGeom prst="ellipse">
            <a:avLst/>
          </a:prstGeom>
          <a:solidFill>
            <a:srgbClr val="FFAD1D"/>
          </a:solidFill>
          <a:ln cap="flat" cmpd="sng" w="9525">
            <a:solidFill>
              <a:srgbClr val="FFA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539" name="Google Shape;539;p16"/>
          <p:cNvSpPr/>
          <p:nvPr/>
        </p:nvSpPr>
        <p:spPr>
          <a:xfrm>
            <a:off x="3623600" y="3744825"/>
            <a:ext cx="882300" cy="882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16"/>
          <p:cNvSpPr/>
          <p:nvPr/>
        </p:nvSpPr>
        <p:spPr>
          <a:xfrm>
            <a:off x="2817750" y="2658450"/>
            <a:ext cx="653700" cy="37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 = 0</a:t>
            </a:r>
            <a:endParaRPr/>
          </a:p>
        </p:txBody>
      </p:sp>
      <p:sp>
        <p:nvSpPr>
          <p:cNvPr id="541" name="Google Shape;541;p16"/>
          <p:cNvSpPr/>
          <p:nvPr/>
        </p:nvSpPr>
        <p:spPr>
          <a:xfrm>
            <a:off x="3737900" y="1908075"/>
            <a:ext cx="653700" cy="378000"/>
          </a:xfrm>
          <a:prstGeom prst="roundRect">
            <a:avLst>
              <a:gd fmla="val 16667" name="adj"/>
            </a:avLst>
          </a:prstGeom>
          <a:solidFill>
            <a:srgbClr val="FFAD1D"/>
          </a:solidFill>
          <a:ln cap="flat" cmpd="sng" w="9525">
            <a:solidFill>
              <a:srgbClr val="FFA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542" name="Google Shape;542;p16"/>
          <p:cNvSpPr/>
          <p:nvPr/>
        </p:nvSpPr>
        <p:spPr>
          <a:xfrm>
            <a:off x="4609300" y="2658450"/>
            <a:ext cx="653700" cy="378000"/>
          </a:xfrm>
          <a:prstGeom prst="roundRect">
            <a:avLst>
              <a:gd fmla="val 16667" name="adj"/>
            </a:avLst>
          </a:prstGeom>
          <a:solidFill>
            <a:srgbClr val="FFAD1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 = 1</a:t>
            </a:r>
            <a:endParaRPr/>
          </a:p>
        </p:txBody>
      </p:sp>
      <p:sp>
        <p:nvSpPr>
          <p:cNvPr id="543" name="Google Shape;543;p16"/>
          <p:cNvSpPr/>
          <p:nvPr/>
        </p:nvSpPr>
        <p:spPr>
          <a:xfrm>
            <a:off x="5715650" y="1958325"/>
            <a:ext cx="653700" cy="378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FFA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</a:t>
            </a:r>
            <a:endParaRPr/>
          </a:p>
        </p:txBody>
      </p:sp>
      <p:sp>
        <p:nvSpPr>
          <p:cNvPr id="544" name="Google Shape;544;p16"/>
          <p:cNvSpPr/>
          <p:nvPr/>
        </p:nvSpPr>
        <p:spPr>
          <a:xfrm>
            <a:off x="5715650" y="3567125"/>
            <a:ext cx="653700" cy="37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16"/>
          <p:cNvSpPr/>
          <p:nvPr/>
        </p:nvSpPr>
        <p:spPr>
          <a:xfrm>
            <a:off x="7194375" y="2658450"/>
            <a:ext cx="653700" cy="378000"/>
          </a:xfrm>
          <a:prstGeom prst="roundRect">
            <a:avLst>
              <a:gd fmla="val 16667" name="adj"/>
            </a:avLst>
          </a:prstGeom>
          <a:solidFill>
            <a:srgbClr val="FFAD1D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2</a:t>
            </a:r>
            <a:endParaRPr/>
          </a:p>
        </p:txBody>
      </p:sp>
      <p:sp>
        <p:nvSpPr>
          <p:cNvPr id="546" name="Google Shape;546;p16"/>
          <p:cNvSpPr/>
          <p:nvPr/>
        </p:nvSpPr>
        <p:spPr>
          <a:xfrm>
            <a:off x="7194375" y="2901900"/>
            <a:ext cx="653700" cy="37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i = 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47" name="Google Shape;547;p16"/>
          <p:cNvCxnSpPr/>
          <p:nvPr/>
        </p:nvCxnSpPr>
        <p:spPr>
          <a:xfrm>
            <a:off x="2249090" y="2409015"/>
            <a:ext cx="5832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16"/>
          <p:cNvCxnSpPr/>
          <p:nvPr/>
        </p:nvCxnSpPr>
        <p:spPr>
          <a:xfrm flipH="1" rot="10800000">
            <a:off x="3469275" y="2315000"/>
            <a:ext cx="2187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16"/>
          <p:cNvCxnSpPr/>
          <p:nvPr/>
        </p:nvCxnSpPr>
        <p:spPr>
          <a:xfrm>
            <a:off x="4391500" y="2305675"/>
            <a:ext cx="2568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16"/>
          <p:cNvCxnSpPr/>
          <p:nvPr/>
        </p:nvCxnSpPr>
        <p:spPr>
          <a:xfrm flipH="1" rot="10800000">
            <a:off x="5351815" y="2343615"/>
            <a:ext cx="3327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16"/>
          <p:cNvCxnSpPr/>
          <p:nvPr/>
        </p:nvCxnSpPr>
        <p:spPr>
          <a:xfrm>
            <a:off x="6519040" y="2357415"/>
            <a:ext cx="5832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16"/>
          <p:cNvCxnSpPr/>
          <p:nvPr/>
        </p:nvCxnSpPr>
        <p:spPr>
          <a:xfrm flipH="1" rot="10800000">
            <a:off x="4372475" y="3170950"/>
            <a:ext cx="380700" cy="51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16"/>
          <p:cNvCxnSpPr/>
          <p:nvPr/>
        </p:nvCxnSpPr>
        <p:spPr>
          <a:xfrm>
            <a:off x="5199625" y="3113800"/>
            <a:ext cx="608400" cy="35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16"/>
          <p:cNvCxnSpPr/>
          <p:nvPr/>
        </p:nvCxnSpPr>
        <p:spPr>
          <a:xfrm flipH="1" rot="10800000">
            <a:off x="6530650" y="3294225"/>
            <a:ext cx="589500" cy="36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16"/>
          <p:cNvSpPr txBox="1"/>
          <p:nvPr/>
        </p:nvSpPr>
        <p:spPr>
          <a:xfrm>
            <a:off x="4925125" y="4539900"/>
            <a:ext cx="3159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...the correct value should be </a:t>
            </a:r>
            <a:r>
              <a:rPr b="1" i="1" lang="en"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i="1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 Conditions!</a:t>
            </a:r>
            <a:endParaRPr/>
          </a:p>
        </p:txBody>
      </p:sp>
      <p:sp>
        <p:nvSpPr>
          <p:cNvPr id="561" name="Google Shape;561;p17"/>
          <p:cNvSpPr txBox="1"/>
          <p:nvPr>
            <p:ph idx="1" type="body"/>
          </p:nvPr>
        </p:nvSpPr>
        <p:spPr>
          <a:xfrm>
            <a:off x="508700" y="1599700"/>
            <a:ext cx="4284300" cy="19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Many threads access the same shared data concurrently;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at-least one writes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Two or more threads do not use exclusive locks while accessing the shared data.</a:t>
            </a:r>
            <a:endParaRPr sz="1600"/>
          </a:p>
        </p:txBody>
      </p:sp>
      <p:sp>
        <p:nvSpPr>
          <p:cNvPr id="562" name="Google Shape;562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63" name="Google Shape;5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50" y="1645000"/>
            <a:ext cx="4046201" cy="227761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17"/>
          <p:cNvSpPr txBox="1"/>
          <p:nvPr/>
        </p:nvSpPr>
        <p:spPr>
          <a:xfrm>
            <a:off x="617700" y="3922625"/>
            <a:ext cx="3025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….usually it’s a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bug!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Dynamic Data Race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0" name="Google Shape;570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1534375" y="2904951"/>
            <a:ext cx="2635500" cy="9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Lockset Violation</a:t>
            </a:r>
            <a:endParaRPr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2020976" y="3644795"/>
            <a:ext cx="1662300" cy="478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False positives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3" name="Google Shape;573;p18"/>
          <p:cNvSpPr txBox="1"/>
          <p:nvPr/>
        </p:nvSpPr>
        <p:spPr>
          <a:xfrm>
            <a:off x="3150350" y="1726425"/>
            <a:ext cx="28647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Two popular techniques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5158775" y="2904951"/>
            <a:ext cx="2635500" cy="91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Happens-before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5645376" y="3644795"/>
            <a:ext cx="1662300" cy="4785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Sound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Data Race Detection Tools</a:t>
            </a:r>
            <a:endParaRPr/>
          </a:p>
        </p:txBody>
      </p:sp>
      <p:sp>
        <p:nvSpPr>
          <p:cNvPr id="581" name="Google Shape;581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1373950" y="1896576"/>
            <a:ext cx="2635500" cy="912000"/>
          </a:xfrm>
          <a:prstGeom prst="rect">
            <a:avLst/>
          </a:prstGeom>
          <a:solidFill>
            <a:srgbClr val="FFA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FastTrack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5032700" y="1896576"/>
            <a:ext cx="2635500" cy="912000"/>
          </a:xfrm>
          <a:prstGeom prst="rect">
            <a:avLst/>
          </a:prstGeom>
          <a:solidFill>
            <a:srgbClr val="FFA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GoldiLocks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1373950" y="3387151"/>
            <a:ext cx="2635500" cy="912000"/>
          </a:xfrm>
          <a:prstGeom prst="rect">
            <a:avLst/>
          </a:prstGeom>
          <a:solidFill>
            <a:srgbClr val="FFA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Multi-Race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5032700" y="3387151"/>
            <a:ext cx="2635500" cy="912000"/>
          </a:xfrm>
          <a:prstGeom prst="rect">
            <a:avLst/>
          </a:prstGeom>
          <a:solidFill>
            <a:srgbClr val="FFAD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Eraser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6" name="Google Shape;586;p19"/>
          <p:cNvSpPr txBox="1"/>
          <p:nvPr/>
        </p:nvSpPr>
        <p:spPr>
          <a:xfrm rot="-883352">
            <a:off x="2852182" y="3815913"/>
            <a:ext cx="832224" cy="62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b="1" sz="40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7" name="Google Shape;587;p19"/>
          <p:cNvSpPr txBox="1"/>
          <p:nvPr/>
        </p:nvSpPr>
        <p:spPr>
          <a:xfrm rot="-883352">
            <a:off x="6224082" y="3815913"/>
            <a:ext cx="832224" cy="62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b="1" sz="40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 rot="-883352">
            <a:off x="6158432" y="2357038"/>
            <a:ext cx="832224" cy="62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b="1" sz="40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 rot="-883352">
            <a:off x="3111382" y="2357025"/>
            <a:ext cx="832224" cy="62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X</a:t>
            </a:r>
            <a:endParaRPr b="1" sz="4000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4880000" y="1563075"/>
            <a:ext cx="3526500" cy="10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Alternate Title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“What if I told you that data race detectors are not sound?"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detect Multiple Races?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Google Shape;596;p20"/>
          <p:cNvSpPr txBox="1"/>
          <p:nvPr>
            <p:ph idx="4294967295" type="body"/>
          </p:nvPr>
        </p:nvSpPr>
        <p:spPr>
          <a:xfrm>
            <a:off x="1213650" y="1783050"/>
            <a:ext cx="7290600" cy="20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First race: </a:t>
            </a:r>
            <a:r>
              <a:rPr b="1" lang="en" sz="1600"/>
              <a:t>benign</a:t>
            </a:r>
            <a:r>
              <a:rPr b="1" lang="en" sz="1600"/>
              <a:t>, or due to unobserved synchronisation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Re-running analysis: </a:t>
            </a: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costly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Barlow"/>
              <a:buAutoNum type="arabicPeriod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Difficult to produce the bug: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7" name="Google Shape;597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20"/>
          <p:cNvSpPr txBox="1"/>
          <p:nvPr/>
        </p:nvSpPr>
        <p:spPr>
          <a:xfrm>
            <a:off x="1626050" y="3719700"/>
            <a:ext cx="42588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"/>
              <a:buAutoNum type="alphaLcPeriod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Non-determinism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"/>
              <a:buAutoNum type="alphaLcPeriod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Unavailability of test-points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"/>
          <p:cNvSpPr txBox="1"/>
          <p:nvPr>
            <p:ph idx="4294967295" type="ctrTitle"/>
          </p:nvPr>
        </p:nvSpPr>
        <p:spPr>
          <a:xfrm>
            <a:off x="890850" y="275025"/>
            <a:ext cx="5980500" cy="101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Performance Comparison</a:t>
            </a:r>
            <a:endParaRPr sz="3800">
              <a:solidFill>
                <a:schemeClr val="accent1"/>
              </a:solidFill>
            </a:endParaRPr>
          </a:p>
        </p:txBody>
      </p:sp>
      <p:sp>
        <p:nvSpPr>
          <p:cNvPr id="604" name="Google Shape;604;p21"/>
          <p:cNvSpPr txBox="1"/>
          <p:nvPr>
            <p:ph idx="4294967295" type="subTitle"/>
          </p:nvPr>
        </p:nvSpPr>
        <p:spPr>
          <a:xfrm>
            <a:off x="1018700" y="1626971"/>
            <a:ext cx="3788400" cy="22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FastTrack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lang="en"/>
              <a:t>v</a:t>
            </a:r>
            <a:r>
              <a:rPr lang="en"/>
              <a:t>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GoldiLocks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Multi-Race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Eraser</a:t>
            </a:r>
            <a:endParaRPr/>
          </a:p>
        </p:txBody>
      </p:sp>
      <p:sp>
        <p:nvSpPr>
          <p:cNvPr id="605" name="Google Shape;605;p21"/>
          <p:cNvSpPr/>
          <p:nvPr/>
        </p:nvSpPr>
        <p:spPr>
          <a:xfrm>
            <a:off x="7143443" y="3303311"/>
            <a:ext cx="312610" cy="2984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21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607" name="Google Shape;607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1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610" name="Google Shape;610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1"/>
          <p:cNvSpPr/>
          <p:nvPr/>
        </p:nvSpPr>
        <p:spPr>
          <a:xfrm rot="2466730">
            <a:off x="5564068" y="1886788"/>
            <a:ext cx="434316" cy="4146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 rot="-1609361">
            <a:off x="6199245" y="2147725"/>
            <a:ext cx="312542" cy="298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 rot="2926229">
            <a:off x="8094370" y="2384149"/>
            <a:ext cx="234084" cy="2235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 rot="-1609084">
            <a:off x="7120324" y="886921"/>
            <a:ext cx="210884" cy="2013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21"/>
          <p:cNvSpPr txBox="1"/>
          <p:nvPr/>
        </p:nvSpPr>
        <p:spPr>
          <a:xfrm>
            <a:off x="2318375" y="434377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-"/>
            </a:pP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Tools were implemented on ROAD-RUNNER as similarly as possible.</a:t>
            </a:r>
            <a:endParaRPr i="1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-"/>
            </a:pPr>
            <a:r>
              <a:rPr b="1" i="1" lang="en">
                <a:latin typeface="Barlow"/>
                <a:ea typeface="Barlow"/>
                <a:cs typeface="Barlow"/>
                <a:sym typeface="Barlow"/>
              </a:rPr>
              <a:t>16</a:t>
            </a: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 benchmarks were used to compare their performance.</a:t>
            </a:r>
            <a:endParaRPr i="1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