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9E36DE-13F8-4879-BFA0-303D835DB82D}" type="datetimeFigureOut">
              <a:rPr lang="en-US" smtClean="0"/>
              <a:t>6/28/2020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341282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226514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740993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538FE72-2961-4B5E-827B-C99075C02BC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162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1777932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89E36DE-13F8-4879-BFA0-303D835DB82D}"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2423074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89E36DE-13F8-4879-BFA0-303D835DB82D}"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1348124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E36DE-13F8-4879-BFA0-303D835DB82D}"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67278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89E36DE-13F8-4879-BFA0-303D835DB82D}" type="datetimeFigureOut">
              <a:rPr lang="en-US" smtClean="0"/>
              <a:t>6/28/2020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317152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E36DE-13F8-4879-BFA0-303D835DB82D}"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24801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89E36DE-13F8-4879-BFA0-303D835DB82D}" type="datetimeFigureOut">
              <a:rPr lang="en-US" smtClean="0"/>
              <a:t>6/28/2020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169286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321987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9E36DE-13F8-4879-BFA0-303D835DB82D}" type="datetimeFigureOut">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377573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9E36DE-13F8-4879-BFA0-303D835DB82D}" type="datetimeFigureOut">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187918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E36DE-13F8-4879-BFA0-303D835DB82D}" type="datetimeFigureOut">
              <a:rPr lang="en-US" smtClean="0"/>
              <a:t>6/28/2020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259395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365531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9E36DE-13F8-4879-BFA0-303D835DB82D}"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8FE72-2961-4B5E-827B-C99075C02BC1}" type="slidenum">
              <a:rPr lang="en-US" smtClean="0"/>
              <a:t>‹#›</a:t>
            </a:fld>
            <a:endParaRPr lang="en-US"/>
          </a:p>
        </p:txBody>
      </p:sp>
    </p:spTree>
    <p:extLst>
      <p:ext uri="{BB962C8B-B14F-4D97-AF65-F5344CB8AC3E}">
        <p14:creationId xmlns:p14="http://schemas.microsoft.com/office/powerpoint/2010/main" val="120513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9E36DE-13F8-4879-BFA0-303D835DB82D}" type="datetimeFigureOut">
              <a:rPr lang="en-US" smtClean="0"/>
              <a:t>6/28/2020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38FE72-2961-4B5E-827B-C99075C02BC1}" type="slidenum">
              <a:rPr lang="en-US" smtClean="0"/>
              <a:t>‹#›</a:t>
            </a:fld>
            <a:endParaRPr lang="en-US"/>
          </a:p>
        </p:txBody>
      </p:sp>
    </p:spTree>
    <p:extLst>
      <p:ext uri="{BB962C8B-B14F-4D97-AF65-F5344CB8AC3E}">
        <p14:creationId xmlns:p14="http://schemas.microsoft.com/office/powerpoint/2010/main" val="406249033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47704" y="3244334"/>
            <a:ext cx="6061166" cy="1015663"/>
          </a:xfrm>
          <a:prstGeom prst="rect">
            <a:avLst/>
          </a:prstGeom>
        </p:spPr>
        <p:txBody>
          <a:bodyPr wrap="square">
            <a:spAutoFit/>
          </a:bodyPr>
          <a:lstStyle/>
          <a:p>
            <a:r>
              <a:rPr lang="en-US" sz="6000" b="1" dirty="0" smtClean="0">
                <a:solidFill>
                  <a:srgbClr val="0070C0"/>
                </a:solidFill>
                <a:ea typeface="Calibri" panose="020F0502020204030204" pitchFamily="34" charset="0"/>
              </a:rPr>
              <a:t>Design Patterns</a:t>
            </a:r>
            <a:endParaRPr lang="en-US" sz="6000" b="1" dirty="0">
              <a:solidFill>
                <a:srgbClr val="0070C0"/>
              </a:solidFill>
            </a:endParaRPr>
          </a:p>
        </p:txBody>
      </p:sp>
    </p:spTree>
    <p:extLst>
      <p:ext uri="{BB962C8B-B14F-4D97-AF65-F5344CB8AC3E}">
        <p14:creationId xmlns:p14="http://schemas.microsoft.com/office/powerpoint/2010/main" val="2708724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92331"/>
            <a:ext cx="9448800" cy="731521"/>
          </a:xfrm>
        </p:spPr>
        <p:txBody>
          <a:bodyPr>
            <a:normAutofit/>
          </a:bodyPr>
          <a:lstStyle/>
          <a:p>
            <a:pPr marL="342900" indent="-342900">
              <a:buFont typeface="Wingdings" panose="05000000000000000000" pitchFamily="2" charset="2"/>
              <a:buChar char="q"/>
            </a:pPr>
            <a:r>
              <a:rPr lang="en-US" sz="2000" b="1" dirty="0"/>
              <a:t>Behavioral Patterns</a:t>
            </a:r>
            <a:r>
              <a:rPr lang="en-US" sz="2000" dirty="0"/>
              <a:t/>
            </a:r>
            <a:br>
              <a:rPr lang="en-US" sz="2000" dirty="0"/>
            </a:br>
            <a:endParaRPr lang="en-US" sz="2000" dirty="0"/>
          </a:p>
        </p:txBody>
      </p:sp>
      <p:sp>
        <p:nvSpPr>
          <p:cNvPr id="3" name="Subtitle 2"/>
          <p:cNvSpPr>
            <a:spLocks noGrp="1"/>
          </p:cNvSpPr>
          <p:nvPr>
            <p:ph type="subTitle" idx="1"/>
          </p:nvPr>
        </p:nvSpPr>
        <p:spPr>
          <a:xfrm>
            <a:off x="1371600" y="1423852"/>
            <a:ext cx="9448800" cy="2625635"/>
          </a:xfrm>
        </p:spPr>
        <p:txBody>
          <a:bodyPr>
            <a:noAutofit/>
          </a:bodyPr>
          <a:lstStyle/>
          <a:p>
            <a:r>
              <a:rPr lang="en-US" dirty="0"/>
              <a:t>It defines communication between classes and </a:t>
            </a:r>
            <a:r>
              <a:rPr lang="en-US" dirty="0" smtClean="0"/>
              <a:t>objects</a:t>
            </a:r>
          </a:p>
          <a:p>
            <a:endParaRPr lang="en-US" dirty="0"/>
          </a:p>
          <a:p>
            <a:pPr marL="342900" lvl="0" indent="-342900">
              <a:buFont typeface="Wingdings" panose="05000000000000000000" pitchFamily="2" charset="2"/>
              <a:buChar char="Ø"/>
            </a:pPr>
            <a:r>
              <a:rPr lang="en-US" dirty="0"/>
              <a:t>Chain of responsibility</a:t>
            </a:r>
          </a:p>
          <a:p>
            <a:pPr marL="342900" lvl="0" indent="-342900">
              <a:buFont typeface="Wingdings" panose="05000000000000000000" pitchFamily="2" charset="2"/>
              <a:buChar char="Ø"/>
            </a:pPr>
            <a:r>
              <a:rPr lang="en-US" b="1" dirty="0">
                <a:solidFill>
                  <a:srgbClr val="00B0F0"/>
                </a:solidFill>
              </a:rPr>
              <a:t>Command</a:t>
            </a:r>
            <a:endParaRPr lang="en-US" dirty="0">
              <a:solidFill>
                <a:srgbClr val="00B0F0"/>
              </a:solidFill>
            </a:endParaRPr>
          </a:p>
          <a:p>
            <a:pPr marL="342900" lvl="0" indent="-342900">
              <a:buFont typeface="Wingdings" panose="05000000000000000000" pitchFamily="2" charset="2"/>
              <a:buChar char="Ø"/>
            </a:pPr>
            <a:r>
              <a:rPr lang="en-US" dirty="0"/>
              <a:t>Interpreter</a:t>
            </a:r>
          </a:p>
          <a:p>
            <a:pPr marL="342900" lvl="0" indent="-342900">
              <a:buFont typeface="Wingdings" panose="05000000000000000000" pitchFamily="2" charset="2"/>
              <a:buChar char="Ø"/>
            </a:pPr>
            <a:r>
              <a:rPr lang="en-US" dirty="0"/>
              <a:t>Iterator</a:t>
            </a:r>
          </a:p>
          <a:p>
            <a:pPr marL="342900" lvl="0" indent="-342900">
              <a:buFont typeface="Wingdings" panose="05000000000000000000" pitchFamily="2" charset="2"/>
              <a:buChar char="Ø"/>
            </a:pPr>
            <a:r>
              <a:rPr lang="en-US" dirty="0"/>
              <a:t>Mediator</a:t>
            </a:r>
          </a:p>
          <a:p>
            <a:pPr marL="342900" lvl="0" indent="-342900">
              <a:buFont typeface="Wingdings" panose="05000000000000000000" pitchFamily="2" charset="2"/>
              <a:buChar char="Ø"/>
            </a:pPr>
            <a:r>
              <a:rPr lang="en-US" dirty="0"/>
              <a:t>Memento</a:t>
            </a:r>
          </a:p>
          <a:p>
            <a:pPr marL="342900" lvl="0" indent="-342900">
              <a:buFont typeface="Wingdings" panose="05000000000000000000" pitchFamily="2" charset="2"/>
              <a:buChar char="Ø"/>
            </a:pPr>
            <a:r>
              <a:rPr lang="en-US" dirty="0"/>
              <a:t>Observer</a:t>
            </a:r>
          </a:p>
          <a:p>
            <a:pPr marL="342900" lvl="0" indent="-342900">
              <a:buFont typeface="Wingdings" panose="05000000000000000000" pitchFamily="2" charset="2"/>
              <a:buChar char="Ø"/>
            </a:pPr>
            <a:r>
              <a:rPr lang="en-US" dirty="0"/>
              <a:t>State</a:t>
            </a:r>
          </a:p>
          <a:p>
            <a:pPr marL="342900" lvl="0" indent="-342900">
              <a:buFont typeface="Wingdings" panose="05000000000000000000" pitchFamily="2" charset="2"/>
              <a:buChar char="Ø"/>
            </a:pPr>
            <a:r>
              <a:rPr lang="en-US" b="1" dirty="0">
                <a:solidFill>
                  <a:srgbClr val="00B0F0"/>
                </a:solidFill>
              </a:rPr>
              <a:t>Strategy</a:t>
            </a:r>
            <a:endParaRPr lang="en-US" dirty="0">
              <a:solidFill>
                <a:srgbClr val="00B0F0"/>
              </a:solidFill>
            </a:endParaRPr>
          </a:p>
          <a:p>
            <a:pPr marL="342900" lvl="0" indent="-342900">
              <a:buFont typeface="Wingdings" panose="05000000000000000000" pitchFamily="2" charset="2"/>
              <a:buChar char="Ø"/>
            </a:pPr>
            <a:r>
              <a:rPr lang="en-US" dirty="0"/>
              <a:t>Template Method</a:t>
            </a:r>
          </a:p>
          <a:p>
            <a:pPr marL="342900" lvl="0" indent="-342900">
              <a:buFont typeface="Wingdings" panose="05000000000000000000" pitchFamily="2" charset="2"/>
              <a:buChar char="Ø"/>
            </a:pPr>
            <a:r>
              <a:rPr lang="en-US" dirty="0"/>
              <a:t>Visitor</a:t>
            </a:r>
          </a:p>
        </p:txBody>
      </p:sp>
    </p:spTree>
    <p:extLst>
      <p:ext uri="{BB962C8B-B14F-4D97-AF65-F5344CB8AC3E}">
        <p14:creationId xmlns:p14="http://schemas.microsoft.com/office/powerpoint/2010/main" val="2187851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845" y="2140378"/>
            <a:ext cx="9771017" cy="4180632"/>
          </a:xfrm>
          <a:prstGeom prst="rect">
            <a:avLst/>
          </a:prstGeom>
        </p:spPr>
        <p:txBody>
          <a:bodyPr wrap="square">
            <a:spAutoFit/>
          </a:bodyPr>
          <a:lstStyle/>
          <a:p>
            <a:pPr>
              <a:lnSpc>
                <a:spcPct val="107000"/>
              </a:lnSpc>
              <a:spcAft>
                <a:spcPts val="800"/>
              </a:spcAft>
            </a:pPr>
            <a:r>
              <a:rPr lang="en-US" sz="2000" dirty="0">
                <a:ea typeface="Calibri" panose="020F0502020204030204" pitchFamily="34" charset="0"/>
                <a:cs typeface="Calibri" panose="020F0502020204030204" pitchFamily="34" charset="0"/>
              </a:rPr>
              <a:t>Above all are core / GOF patterns like we do have design patterns in </a:t>
            </a:r>
            <a:r>
              <a:rPr lang="en-US" sz="2000" b="1" dirty="0">
                <a:ea typeface="Calibri" panose="020F0502020204030204" pitchFamily="34" charset="0"/>
                <a:cs typeface="Calibri" panose="020F0502020204030204" pitchFamily="34" charset="0"/>
              </a:rPr>
              <a:t>Presentation Tier</a:t>
            </a:r>
            <a:r>
              <a:rPr lang="en-US" sz="2000" dirty="0">
                <a:ea typeface="Calibri" panose="020F0502020204030204" pitchFamily="34" charset="0"/>
                <a:cs typeface="Calibri" panose="020F0502020204030204" pitchFamily="34" charset="0"/>
              </a:rPr>
              <a:t>, </a:t>
            </a:r>
            <a:r>
              <a:rPr lang="en-US" sz="2000" b="1" dirty="0">
                <a:ea typeface="Calibri" panose="020F0502020204030204" pitchFamily="34" charset="0"/>
                <a:cs typeface="Calibri" panose="020F0502020204030204" pitchFamily="34" charset="0"/>
              </a:rPr>
              <a:t>Business Tier</a:t>
            </a:r>
            <a:r>
              <a:rPr lang="en-US" sz="2000" dirty="0">
                <a:ea typeface="Calibri" panose="020F0502020204030204" pitchFamily="34" charset="0"/>
                <a:cs typeface="Calibri" panose="020F0502020204030204" pitchFamily="34" charset="0"/>
              </a:rPr>
              <a:t> and </a:t>
            </a:r>
            <a:r>
              <a:rPr lang="en-US" sz="2000" b="1" dirty="0">
                <a:ea typeface="Calibri" panose="020F0502020204030204" pitchFamily="34" charset="0"/>
                <a:cs typeface="Calibri" panose="020F0502020204030204" pitchFamily="34" charset="0"/>
              </a:rPr>
              <a:t>Integration Tier </a:t>
            </a:r>
            <a:endParaRPr lang="en-US" sz="2000" b="1" dirty="0" smtClean="0">
              <a:ea typeface="Calibri" panose="020F0502020204030204" pitchFamily="34" charset="0"/>
              <a:cs typeface="Calibri" panose="020F0502020204030204" pitchFamily="34" charset="0"/>
            </a:endParaRP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ea typeface="Calibri" panose="020F0502020204030204" pitchFamily="34" charset="0"/>
                <a:cs typeface="Calibri" panose="020F0502020204030204" pitchFamily="34" charset="0"/>
              </a:rPr>
              <a:t>For example  </a:t>
            </a:r>
            <a:endParaRPr lang="en-US" sz="2000" dirty="0" smtClean="0">
              <a:ea typeface="Calibri" panose="020F0502020204030204" pitchFamily="34" charset="0"/>
              <a:cs typeface="Calibri" panose="020F0502020204030204" pitchFamily="34" charset="0"/>
            </a:endParaRP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b="1" dirty="0">
                <a:ea typeface="Calibri" panose="020F0502020204030204" pitchFamily="34" charset="0"/>
                <a:cs typeface="Calibri" panose="020F0502020204030204" pitchFamily="34" charset="0"/>
              </a:rPr>
              <a:t>Presentation Tier – </a:t>
            </a:r>
            <a:r>
              <a:rPr lang="en-US" sz="2000" dirty="0">
                <a:ea typeface="Calibri" panose="020F0502020204030204" pitchFamily="34" charset="0"/>
                <a:cs typeface="Calibri" panose="020F0502020204030204" pitchFamily="34" charset="0"/>
              </a:rPr>
              <a:t>Intercepting Filter, View Helper etc</a:t>
            </a:r>
            <a:r>
              <a:rPr lang="en-US" sz="2000" dirty="0" smtClean="0">
                <a:ea typeface="Calibri" panose="020F0502020204030204" pitchFamily="34" charset="0"/>
                <a:cs typeface="Calibri" panose="020F0502020204030204" pitchFamily="34" charset="0"/>
              </a:rPr>
              <a:t>.</a:t>
            </a: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b="1" dirty="0">
                <a:ea typeface="Calibri" panose="020F0502020204030204" pitchFamily="34" charset="0"/>
                <a:cs typeface="Calibri" panose="020F0502020204030204" pitchFamily="34" charset="0"/>
              </a:rPr>
              <a:t>Business Tier – </a:t>
            </a:r>
            <a:r>
              <a:rPr lang="en-US" sz="2000" dirty="0">
                <a:ea typeface="Calibri" panose="020F0502020204030204" pitchFamily="34" charset="0"/>
                <a:cs typeface="Calibri" panose="020F0502020204030204" pitchFamily="34" charset="0"/>
              </a:rPr>
              <a:t>Business Delegate, Service Locator etc</a:t>
            </a:r>
            <a:r>
              <a:rPr lang="en-US" sz="2000" dirty="0" smtClean="0">
                <a:ea typeface="Calibri" panose="020F0502020204030204" pitchFamily="34" charset="0"/>
                <a:cs typeface="Calibri" panose="020F0502020204030204" pitchFamily="34" charset="0"/>
              </a:rPr>
              <a:t>.</a:t>
            </a: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b="1" dirty="0">
                <a:ea typeface="Calibri" panose="020F0502020204030204" pitchFamily="34" charset="0"/>
                <a:cs typeface="Calibri" panose="020F0502020204030204" pitchFamily="34" charset="0"/>
              </a:rPr>
              <a:t>Integration Tier – </a:t>
            </a:r>
            <a:r>
              <a:rPr lang="en-US" sz="2000" dirty="0">
                <a:ea typeface="Calibri" panose="020F0502020204030204" pitchFamily="34" charset="0"/>
                <a:cs typeface="Calibri" panose="020F0502020204030204" pitchFamily="34" charset="0"/>
              </a:rPr>
              <a:t>Data access Object, Service Activator etc.</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756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18012"/>
            <a:ext cx="9448800" cy="1293222"/>
          </a:xfrm>
        </p:spPr>
        <p:txBody>
          <a:bodyPr>
            <a:normAutofit/>
          </a:bodyPr>
          <a:lstStyle/>
          <a:p>
            <a:pPr marL="342900" indent="-342900">
              <a:buFont typeface="Wingdings" panose="05000000000000000000" pitchFamily="2" charset="2"/>
              <a:buChar char="q"/>
            </a:pPr>
            <a:r>
              <a:rPr lang="en-US" sz="2000" b="1" dirty="0">
                <a:solidFill>
                  <a:srgbClr val="FFFF00"/>
                </a:solidFill>
              </a:rPr>
              <a:t>1. Singleton Design </a:t>
            </a:r>
            <a:r>
              <a:rPr lang="en-US" sz="2000" b="1" dirty="0" smtClean="0">
                <a:solidFill>
                  <a:srgbClr val="FFFF00"/>
                </a:solidFill>
              </a:rPr>
              <a:t>Pattern</a:t>
            </a:r>
            <a:br>
              <a:rPr lang="en-US" sz="2000" b="1" dirty="0" smtClean="0">
                <a:solidFill>
                  <a:srgbClr val="FFFF00"/>
                </a:solidFill>
              </a:rPr>
            </a:br>
            <a:endParaRPr lang="en-US" sz="2000" dirty="0">
              <a:solidFill>
                <a:srgbClr val="FFFF00"/>
              </a:solidFill>
            </a:endParaRPr>
          </a:p>
        </p:txBody>
      </p:sp>
      <p:sp>
        <p:nvSpPr>
          <p:cNvPr id="3" name="Subtitle 2"/>
          <p:cNvSpPr>
            <a:spLocks noGrp="1"/>
          </p:cNvSpPr>
          <p:nvPr>
            <p:ph type="subTitle" idx="1"/>
          </p:nvPr>
        </p:nvSpPr>
        <p:spPr>
          <a:xfrm>
            <a:off x="1371600" y="2233749"/>
            <a:ext cx="9448800" cy="2084252"/>
          </a:xfrm>
        </p:spPr>
        <p:txBody>
          <a:bodyPr>
            <a:noAutofit/>
          </a:bodyPr>
          <a:lstStyle/>
          <a:p>
            <a:r>
              <a:rPr lang="en-US" dirty="0"/>
              <a:t>A singleton design pattern is the most popular and the older design pattern within the design pattern catalog</a:t>
            </a:r>
            <a:r>
              <a:rPr lang="en-US" dirty="0" smtClean="0"/>
              <a:t>.</a:t>
            </a:r>
          </a:p>
          <a:p>
            <a:endParaRPr lang="en-US" dirty="0"/>
          </a:p>
          <a:p>
            <a:endParaRPr lang="en-US" dirty="0"/>
          </a:p>
          <a:p>
            <a:r>
              <a:rPr lang="en-US" dirty="0"/>
              <a:t>if you create a class as singleton, an application allows only one instance of that class. generally, we create a class as singleton when we want global point of access to that instance.</a:t>
            </a:r>
          </a:p>
        </p:txBody>
      </p:sp>
    </p:spTree>
    <p:extLst>
      <p:ext uri="{BB962C8B-B14F-4D97-AF65-F5344CB8AC3E}">
        <p14:creationId xmlns:p14="http://schemas.microsoft.com/office/powerpoint/2010/main" val="3143919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227178"/>
          </a:xfrm>
        </p:spPr>
        <p:txBody>
          <a:bodyPr>
            <a:normAutofit/>
          </a:bodyPr>
          <a:lstStyle/>
          <a:p>
            <a:pPr marL="342900" indent="-342900">
              <a:buFont typeface="Wingdings" panose="05000000000000000000" pitchFamily="2" charset="2"/>
              <a:buChar char="q"/>
            </a:pPr>
            <a:r>
              <a:rPr lang="en-US" sz="2000" b="1" dirty="0"/>
              <a:t>How to create a class as singleton?</a:t>
            </a:r>
            <a:r>
              <a:rPr lang="en-US" sz="2000" dirty="0"/>
              <a:t/>
            </a:r>
            <a:br>
              <a:rPr lang="en-US" sz="2000" dirty="0"/>
            </a:br>
            <a:endParaRPr lang="en-US" sz="2000" dirty="0"/>
          </a:p>
        </p:txBody>
      </p:sp>
      <p:sp>
        <p:nvSpPr>
          <p:cNvPr id="3" name="Subtitle 2"/>
          <p:cNvSpPr>
            <a:spLocks noGrp="1"/>
          </p:cNvSpPr>
          <p:nvPr>
            <p:ph type="subTitle" idx="1"/>
          </p:nvPr>
        </p:nvSpPr>
        <p:spPr/>
        <p:txBody>
          <a:bodyPr>
            <a:noAutofit/>
          </a:bodyPr>
          <a:lstStyle/>
          <a:p>
            <a:pPr marL="457200" indent="-457200">
              <a:buFont typeface="Wingdings" panose="05000000000000000000" pitchFamily="2" charset="2"/>
              <a:buChar char="Ø"/>
            </a:pPr>
            <a:r>
              <a:rPr lang="en-US" dirty="0" smtClean="0"/>
              <a:t>Declare </a:t>
            </a:r>
            <a:r>
              <a:rPr lang="en-US" dirty="0"/>
              <a:t>the constructor of the class as private</a:t>
            </a:r>
            <a:r>
              <a:rPr lang="en-US" dirty="0" smtClean="0"/>
              <a:t>.</a:t>
            </a:r>
          </a:p>
          <a:p>
            <a:pPr marL="457200" indent="-4572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 </a:t>
            </a:r>
            <a:r>
              <a:rPr lang="en-US" dirty="0"/>
              <a:t>Declare a static method</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Declare </a:t>
            </a:r>
            <a:r>
              <a:rPr lang="en-US" dirty="0"/>
              <a:t>a static member of the same class type in the class.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8104954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208275"/>
          </a:xfrm>
        </p:spPr>
        <p:txBody>
          <a:bodyPr>
            <a:normAutofit fontScale="90000"/>
          </a:bodyPr>
          <a:lstStyle/>
          <a:p>
            <a:pPr marL="342900" indent="-342900">
              <a:buFont typeface="Wingdings" panose="05000000000000000000" pitchFamily="2" charset="2"/>
              <a:buChar char="q"/>
            </a:pPr>
            <a:r>
              <a:rPr lang="en-US" sz="2000" b="1" dirty="0"/>
              <a:t>When to use singleton</a:t>
            </a:r>
            <a:r>
              <a:rPr lang="en-US" sz="2000" dirty="0"/>
              <a:t/>
            </a:r>
            <a:br>
              <a:rPr lang="en-US" sz="2000" dirty="0"/>
            </a:br>
            <a:endParaRPr lang="en-US" sz="2000" dirty="0"/>
          </a:p>
        </p:txBody>
      </p:sp>
      <p:sp>
        <p:nvSpPr>
          <p:cNvPr id="3" name="Subtitle 2"/>
          <p:cNvSpPr>
            <a:spLocks noGrp="1"/>
          </p:cNvSpPr>
          <p:nvPr>
            <p:ph type="subTitle" idx="1"/>
          </p:nvPr>
        </p:nvSpPr>
        <p:spPr>
          <a:xfrm>
            <a:off x="901337" y="2756263"/>
            <a:ext cx="10463349" cy="3331028"/>
          </a:xfrm>
        </p:spPr>
        <p:txBody>
          <a:bodyPr>
            <a:noAutofit/>
          </a:bodyPr>
          <a:lstStyle/>
          <a:p>
            <a:pPr marL="342900" indent="-342900">
              <a:buFont typeface="Wingdings" panose="05000000000000000000" pitchFamily="2" charset="2"/>
              <a:buChar char="Ø"/>
            </a:pPr>
            <a:r>
              <a:rPr lang="en-US" dirty="0" smtClean="0"/>
              <a:t>When </a:t>
            </a:r>
            <a:r>
              <a:rPr lang="en-US" dirty="0"/>
              <a:t>a class has absolutely zero state</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When </a:t>
            </a:r>
            <a:r>
              <a:rPr lang="en-US" dirty="0"/>
              <a:t>a class has some state and it has some methods. </a:t>
            </a:r>
            <a:r>
              <a:rPr lang="en-US" dirty="0" smtClean="0"/>
              <a:t>the </a:t>
            </a:r>
            <a:r>
              <a:rPr lang="en-US" dirty="0"/>
              <a:t>methods of the class are using the state of the class. but the state the class </a:t>
            </a:r>
            <a:r>
              <a:rPr lang="en-US" dirty="0" smtClean="0"/>
              <a:t>contains is </a:t>
            </a:r>
            <a:r>
              <a:rPr lang="en-US" dirty="0"/>
              <a:t>completely read-only</a:t>
            </a:r>
            <a:r>
              <a:rPr lang="en-US" dirty="0" smtClean="0"/>
              <a:t>.</a:t>
            </a:r>
          </a:p>
          <a:p>
            <a:pPr marL="342900" lvl="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When </a:t>
            </a:r>
            <a:r>
              <a:rPr lang="en-US" dirty="0"/>
              <a:t>a class has some state and it has some methods. </a:t>
            </a:r>
            <a:r>
              <a:rPr lang="en-US" dirty="0" smtClean="0"/>
              <a:t>the </a:t>
            </a:r>
            <a:r>
              <a:rPr lang="en-US" dirty="0"/>
              <a:t>methods of the class are using the state of the class. the state the class is not </a:t>
            </a:r>
            <a:r>
              <a:rPr lang="en-US" dirty="0" smtClean="0"/>
              <a:t>read-only rather </a:t>
            </a:r>
            <a:r>
              <a:rPr lang="en-US" dirty="0"/>
              <a:t>the state is a sharable state.</a:t>
            </a:r>
          </a:p>
        </p:txBody>
      </p:sp>
    </p:spTree>
    <p:extLst>
      <p:ext uri="{BB962C8B-B14F-4D97-AF65-F5344CB8AC3E}">
        <p14:creationId xmlns:p14="http://schemas.microsoft.com/office/powerpoint/2010/main" val="3119830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593" y="1393764"/>
            <a:ext cx="9862457" cy="5296835"/>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ea typeface="Calibri" panose="020F0502020204030204" pitchFamily="34" charset="0"/>
                <a:cs typeface="Calibri" panose="020F0502020204030204" pitchFamily="34" charset="0"/>
              </a:rPr>
              <a:t>Advantage of Singleton design </a:t>
            </a:r>
            <a:r>
              <a:rPr lang="en-US" sz="2000" b="1" dirty="0" smtClean="0">
                <a:ea typeface="Calibri" panose="020F0502020204030204" pitchFamily="34" charset="0"/>
                <a:cs typeface="Calibri" panose="020F0502020204030204" pitchFamily="34" charset="0"/>
              </a:rPr>
              <a:t>pattern</a:t>
            </a:r>
          </a:p>
          <a:p>
            <a:pPr marL="342900" indent="-342900">
              <a:lnSpc>
                <a:spcPct val="107000"/>
              </a:lnSpc>
              <a:spcAft>
                <a:spcPts val="800"/>
              </a:spcAft>
              <a:buFont typeface="Wingdings" panose="05000000000000000000" pitchFamily="2" charset="2"/>
              <a:buChar char="Ø"/>
            </a:pPr>
            <a:r>
              <a:rPr lang="en-US" sz="2000" dirty="0" smtClean="0">
                <a:ea typeface="Calibri" panose="020F0502020204030204" pitchFamily="34" charset="0"/>
                <a:cs typeface="Calibri" panose="020F0502020204030204" pitchFamily="34" charset="0"/>
              </a:rPr>
              <a:t>Saves </a:t>
            </a:r>
            <a:r>
              <a:rPr lang="en-US" sz="2000" dirty="0">
                <a:ea typeface="Calibri" panose="020F0502020204030204" pitchFamily="34" charset="0"/>
                <a:cs typeface="Calibri" panose="020F0502020204030204" pitchFamily="34" charset="0"/>
              </a:rPr>
              <a:t>memory because object is not created at each request. Only single instance is reused again and again</a:t>
            </a:r>
            <a:r>
              <a:rPr lang="en-US" sz="2000" dirty="0" smtClean="0">
                <a:ea typeface="Calibri" panose="020F0502020204030204" pitchFamily="34" charset="0"/>
                <a:cs typeface="Calibri" panose="020F0502020204030204" pitchFamily="34" charset="0"/>
              </a:rPr>
              <a:t>.</a:t>
            </a: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q"/>
            </a:pPr>
            <a:r>
              <a:rPr lang="en-US" sz="2000" b="1" dirty="0">
                <a:ea typeface="Calibri" panose="020F0502020204030204" pitchFamily="34" charset="0"/>
                <a:cs typeface="Calibri" panose="020F0502020204030204" pitchFamily="34" charset="0"/>
              </a:rPr>
              <a:t>Usage of Singleton design </a:t>
            </a:r>
            <a:r>
              <a:rPr lang="en-US" sz="2000" b="1" dirty="0" smtClean="0">
                <a:ea typeface="Calibri" panose="020F0502020204030204" pitchFamily="34" charset="0"/>
                <a:cs typeface="Calibri" panose="020F0502020204030204" pitchFamily="34" charset="0"/>
              </a:rPr>
              <a:t>pattern</a:t>
            </a: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Singleton design pattern is mostly used in multi-threaded and database applications. It is used in logging, caching, thread pools, configuration settings etc.</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ea typeface="Calibri" panose="020F0502020204030204" pitchFamily="34" charset="0"/>
                <a:cs typeface="Calibri" panose="020F0502020204030204" pitchFamily="34" charset="0"/>
              </a:rPr>
              <a:t>Ex: -</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ea typeface="Calibri" panose="020F0502020204030204" pitchFamily="34" charset="0"/>
                <a:cs typeface="Calibri" panose="020F0502020204030204" pitchFamily="34" charset="0"/>
              </a:rPr>
              <a:t>1. Runtime</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ea typeface="Calibri" panose="020F0502020204030204" pitchFamily="34" charset="0"/>
                <a:cs typeface="Calibri" panose="020F0502020204030204" pitchFamily="34" charset="0"/>
              </a:rPr>
              <a:t>2. Business Delegate</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ea typeface="Calibri" panose="020F0502020204030204" pitchFamily="34" charset="0"/>
                <a:cs typeface="Calibri" panose="020F0502020204030204" pitchFamily="34" charset="0"/>
              </a:rPr>
              <a:t>3. Service Locater</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3256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22960"/>
            <a:ext cx="9448800" cy="1136469"/>
          </a:xfrm>
        </p:spPr>
        <p:txBody>
          <a:bodyPr>
            <a:normAutofit/>
          </a:bodyPr>
          <a:lstStyle/>
          <a:p>
            <a:pPr marL="342900" indent="-342900">
              <a:buFont typeface="Wingdings" panose="05000000000000000000" pitchFamily="2" charset="2"/>
              <a:buChar char="q"/>
            </a:pPr>
            <a:r>
              <a:rPr lang="en-US" sz="2000" b="1" dirty="0">
                <a:solidFill>
                  <a:srgbClr val="FFFF00"/>
                </a:solidFill>
              </a:rPr>
              <a:t>2.Factory Method Design pattern</a:t>
            </a:r>
            <a:r>
              <a:rPr lang="en-US" sz="2000" dirty="0">
                <a:solidFill>
                  <a:srgbClr val="FFFF00"/>
                </a:solidFill>
              </a:rPr>
              <a:t/>
            </a:r>
            <a:br>
              <a:rPr lang="en-US" sz="2000" dirty="0">
                <a:solidFill>
                  <a:srgbClr val="FFFF00"/>
                </a:solidFill>
              </a:rPr>
            </a:br>
            <a:endParaRPr lang="en-US" sz="2000" dirty="0">
              <a:solidFill>
                <a:srgbClr val="FFFF00"/>
              </a:solidFill>
            </a:endParaRPr>
          </a:p>
        </p:txBody>
      </p:sp>
      <p:sp>
        <p:nvSpPr>
          <p:cNvPr id="3" name="Subtitle 2"/>
          <p:cNvSpPr>
            <a:spLocks noGrp="1"/>
          </p:cNvSpPr>
          <p:nvPr>
            <p:ph type="subTitle" idx="1"/>
          </p:nvPr>
        </p:nvSpPr>
        <p:spPr>
          <a:xfrm>
            <a:off x="1371600" y="2416629"/>
            <a:ext cx="9448800" cy="1901372"/>
          </a:xfrm>
        </p:spPr>
        <p:txBody>
          <a:bodyPr>
            <a:noAutofit/>
          </a:bodyPr>
          <a:lstStyle/>
          <a:p>
            <a:pPr marL="342900" indent="-342900">
              <a:buFont typeface="Wingdings" panose="05000000000000000000" pitchFamily="2" charset="2"/>
              <a:buChar char="Ø"/>
            </a:pPr>
            <a:r>
              <a:rPr lang="en-US" dirty="0"/>
              <a:t>Every factory class has a method, it contains the logic for creating the object of another class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S</a:t>
            </a:r>
            <a:r>
              <a:rPr lang="en-US" dirty="0" smtClean="0"/>
              <a:t>o </a:t>
            </a:r>
            <a:r>
              <a:rPr lang="en-US" dirty="0"/>
              <a:t>it is called factory method. generally, these methods will be declared as static to let you </a:t>
            </a:r>
            <a:r>
              <a:rPr lang="en-US" dirty="0" smtClean="0"/>
              <a:t>call without </a:t>
            </a:r>
            <a:r>
              <a:rPr lang="en-US" dirty="0"/>
              <a:t>creating the object of factory</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F</a:t>
            </a:r>
            <a:r>
              <a:rPr lang="en-US" dirty="0" smtClean="0"/>
              <a:t>actory </a:t>
            </a:r>
            <a:r>
              <a:rPr lang="en-US" dirty="0"/>
              <a:t>method is used for creating the object for family of related classes </a:t>
            </a:r>
            <a:r>
              <a:rPr lang="en-US" dirty="0" smtClean="0"/>
              <a:t>within the </a:t>
            </a:r>
            <a:r>
              <a:rPr lang="en-US" dirty="0"/>
              <a:t>hierarchy.</a:t>
            </a:r>
          </a:p>
        </p:txBody>
      </p:sp>
    </p:spTree>
    <p:extLst>
      <p:ext uri="{BB962C8B-B14F-4D97-AF65-F5344CB8AC3E}">
        <p14:creationId xmlns:p14="http://schemas.microsoft.com/office/powerpoint/2010/main" val="1306446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809166"/>
          </a:xfrm>
        </p:spPr>
        <p:txBody>
          <a:bodyPr>
            <a:normAutofit/>
          </a:bodyPr>
          <a:lstStyle/>
          <a:p>
            <a:pPr marL="342900" indent="-342900">
              <a:buFont typeface="Wingdings" panose="05000000000000000000" pitchFamily="2" charset="2"/>
              <a:buChar char="q"/>
            </a:pPr>
            <a:r>
              <a:rPr lang="en-US" sz="2000" b="1" dirty="0"/>
              <a:t>Advantage of Factory Design Pattern</a:t>
            </a:r>
            <a:r>
              <a:rPr lang="en-US" sz="2000" dirty="0"/>
              <a:t/>
            </a:r>
            <a:br>
              <a:rPr lang="en-US" sz="2000" dirty="0"/>
            </a:br>
            <a:endParaRPr lang="en-US" sz="2000" dirty="0"/>
          </a:p>
        </p:txBody>
      </p:sp>
      <p:sp>
        <p:nvSpPr>
          <p:cNvPr id="3" name="Subtitle 2"/>
          <p:cNvSpPr>
            <a:spLocks noGrp="1"/>
          </p:cNvSpPr>
          <p:nvPr>
            <p:ph type="subTitle" idx="1"/>
          </p:nvPr>
        </p:nvSpPr>
        <p:spPr>
          <a:xfrm>
            <a:off x="1371600" y="2899954"/>
            <a:ext cx="9448800" cy="1418047"/>
          </a:xfrm>
        </p:spPr>
        <p:txBody>
          <a:bodyPr>
            <a:noAutofit/>
          </a:bodyPr>
          <a:lstStyle/>
          <a:p>
            <a:pPr marL="342900" indent="-342900">
              <a:buFont typeface="Wingdings" panose="05000000000000000000" pitchFamily="2" charset="2"/>
              <a:buChar char="Ø"/>
            </a:pPr>
            <a:r>
              <a:rPr lang="en-US" dirty="0"/>
              <a:t>Factory Method Pattern allows the sub-classes to choose the type of objects to create</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It promotes the loose-coupling by eliminating the need to bind application-specific classes into the code</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That means the code interacts solely with the resultant interface or abstract class, so that it will work with any classes that implement that interface or that extends that abstract class.</a:t>
            </a:r>
          </a:p>
        </p:txBody>
      </p:sp>
    </p:spTree>
    <p:extLst>
      <p:ext uri="{BB962C8B-B14F-4D97-AF65-F5344CB8AC3E}">
        <p14:creationId xmlns:p14="http://schemas.microsoft.com/office/powerpoint/2010/main" val="1743518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01337"/>
            <a:ext cx="9448800" cy="1045029"/>
          </a:xfrm>
        </p:spPr>
        <p:txBody>
          <a:bodyPr>
            <a:normAutofit/>
          </a:bodyPr>
          <a:lstStyle/>
          <a:p>
            <a:pPr marL="342900" indent="-342900">
              <a:buFont typeface="Wingdings" panose="05000000000000000000" pitchFamily="2" charset="2"/>
              <a:buChar char="q"/>
            </a:pPr>
            <a:r>
              <a:rPr lang="en-US" sz="2000" b="1" dirty="0"/>
              <a:t>Usage of Factory Design Pattern</a:t>
            </a:r>
            <a:r>
              <a:rPr lang="en-US" sz="2000" dirty="0"/>
              <a:t/>
            </a:r>
            <a:br>
              <a:rPr lang="en-US" sz="2000" dirty="0"/>
            </a:br>
            <a:endParaRPr lang="en-US" sz="2000" dirty="0"/>
          </a:p>
        </p:txBody>
      </p:sp>
      <p:sp>
        <p:nvSpPr>
          <p:cNvPr id="3" name="Subtitle 2"/>
          <p:cNvSpPr>
            <a:spLocks noGrp="1"/>
          </p:cNvSpPr>
          <p:nvPr>
            <p:ph type="subTitle" idx="1"/>
          </p:nvPr>
        </p:nvSpPr>
        <p:spPr>
          <a:xfrm>
            <a:off x="1371600" y="2795451"/>
            <a:ext cx="9448800" cy="2521132"/>
          </a:xfrm>
        </p:spPr>
        <p:txBody>
          <a:bodyPr>
            <a:noAutofit/>
          </a:bodyPr>
          <a:lstStyle/>
          <a:p>
            <a:pPr marL="342900" indent="-342900">
              <a:buFont typeface="Wingdings" panose="05000000000000000000" pitchFamily="2" charset="2"/>
              <a:buChar char="Ø"/>
            </a:pPr>
            <a:r>
              <a:rPr lang="en-US" dirty="0"/>
              <a:t>When a class doesn't know what sub-classes will be required to </a:t>
            </a:r>
            <a:r>
              <a:rPr lang="en-US" dirty="0" smtClean="0"/>
              <a:t>create.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When a class wants that its sub-classes specify the objects to be created</a:t>
            </a:r>
            <a:r>
              <a:rPr lang="en-US" dirty="0" smtClean="0"/>
              <a:t>.</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When </a:t>
            </a:r>
            <a:r>
              <a:rPr lang="en-US" dirty="0"/>
              <a:t>the parent classes choose the creation of objects to its sub-classes.</a:t>
            </a:r>
          </a:p>
        </p:txBody>
      </p:sp>
    </p:spTree>
    <p:extLst>
      <p:ext uri="{BB962C8B-B14F-4D97-AF65-F5344CB8AC3E}">
        <p14:creationId xmlns:p14="http://schemas.microsoft.com/office/powerpoint/2010/main" val="30465803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05841"/>
            <a:ext cx="9448800" cy="1201782"/>
          </a:xfrm>
        </p:spPr>
        <p:txBody>
          <a:bodyPr>
            <a:normAutofit/>
          </a:bodyPr>
          <a:lstStyle/>
          <a:p>
            <a:pPr marL="342900" indent="-342900">
              <a:buFont typeface="Wingdings" panose="05000000000000000000" pitchFamily="2" charset="2"/>
              <a:buChar char="q"/>
            </a:pPr>
            <a:r>
              <a:rPr lang="en-US" sz="2000" b="1" dirty="0">
                <a:solidFill>
                  <a:srgbClr val="FFFF00"/>
                </a:solidFill>
              </a:rPr>
              <a:t>3.Abstract factory</a:t>
            </a:r>
            <a:r>
              <a:rPr lang="en-US" sz="2000" dirty="0">
                <a:solidFill>
                  <a:srgbClr val="FFFF00"/>
                </a:solidFill>
              </a:rPr>
              <a:t/>
            </a:r>
            <a:br>
              <a:rPr lang="en-US" sz="2000" dirty="0">
                <a:solidFill>
                  <a:srgbClr val="FFFF00"/>
                </a:solidFill>
              </a:rPr>
            </a:br>
            <a:endParaRPr lang="en-US" sz="2000" dirty="0">
              <a:solidFill>
                <a:srgbClr val="FFFF00"/>
              </a:solidFill>
            </a:endParaRPr>
          </a:p>
        </p:txBody>
      </p:sp>
      <p:sp>
        <p:nvSpPr>
          <p:cNvPr id="3" name="Subtitle 2"/>
          <p:cNvSpPr>
            <a:spLocks noGrp="1"/>
          </p:cNvSpPr>
          <p:nvPr>
            <p:ph type="subTitle" idx="1"/>
          </p:nvPr>
        </p:nvSpPr>
        <p:spPr>
          <a:xfrm>
            <a:off x="1371600" y="2468880"/>
            <a:ext cx="9448800" cy="3435531"/>
          </a:xfrm>
        </p:spPr>
        <p:txBody>
          <a:bodyPr>
            <a:noAutofit/>
          </a:bodyPr>
          <a:lstStyle/>
          <a:p>
            <a:pPr marL="342900" indent="-342900">
              <a:buFont typeface="Wingdings" panose="05000000000000000000" pitchFamily="2" charset="2"/>
              <a:buChar char="Ø"/>
            </a:pPr>
            <a:r>
              <a:rPr lang="en-US" dirty="0"/>
              <a:t>Abstract factory can be treated as a super factory or a factory of factories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using factory design pattern, we abstract the creation process of another class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using the Abstract factory pattern we Abstract the creation of family of classes.</a:t>
            </a:r>
          </a:p>
        </p:txBody>
      </p:sp>
    </p:spTree>
    <p:extLst>
      <p:ext uri="{BB962C8B-B14F-4D97-AF65-F5344CB8AC3E}">
        <p14:creationId xmlns:p14="http://schemas.microsoft.com/office/powerpoint/2010/main" val="1301174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
            <a:ext cx="9144000" cy="1280160"/>
          </a:xfrm>
        </p:spPr>
        <p:txBody>
          <a:bodyPr>
            <a:normAutofit/>
          </a:bodyPr>
          <a:lstStyle/>
          <a:p>
            <a:r>
              <a:rPr lang="en-US" b="1" dirty="0">
                <a:solidFill>
                  <a:srgbClr val="00B0F0"/>
                </a:solidFill>
              </a:rPr>
              <a:t>Java Design Patterns</a:t>
            </a:r>
          </a:p>
        </p:txBody>
      </p:sp>
      <p:sp>
        <p:nvSpPr>
          <p:cNvPr id="3" name="Subtitle 2"/>
          <p:cNvSpPr>
            <a:spLocks noGrp="1"/>
          </p:cNvSpPr>
          <p:nvPr>
            <p:ph type="subTitle" idx="1"/>
          </p:nvPr>
        </p:nvSpPr>
        <p:spPr>
          <a:xfrm>
            <a:off x="1227908" y="2168435"/>
            <a:ext cx="10202091" cy="3918856"/>
          </a:xfrm>
        </p:spPr>
        <p:txBody>
          <a:bodyPr>
            <a:normAutofit/>
          </a:bodyPr>
          <a:lstStyle/>
          <a:p>
            <a:pPr marL="342900" indent="-342900" algn="l">
              <a:buFont typeface="Wingdings" panose="05000000000000000000" pitchFamily="2" charset="2"/>
              <a:buChar char="q"/>
            </a:pPr>
            <a:r>
              <a:rPr lang="en-US" b="1" dirty="0" smtClean="0"/>
              <a:t>Why? We need Design Patterns…!!! </a:t>
            </a:r>
          </a:p>
          <a:p>
            <a:pPr algn="l"/>
            <a:endParaRPr lang="en-US" dirty="0"/>
          </a:p>
          <a:p>
            <a:pPr marL="342900" indent="-342900" algn="l">
              <a:buFont typeface="Wingdings" panose="05000000000000000000" pitchFamily="2" charset="2"/>
              <a:buChar char="Ø"/>
            </a:pPr>
            <a:r>
              <a:rPr lang="en-US" dirty="0"/>
              <a:t>A developer will build software/an application to meet/solve the requirements of an enterprise or a business firm using some programming language. </a:t>
            </a:r>
            <a:endParaRPr lang="en-US" dirty="0" smtClean="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smtClean="0"/>
              <a:t>While </a:t>
            </a:r>
            <a:r>
              <a:rPr lang="en-US" dirty="0"/>
              <a:t>developing the applications </a:t>
            </a:r>
            <a:r>
              <a:rPr lang="en-US" dirty="0" smtClean="0"/>
              <a:t>they </a:t>
            </a:r>
            <a:r>
              <a:rPr lang="en-US" dirty="0"/>
              <a:t>might use any programing language of their chose like C, C++ or Java etc.</a:t>
            </a:r>
          </a:p>
          <a:p>
            <a:pPr algn="l"/>
            <a:endParaRPr lang="en-US" dirty="0"/>
          </a:p>
        </p:txBody>
      </p:sp>
    </p:spTree>
    <p:extLst>
      <p:ext uri="{BB962C8B-B14F-4D97-AF65-F5344CB8AC3E}">
        <p14:creationId xmlns:p14="http://schemas.microsoft.com/office/powerpoint/2010/main" val="3476743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430344"/>
          </a:xfrm>
        </p:spPr>
        <p:txBody>
          <a:bodyPr>
            <a:normAutofit/>
          </a:bodyPr>
          <a:lstStyle/>
          <a:p>
            <a:pPr marL="342900" indent="-342900">
              <a:buFont typeface="Wingdings" panose="05000000000000000000" pitchFamily="2" charset="2"/>
              <a:buChar char="q"/>
            </a:pPr>
            <a:r>
              <a:rPr lang="en-US" sz="2000" b="1" dirty="0"/>
              <a:t>Advantage of Abstract Factory Pattern</a:t>
            </a:r>
            <a:endParaRPr lang="en-US" sz="2000" dirty="0"/>
          </a:p>
        </p:txBody>
      </p:sp>
      <p:sp>
        <p:nvSpPr>
          <p:cNvPr id="3" name="Subtitle 2"/>
          <p:cNvSpPr>
            <a:spLocks noGrp="1"/>
          </p:cNvSpPr>
          <p:nvPr>
            <p:ph type="subTitle" idx="1"/>
          </p:nvPr>
        </p:nvSpPr>
        <p:spPr>
          <a:xfrm>
            <a:off x="1371600" y="3004456"/>
            <a:ext cx="9448800" cy="2390503"/>
          </a:xfrm>
        </p:spPr>
        <p:txBody>
          <a:bodyPr>
            <a:noAutofit/>
          </a:bodyPr>
          <a:lstStyle/>
          <a:p>
            <a:pPr marL="342900" indent="-342900">
              <a:buFont typeface="Wingdings" panose="05000000000000000000" pitchFamily="2" charset="2"/>
              <a:buChar char="Ø"/>
            </a:pPr>
            <a:r>
              <a:rPr lang="en-US" dirty="0"/>
              <a:t>Abstract Factory Pattern isolates the client code from concrete (implementation) classes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It eases the exchanging of object families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It promotes consistency among objects.</a:t>
            </a:r>
          </a:p>
        </p:txBody>
      </p:sp>
    </p:spTree>
    <p:extLst>
      <p:ext uri="{BB962C8B-B14F-4D97-AF65-F5344CB8AC3E}">
        <p14:creationId xmlns:p14="http://schemas.microsoft.com/office/powerpoint/2010/main" val="36591356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208275"/>
          </a:xfrm>
        </p:spPr>
        <p:txBody>
          <a:bodyPr>
            <a:normAutofit fontScale="90000"/>
          </a:bodyPr>
          <a:lstStyle/>
          <a:p>
            <a:pPr marL="342900" indent="-342900">
              <a:buFont typeface="Wingdings" panose="05000000000000000000" pitchFamily="2" charset="2"/>
              <a:buChar char="q"/>
            </a:pPr>
            <a:r>
              <a:rPr lang="en-US" sz="2000" b="1" dirty="0"/>
              <a:t>Usage of Abstract Factory Pattern</a:t>
            </a:r>
            <a:r>
              <a:rPr lang="en-US" sz="2000" dirty="0"/>
              <a:t/>
            </a:r>
            <a:br>
              <a:rPr lang="en-US" sz="2000" dirty="0"/>
            </a:br>
            <a:endParaRPr lang="en-US" sz="2000" dirty="0"/>
          </a:p>
        </p:txBody>
      </p:sp>
      <p:sp>
        <p:nvSpPr>
          <p:cNvPr id="3" name="Subtitle 2"/>
          <p:cNvSpPr>
            <a:spLocks noGrp="1"/>
          </p:cNvSpPr>
          <p:nvPr>
            <p:ph type="subTitle" idx="1"/>
          </p:nvPr>
        </p:nvSpPr>
        <p:spPr>
          <a:xfrm>
            <a:off x="1371600" y="2233750"/>
            <a:ext cx="9448800" cy="3814354"/>
          </a:xfrm>
        </p:spPr>
        <p:txBody>
          <a:bodyPr>
            <a:noAutofit/>
          </a:bodyPr>
          <a:lstStyle/>
          <a:p>
            <a:pPr marL="342900" indent="-342900">
              <a:buFont typeface="Wingdings" panose="05000000000000000000" pitchFamily="2" charset="2"/>
              <a:buChar char="Ø"/>
            </a:pPr>
            <a:r>
              <a:rPr lang="en-US" dirty="0"/>
              <a:t>When the system needs to be independent of how its object are created, composed, and represented</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When the family of related objects has to be used together, then this constraint needs to be enforced</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When you want to provide a library of objects that does not show implementations and only reveals interfaces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When the system needs to be configured with one of a multiple family of objects.</a:t>
            </a:r>
          </a:p>
        </p:txBody>
      </p:sp>
    </p:spTree>
    <p:extLst>
      <p:ext uri="{BB962C8B-B14F-4D97-AF65-F5344CB8AC3E}">
        <p14:creationId xmlns:p14="http://schemas.microsoft.com/office/powerpoint/2010/main" val="3045549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887544"/>
          </a:xfrm>
        </p:spPr>
        <p:txBody>
          <a:bodyPr>
            <a:normAutofit/>
          </a:bodyPr>
          <a:lstStyle/>
          <a:p>
            <a:pPr marL="342900" indent="-342900">
              <a:buFont typeface="Wingdings" panose="05000000000000000000" pitchFamily="2" charset="2"/>
              <a:buChar char="q"/>
            </a:pPr>
            <a:r>
              <a:rPr lang="en-US" sz="2000" b="1" dirty="0"/>
              <a:t>Diff bet Abstract Factory and factory-method</a:t>
            </a:r>
            <a:r>
              <a:rPr lang="en-US" sz="2000" dirty="0"/>
              <a:t/>
            </a:r>
            <a:br>
              <a:rPr lang="en-US" sz="2000" dirty="0"/>
            </a:br>
            <a:endParaRPr lang="en-US" sz="2000" dirty="0"/>
          </a:p>
        </p:txBody>
      </p:sp>
      <p:sp>
        <p:nvSpPr>
          <p:cNvPr id="3" name="Subtitle 2"/>
          <p:cNvSpPr>
            <a:spLocks noGrp="1"/>
          </p:cNvSpPr>
          <p:nvPr>
            <p:ph type="subTitle" idx="1"/>
          </p:nvPr>
        </p:nvSpPr>
        <p:spPr>
          <a:xfrm>
            <a:off x="1371600" y="3187337"/>
            <a:ext cx="9448800" cy="1123406"/>
          </a:xfrm>
        </p:spPr>
        <p:txBody>
          <a:bodyPr>
            <a:noAutofit/>
          </a:bodyPr>
          <a:lstStyle/>
          <a:p>
            <a:pPr marL="457200" indent="-457200">
              <a:buFont typeface="Wingdings" panose="05000000000000000000" pitchFamily="2" charset="2"/>
              <a:buChar char="Ø"/>
            </a:pPr>
            <a:r>
              <a:rPr lang="en-US" dirty="0"/>
              <a:t>A</a:t>
            </a:r>
            <a:r>
              <a:rPr lang="en-US" dirty="0" smtClean="0"/>
              <a:t>bstract-factory </a:t>
            </a:r>
            <a:r>
              <a:rPr lang="en-US" dirty="0"/>
              <a:t>pattern delegates the responsibility of object instantiation to another object via composition</a:t>
            </a:r>
            <a:r>
              <a:rPr lang="en-US" dirty="0" smtClean="0"/>
              <a:t>.</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F</a:t>
            </a:r>
            <a:r>
              <a:rPr lang="en-US" dirty="0" smtClean="0"/>
              <a:t>actory-method </a:t>
            </a:r>
            <a:r>
              <a:rPr lang="en-US" dirty="0"/>
              <a:t>pattern uses inheritance and relies on subclasses to handle the desired object instantiation.</a:t>
            </a:r>
          </a:p>
        </p:txBody>
      </p:sp>
    </p:spTree>
    <p:extLst>
      <p:ext uri="{BB962C8B-B14F-4D97-AF65-F5344CB8AC3E}">
        <p14:creationId xmlns:p14="http://schemas.microsoft.com/office/powerpoint/2010/main" val="1077985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92331"/>
            <a:ext cx="9448800" cy="888275"/>
          </a:xfrm>
        </p:spPr>
        <p:txBody>
          <a:bodyPr>
            <a:normAutofit/>
          </a:bodyPr>
          <a:lstStyle/>
          <a:p>
            <a:pPr marL="342900" indent="-342900">
              <a:buFont typeface="Wingdings" panose="05000000000000000000" pitchFamily="2" charset="2"/>
              <a:buChar char="q"/>
            </a:pPr>
            <a:r>
              <a:rPr lang="en-US" sz="2000" b="1" dirty="0">
                <a:solidFill>
                  <a:srgbClr val="FFFF00"/>
                </a:solidFill>
              </a:rPr>
              <a:t>4.Strategy Design pattern</a:t>
            </a:r>
            <a:r>
              <a:rPr lang="en-US" sz="2000" dirty="0">
                <a:solidFill>
                  <a:srgbClr val="FFFF00"/>
                </a:solidFill>
              </a:rPr>
              <a:t/>
            </a:r>
            <a:br>
              <a:rPr lang="en-US" sz="2000" dirty="0">
                <a:solidFill>
                  <a:srgbClr val="FFFF00"/>
                </a:solidFill>
              </a:rPr>
            </a:br>
            <a:endParaRPr lang="en-US" sz="2000" dirty="0">
              <a:solidFill>
                <a:srgbClr val="FFFF00"/>
              </a:solidFill>
            </a:endParaRPr>
          </a:p>
        </p:txBody>
      </p:sp>
      <p:sp>
        <p:nvSpPr>
          <p:cNvPr id="3" name="Subtitle 2"/>
          <p:cNvSpPr>
            <a:spLocks noGrp="1"/>
          </p:cNvSpPr>
          <p:nvPr>
            <p:ph type="subTitle" idx="1"/>
          </p:nvPr>
        </p:nvSpPr>
        <p:spPr>
          <a:xfrm>
            <a:off x="1371600" y="1803405"/>
            <a:ext cx="9448800" cy="2514596"/>
          </a:xfrm>
        </p:spPr>
        <p:txBody>
          <a:bodyPr>
            <a:noAutofit/>
          </a:bodyPr>
          <a:lstStyle/>
          <a:p>
            <a:pPr marL="342900" indent="-342900">
              <a:buFont typeface="Wingdings" panose="05000000000000000000" pitchFamily="2" charset="2"/>
              <a:buChar char="Ø"/>
            </a:pPr>
            <a:r>
              <a:rPr lang="en-US" dirty="0"/>
              <a:t>Strategy design pattern lets you build software as loosely coupled collection of interchangeable parts, in contract with tightly coupled system. </a:t>
            </a: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this </a:t>
            </a:r>
            <a:r>
              <a:rPr lang="en-US" dirty="0"/>
              <a:t>loosely coupling makes your software much flexible, extensible, maintainable and reusable</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Strategy design pattern recommends mainly three principles every application should follow to get the benefits those are as </a:t>
            </a:r>
            <a:endParaRPr lang="en-US" dirty="0" smtClean="0"/>
          </a:p>
          <a:p>
            <a:endParaRPr lang="en-US" dirty="0"/>
          </a:p>
          <a:p>
            <a:pPr marL="342900" indent="-342900">
              <a:buFont typeface="Wingdings" panose="05000000000000000000" pitchFamily="2" charset="2"/>
              <a:buChar char="§"/>
            </a:pPr>
            <a:r>
              <a:rPr lang="en-US" dirty="0"/>
              <a:t>1. favor composition over inheritance</a:t>
            </a:r>
          </a:p>
          <a:p>
            <a:pPr marL="342900" indent="-342900">
              <a:buFont typeface="Wingdings" panose="05000000000000000000" pitchFamily="2" charset="2"/>
              <a:buChar char="§"/>
            </a:pPr>
            <a:r>
              <a:rPr lang="en-US" dirty="0"/>
              <a:t>2. always design to interfaces never design to concrete classes.</a:t>
            </a:r>
          </a:p>
          <a:p>
            <a:pPr marL="342900" indent="-342900">
              <a:buFont typeface="Wingdings" panose="05000000000000000000" pitchFamily="2" charset="2"/>
              <a:buChar char="§"/>
            </a:pPr>
            <a:r>
              <a:rPr lang="en-US" dirty="0"/>
              <a:t>3. code should be open for extension and closed for modification.</a:t>
            </a:r>
          </a:p>
        </p:txBody>
      </p:sp>
    </p:spTree>
    <p:extLst>
      <p:ext uri="{BB962C8B-B14F-4D97-AF65-F5344CB8AC3E}">
        <p14:creationId xmlns:p14="http://schemas.microsoft.com/office/powerpoint/2010/main" val="40906780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2229" y="130628"/>
            <a:ext cx="9122228" cy="470263"/>
          </a:xfrm>
        </p:spPr>
        <p:txBody>
          <a:bodyPr>
            <a:normAutofit/>
          </a:bodyPr>
          <a:lstStyle/>
          <a:p>
            <a:pPr marL="342900" indent="-342900">
              <a:buFont typeface="Wingdings" panose="05000000000000000000" pitchFamily="2" charset="2"/>
              <a:buChar char="q"/>
            </a:pPr>
            <a:r>
              <a:rPr lang="en-US" sz="2000" b="1" dirty="0">
                <a:solidFill>
                  <a:srgbClr val="FFFF00"/>
                </a:solidFill>
              </a:rPr>
              <a:t>5.</a:t>
            </a:r>
            <a:r>
              <a:rPr lang="en-US" sz="2000" dirty="0">
                <a:solidFill>
                  <a:srgbClr val="FFFF00"/>
                </a:solidFill>
              </a:rPr>
              <a:t> </a:t>
            </a:r>
            <a:r>
              <a:rPr lang="en-US" sz="2000" b="1" dirty="0">
                <a:solidFill>
                  <a:srgbClr val="FFFF00"/>
                </a:solidFill>
              </a:rPr>
              <a:t>Command</a:t>
            </a:r>
            <a:endParaRPr lang="en-US" sz="2000" dirty="0">
              <a:solidFill>
                <a:srgbClr val="FFFF00"/>
              </a:solidFill>
            </a:endParaRPr>
          </a:p>
        </p:txBody>
      </p:sp>
      <p:sp>
        <p:nvSpPr>
          <p:cNvPr id="3" name="Subtitle 2"/>
          <p:cNvSpPr>
            <a:spLocks noGrp="1"/>
          </p:cNvSpPr>
          <p:nvPr>
            <p:ph type="subTitle" idx="1"/>
          </p:nvPr>
        </p:nvSpPr>
        <p:spPr>
          <a:xfrm>
            <a:off x="1371600" y="862149"/>
            <a:ext cx="9448800" cy="3455853"/>
          </a:xfrm>
        </p:spPr>
        <p:txBody>
          <a:bodyPr>
            <a:noAutofit/>
          </a:bodyPr>
          <a:lstStyle/>
          <a:p>
            <a:pPr marL="342900" indent="-342900">
              <a:buFont typeface="Wingdings" panose="05000000000000000000" pitchFamily="2" charset="2"/>
              <a:buChar char="Ø"/>
            </a:pPr>
            <a:r>
              <a:rPr lang="en-US" dirty="0"/>
              <a:t>Command design pattern is the one behavioral design pattern from Gang of design patterns. It is used to encapsulate a request as an object and pass to an invoker. Invoker doesn’t know how to service the request but uses encapsulated command object to perform the action</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Typically, in a command design pattern there are five actors involved these are as </a:t>
            </a:r>
            <a:r>
              <a:rPr lang="en-US" dirty="0" smtClean="0"/>
              <a:t>follow</a:t>
            </a:r>
          </a:p>
          <a:p>
            <a:endParaRPr lang="en-US" dirty="0"/>
          </a:p>
          <a:p>
            <a:pPr lvl="0"/>
            <a:r>
              <a:rPr lang="en-US" b="1" dirty="0"/>
              <a:t>Command: - </a:t>
            </a:r>
            <a:r>
              <a:rPr lang="en-US" dirty="0"/>
              <a:t>It is an interface with execute method. It acts as a contract</a:t>
            </a:r>
            <a:r>
              <a:rPr lang="en-US" dirty="0" smtClean="0"/>
              <a:t>.</a:t>
            </a:r>
            <a:endParaRPr lang="en-US" dirty="0"/>
          </a:p>
          <a:p>
            <a:pPr lvl="0"/>
            <a:r>
              <a:rPr lang="en-US" b="1" dirty="0"/>
              <a:t>Client: - </a:t>
            </a:r>
            <a:r>
              <a:rPr lang="en-US" dirty="0"/>
              <a:t>Client instantiates a concrete command object and associate it with a receiver</a:t>
            </a:r>
            <a:r>
              <a:rPr lang="en-US" dirty="0" smtClean="0"/>
              <a:t>.</a:t>
            </a:r>
            <a:endParaRPr lang="en-US" dirty="0"/>
          </a:p>
          <a:p>
            <a:pPr lvl="0"/>
            <a:r>
              <a:rPr lang="en-US" b="1" dirty="0"/>
              <a:t>Invoker: - </a:t>
            </a:r>
            <a:r>
              <a:rPr lang="en-US" dirty="0"/>
              <a:t>He instructs the command to perform an </a:t>
            </a:r>
            <a:r>
              <a:rPr lang="en-US" dirty="0" smtClean="0"/>
              <a:t>action.</a:t>
            </a:r>
          </a:p>
          <a:p>
            <a:pPr lvl="0"/>
            <a:r>
              <a:rPr lang="en-US" b="1" dirty="0" smtClean="0"/>
              <a:t>Concrete</a:t>
            </a:r>
            <a:r>
              <a:rPr lang="en-US" dirty="0" smtClean="0"/>
              <a:t> </a:t>
            </a:r>
            <a:r>
              <a:rPr lang="en-US" b="1" dirty="0"/>
              <a:t>Command: - </a:t>
            </a:r>
            <a:r>
              <a:rPr lang="en-US" dirty="0"/>
              <a:t>Associate a binding between receiver and action.</a:t>
            </a:r>
          </a:p>
          <a:p>
            <a:pPr lvl="0"/>
            <a:r>
              <a:rPr lang="en-US" b="1" dirty="0"/>
              <a:t>Receiver: - </a:t>
            </a:r>
            <a:r>
              <a:rPr lang="en-US" dirty="0"/>
              <a:t>It is the object that knows the actual steps to perform the action.</a:t>
            </a:r>
          </a:p>
        </p:txBody>
      </p:sp>
    </p:spTree>
    <p:extLst>
      <p:ext uri="{BB962C8B-B14F-4D97-AF65-F5344CB8AC3E}">
        <p14:creationId xmlns:p14="http://schemas.microsoft.com/office/powerpoint/2010/main" val="3471451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343" y="2081195"/>
            <a:ext cx="9705703" cy="3188502"/>
          </a:xfrm>
          <a:prstGeom prst="rect">
            <a:avLst/>
          </a:prstGeom>
        </p:spPr>
        <p:txBody>
          <a:bodyPr wrap="square">
            <a:spAutoFit/>
          </a:bodyPr>
          <a:lstStyle/>
          <a:p>
            <a:pPr marL="342900" indent="-342900">
              <a:lnSpc>
                <a:spcPts val="1575"/>
              </a:lnSpc>
              <a:spcBef>
                <a:spcPts val="300"/>
              </a:spcBef>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Let’s consider an example to understand it. </a:t>
            </a:r>
            <a:r>
              <a:rPr lang="en-US" sz="2000" dirty="0" smtClean="0">
                <a:ea typeface="Calibri" panose="020F0502020204030204" pitchFamily="34" charset="0"/>
                <a:cs typeface="Calibri" panose="020F0502020204030204" pitchFamily="34" charset="0"/>
              </a:rPr>
              <a:t>For </a:t>
            </a:r>
            <a:r>
              <a:rPr lang="en-US" sz="2000" dirty="0">
                <a:ea typeface="Calibri" panose="020F0502020204030204" pitchFamily="34" charset="0"/>
                <a:cs typeface="Calibri" panose="020F0502020204030204" pitchFamily="34" charset="0"/>
              </a:rPr>
              <a:t>example, </a:t>
            </a:r>
            <a:r>
              <a:rPr lang="en-US" sz="2000" b="1" dirty="0">
                <a:ea typeface="Calibri" panose="020F0502020204030204" pitchFamily="34" charset="0"/>
                <a:cs typeface="Calibri" panose="020F0502020204030204" pitchFamily="34" charset="0"/>
              </a:rPr>
              <a:t>Power-On</a:t>
            </a:r>
            <a:r>
              <a:rPr lang="en-US" sz="2000" dirty="0">
                <a:ea typeface="Calibri" panose="020F0502020204030204" pitchFamily="34" charset="0"/>
                <a:cs typeface="Calibri" panose="020F0502020204030204" pitchFamily="34" charset="0"/>
              </a:rPr>
              <a:t> and </a:t>
            </a:r>
            <a:r>
              <a:rPr lang="en-US" sz="2000" b="1" dirty="0">
                <a:ea typeface="Calibri" panose="020F0502020204030204" pitchFamily="34" charset="0"/>
                <a:cs typeface="Calibri" panose="020F0502020204030204" pitchFamily="34" charset="0"/>
              </a:rPr>
              <a:t>Power-Off</a:t>
            </a:r>
            <a:r>
              <a:rPr lang="en-US" sz="2000" dirty="0">
                <a:ea typeface="Calibri" panose="020F0502020204030204" pitchFamily="34" charset="0"/>
                <a:cs typeface="Calibri" panose="020F0502020204030204" pitchFamily="34" charset="0"/>
              </a:rPr>
              <a:t> are the commands, to turn on/off the </a:t>
            </a:r>
            <a:r>
              <a:rPr lang="en-US" sz="2000" b="1" dirty="0">
                <a:ea typeface="Calibri" panose="020F0502020204030204" pitchFamily="34" charset="0"/>
                <a:cs typeface="Calibri" panose="020F0502020204030204" pitchFamily="34" charset="0"/>
              </a:rPr>
              <a:t>television</a:t>
            </a:r>
            <a:r>
              <a:rPr lang="en-US" sz="2000" dirty="0">
                <a:ea typeface="Calibri" panose="020F0502020204030204" pitchFamily="34" charset="0"/>
                <a:cs typeface="Calibri" panose="020F0502020204030204" pitchFamily="34" charset="0"/>
              </a:rPr>
              <a:t>. These commands are received by the television. You will issue these commands using the remote controller who acts as an </a:t>
            </a:r>
            <a:r>
              <a:rPr lang="en-US" sz="2000" b="1" dirty="0">
                <a:ea typeface="Calibri" panose="020F0502020204030204" pitchFamily="34" charset="0"/>
                <a:cs typeface="Calibri" panose="020F0502020204030204" pitchFamily="34" charset="0"/>
              </a:rPr>
              <a:t>Invoker</a:t>
            </a:r>
            <a:r>
              <a:rPr lang="en-US" sz="2000" dirty="0">
                <a:ea typeface="Calibri" panose="020F0502020204030204" pitchFamily="34" charset="0"/>
                <a:cs typeface="Calibri" panose="020F0502020204030204" pitchFamily="34" charset="0"/>
              </a:rPr>
              <a:t>. Client is the person who uses this </a:t>
            </a:r>
            <a:r>
              <a:rPr lang="en-US" sz="2000" b="1" dirty="0">
                <a:ea typeface="Calibri" panose="020F0502020204030204" pitchFamily="34" charset="0"/>
                <a:cs typeface="Calibri" panose="020F0502020204030204" pitchFamily="34" charset="0"/>
              </a:rPr>
              <a:t>remote control</a:t>
            </a:r>
            <a:r>
              <a:rPr lang="en-US" sz="2000" dirty="0" smtClean="0">
                <a:ea typeface="Calibri" panose="020F0502020204030204" pitchFamily="34" charset="0"/>
                <a:cs typeface="Calibri" panose="020F0502020204030204" pitchFamily="34" charset="0"/>
              </a:rPr>
              <a:t>.</a:t>
            </a:r>
          </a:p>
          <a:p>
            <a:pPr marL="342900" indent="-342900">
              <a:lnSpc>
                <a:spcPts val="1575"/>
              </a:lnSpc>
              <a:spcBef>
                <a:spcPts val="300"/>
              </a:spcBef>
              <a:spcAft>
                <a:spcPts val="800"/>
              </a:spcAft>
              <a:buFont typeface="Wingdings" panose="05000000000000000000" pitchFamily="2" charset="2"/>
              <a:buChar char="Ø"/>
            </a:pPr>
            <a:endParaRPr lang="en-US" sz="2000" dirty="0" smtClean="0">
              <a:ea typeface="Calibri" panose="020F0502020204030204" pitchFamily="34" charset="0"/>
              <a:cs typeface="Times New Roman" panose="02020603050405020304" pitchFamily="18" charset="0"/>
            </a:endParaRPr>
          </a:p>
          <a:p>
            <a:pPr marL="342900" indent="-342900">
              <a:lnSpc>
                <a:spcPts val="1575"/>
              </a:lnSpc>
              <a:spcBef>
                <a:spcPts val="300"/>
              </a:spcBef>
              <a:spcAft>
                <a:spcPts val="800"/>
              </a:spcAft>
              <a:buFont typeface="Wingdings" panose="05000000000000000000" pitchFamily="2" charset="2"/>
              <a:buChar char="Ø"/>
            </a:pPr>
            <a:endParaRPr lang="en-US" sz="2000" dirty="0">
              <a:ea typeface="Calibri" panose="020F0502020204030204" pitchFamily="34" charset="0"/>
              <a:cs typeface="Times New Roman" panose="02020603050405020304" pitchFamily="18" charset="0"/>
            </a:endParaRPr>
          </a:p>
          <a:p>
            <a:pPr marL="342900" indent="-342900">
              <a:lnSpc>
                <a:spcPts val="1575"/>
              </a:lnSpc>
              <a:spcBef>
                <a:spcPts val="300"/>
              </a:spcBef>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The advantage of this invoker is decoupled by the action performed by the receiver. The invoker has no knowledge of the receiver. The invoker issues a command wherein the command performs the action on a receiver. The invoker doesn’t know the details of the action being performed. So changes to the receiver action don’t affect the invoker action.</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7413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66207"/>
            <a:ext cx="9448800" cy="888273"/>
          </a:xfrm>
        </p:spPr>
        <p:txBody>
          <a:bodyPr>
            <a:normAutofit/>
          </a:bodyPr>
          <a:lstStyle/>
          <a:p>
            <a:pPr marL="342900" indent="-342900">
              <a:buFont typeface="Wingdings" panose="05000000000000000000" pitchFamily="2" charset="2"/>
              <a:buChar char="q"/>
            </a:pPr>
            <a:r>
              <a:rPr lang="en-US" sz="2000" b="1" dirty="0">
                <a:solidFill>
                  <a:srgbClr val="FFFF00"/>
                </a:solidFill>
              </a:rPr>
              <a:t>6. Proxy Pattern</a:t>
            </a:r>
            <a:br>
              <a:rPr lang="en-US" sz="2000" b="1" dirty="0">
                <a:solidFill>
                  <a:srgbClr val="FFFF00"/>
                </a:solidFill>
              </a:rPr>
            </a:br>
            <a:endParaRPr lang="en-US" sz="2000" dirty="0">
              <a:solidFill>
                <a:srgbClr val="FFFF00"/>
              </a:solidFill>
            </a:endParaRPr>
          </a:p>
        </p:txBody>
      </p:sp>
      <p:sp>
        <p:nvSpPr>
          <p:cNvPr id="3" name="Subtitle 2"/>
          <p:cNvSpPr>
            <a:spLocks noGrp="1"/>
          </p:cNvSpPr>
          <p:nvPr>
            <p:ph type="subTitle" idx="1"/>
          </p:nvPr>
        </p:nvSpPr>
        <p:spPr>
          <a:xfrm>
            <a:off x="1371600" y="1698172"/>
            <a:ext cx="9448800" cy="2619830"/>
          </a:xfrm>
        </p:spPr>
        <p:txBody>
          <a:bodyPr>
            <a:noAutofit/>
          </a:bodyPr>
          <a:lstStyle/>
          <a:p>
            <a:r>
              <a:rPr lang="en-US" dirty="0"/>
              <a:t>Simply, proxy means an object representing another object.</a:t>
            </a:r>
          </a:p>
          <a:p>
            <a:r>
              <a:rPr lang="en-US" dirty="0"/>
              <a:t>According to </a:t>
            </a:r>
            <a:r>
              <a:rPr lang="en-US" dirty="0" smtClean="0"/>
              <a:t>GOF, </a:t>
            </a:r>
            <a:r>
              <a:rPr lang="en-US" dirty="0"/>
              <a:t>a Proxy Pattern "provides the control for accessing the original object</a:t>
            </a:r>
            <a:r>
              <a:rPr lang="en-US" dirty="0" smtClean="0"/>
              <a:t>".</a:t>
            </a:r>
          </a:p>
          <a:p>
            <a:endParaRPr lang="en-US" dirty="0"/>
          </a:p>
          <a:p>
            <a:r>
              <a:rPr lang="en-US" dirty="0"/>
              <a:t>So, we can perform many operations like hiding the information of original object, on demand loading etc</a:t>
            </a:r>
            <a:r>
              <a:rPr lang="en-US" dirty="0" smtClean="0"/>
              <a:t>.</a:t>
            </a:r>
          </a:p>
          <a:p>
            <a:endParaRPr lang="en-US" dirty="0"/>
          </a:p>
          <a:p>
            <a:r>
              <a:rPr lang="en-US" dirty="0"/>
              <a:t>Proxy pattern is also known as </a:t>
            </a:r>
            <a:r>
              <a:rPr lang="en-US" b="1" dirty="0"/>
              <a:t>Surrogate or Placeholder</a:t>
            </a:r>
            <a:r>
              <a:rPr lang="en-US" b="1" dirty="0" smtClean="0"/>
              <a:t>.</a:t>
            </a:r>
          </a:p>
          <a:p>
            <a:endParaRPr lang="en-US" dirty="0"/>
          </a:p>
          <a:p>
            <a:r>
              <a:rPr lang="en-US" b="1" dirty="0"/>
              <a:t>Advantage of Proxy Pattern</a:t>
            </a:r>
            <a:endParaRPr lang="en-US" b="1" i="1" dirty="0"/>
          </a:p>
          <a:p>
            <a:pPr lvl="0"/>
            <a:r>
              <a:rPr lang="en-US" dirty="0"/>
              <a:t>It provides the protection to the original object from the outside world.</a:t>
            </a:r>
          </a:p>
          <a:p>
            <a:endParaRPr lang="en-US" dirty="0"/>
          </a:p>
        </p:txBody>
      </p:sp>
    </p:spTree>
    <p:extLst>
      <p:ext uri="{BB962C8B-B14F-4D97-AF65-F5344CB8AC3E}">
        <p14:creationId xmlns:p14="http://schemas.microsoft.com/office/powerpoint/2010/main" val="395895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05841"/>
            <a:ext cx="9448800" cy="1188720"/>
          </a:xfrm>
        </p:spPr>
        <p:txBody>
          <a:bodyPr>
            <a:normAutofit/>
          </a:bodyPr>
          <a:lstStyle/>
          <a:p>
            <a:pPr marL="342900" indent="-342900">
              <a:buFont typeface="Wingdings" panose="05000000000000000000" pitchFamily="2" charset="2"/>
              <a:buChar char="q"/>
            </a:pPr>
            <a:r>
              <a:rPr lang="en-US" sz="2000" dirty="0" smtClean="0"/>
              <a:t>Continue…</a:t>
            </a:r>
            <a:endParaRPr lang="en-US" sz="2000" dirty="0"/>
          </a:p>
        </p:txBody>
      </p:sp>
      <p:sp>
        <p:nvSpPr>
          <p:cNvPr id="3" name="Subtitle 2"/>
          <p:cNvSpPr>
            <a:spLocks noGrp="1"/>
          </p:cNvSpPr>
          <p:nvPr>
            <p:ph type="subTitle" idx="1"/>
          </p:nvPr>
        </p:nvSpPr>
        <p:spPr>
          <a:xfrm>
            <a:off x="1371600" y="3004458"/>
            <a:ext cx="9849394" cy="2704012"/>
          </a:xfrm>
        </p:spPr>
        <p:txBody>
          <a:bodyPr>
            <a:normAutofit/>
          </a:bodyPr>
          <a:lstStyle/>
          <a:p>
            <a:pPr marL="342900" indent="-342900">
              <a:buFont typeface="Wingdings" panose="05000000000000000000" pitchFamily="2" charset="2"/>
              <a:buChar char="Ø"/>
            </a:pPr>
            <a:r>
              <a:rPr lang="en-US" dirty="0"/>
              <a:t>These programming language provides API’s to the developer in building the components, but they never </a:t>
            </a:r>
            <a:r>
              <a:rPr lang="en-US" dirty="0" smtClean="0"/>
              <a:t>documents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the </a:t>
            </a:r>
            <a:r>
              <a:rPr lang="en-US" dirty="0"/>
              <a:t>best practices, bad practices or design considerations that a developer needs to follow</a:t>
            </a:r>
          </a:p>
        </p:txBody>
      </p:sp>
    </p:spTree>
    <p:extLst>
      <p:ext uri="{BB962C8B-B14F-4D97-AF65-F5344CB8AC3E}">
        <p14:creationId xmlns:p14="http://schemas.microsoft.com/office/powerpoint/2010/main" val="2200998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29" y="2094789"/>
            <a:ext cx="10175965" cy="4001095"/>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ea typeface="Calibri" panose="020F0502020204030204" pitchFamily="34" charset="0"/>
                <a:cs typeface="Calibri" panose="020F0502020204030204" pitchFamily="34" charset="0"/>
              </a:rPr>
              <a:t>What a pattern exactly does. </a:t>
            </a:r>
            <a:r>
              <a:rPr lang="en-US" sz="2000" b="1" dirty="0" smtClean="0">
                <a:ea typeface="Calibri" panose="020F0502020204030204" pitchFamily="34" charset="0"/>
                <a:cs typeface="Calibri" panose="020F0502020204030204" pitchFamily="34" charset="0"/>
              </a:rPr>
              <a:t>???</a:t>
            </a:r>
            <a:endParaRPr lang="en-US" sz="2000" b="1" dirty="0">
              <a:ea typeface="Calibri" panose="020F0502020204030204" pitchFamily="34" charset="0"/>
              <a:cs typeface="Calibri" panose="020F0502020204030204" pitchFamily="34" charset="0"/>
            </a:endParaRPr>
          </a:p>
          <a:p>
            <a:pPr>
              <a:lnSpc>
                <a:spcPct val="107000"/>
              </a:lnSpc>
              <a:spcAft>
                <a:spcPts val="800"/>
              </a:spcAft>
            </a:pPr>
            <a:endParaRPr lang="en-US" sz="2000" dirty="0">
              <a:ea typeface="Calibri" panose="020F0502020204030204" pitchFamily="34" charset="0"/>
              <a:cs typeface="Calibri" panose="020F0502020204030204" pitchFamily="34" charset="0"/>
            </a:endParaRPr>
          </a:p>
          <a:p>
            <a:pPr>
              <a:lnSpc>
                <a:spcPct val="107000"/>
              </a:lnSpc>
              <a:spcAft>
                <a:spcPts val="800"/>
              </a:spcAft>
            </a:pPr>
            <a:endParaRPr lang="en-US" sz="2000" dirty="0" smtClean="0">
              <a:ea typeface="Calibri" panose="020F0502020204030204" pitchFamily="34" charset="0"/>
              <a:cs typeface="Calibri" panose="020F0502020204030204" pitchFamily="34" charset="0"/>
            </a:endParaRPr>
          </a:p>
          <a:p>
            <a:pPr marL="342900" indent="-342900">
              <a:lnSpc>
                <a:spcPct val="107000"/>
              </a:lnSpc>
              <a:spcAft>
                <a:spcPts val="800"/>
              </a:spcAft>
              <a:buFont typeface="Wingdings" panose="05000000000000000000" pitchFamily="2" charset="2"/>
              <a:buChar char="Ø"/>
            </a:pPr>
            <a:r>
              <a:rPr lang="en-US" sz="2000" dirty="0" smtClean="0">
                <a:ea typeface="Calibri" panose="020F0502020204030204" pitchFamily="34" charset="0"/>
                <a:cs typeface="Calibri" panose="020F0502020204030204" pitchFamily="34" charset="0"/>
              </a:rPr>
              <a:t>It </a:t>
            </a:r>
            <a:r>
              <a:rPr lang="en-US" sz="2000" dirty="0">
                <a:ea typeface="Calibri" panose="020F0502020204030204" pitchFamily="34" charset="0"/>
                <a:cs typeface="Calibri" panose="020F0502020204030204" pitchFamily="34" charset="0"/>
              </a:rPr>
              <a:t>helps you in identifying the recurring problems and provides a pre-built solution that can be applied at its best in solving those problems.</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ea typeface="Calibri" panose="020F0502020204030204" pitchFamily="34" charset="0"/>
                <a:cs typeface="Calibri" panose="020F0502020204030204" pitchFamily="34" charset="0"/>
              </a:rPr>
              <a:t> </a:t>
            </a:r>
            <a:endParaRPr lang="en-US" sz="2000" dirty="0" smtClean="0">
              <a:ea typeface="Calibri" panose="020F0502020204030204" pitchFamily="34" charset="0"/>
              <a:cs typeface="Calibri" panose="020F0502020204030204" pitchFamily="34" charset="0"/>
            </a:endParaRPr>
          </a:p>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The first efforts in documenting the problem and their solution have been done in 1970’s by Christopher Alexander. He </a:t>
            </a:r>
            <a:r>
              <a:rPr lang="en-US" sz="2000" dirty="0" smtClean="0">
                <a:ea typeface="Calibri" panose="020F0502020204030204" pitchFamily="34" charset="0"/>
                <a:cs typeface="Calibri" panose="020F0502020204030204" pitchFamily="34" charset="0"/>
              </a:rPr>
              <a:t>was </a:t>
            </a:r>
            <a:r>
              <a:rPr lang="en-US" sz="2000" dirty="0">
                <a:ea typeface="Calibri" panose="020F0502020204030204" pitchFamily="34" charset="0"/>
                <a:cs typeface="Calibri" panose="020F0502020204030204" pitchFamily="34" charset="0"/>
              </a:rPr>
              <a:t>a civil engineer and architect, has document various in his area in several books.</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11246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840" y="2442448"/>
            <a:ext cx="10175966" cy="2679901"/>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The software community subsequently adopted the idea of pattern based on his work. Patterns in the software were popularized by the book Design Patterns</a:t>
            </a:r>
            <a:r>
              <a:rPr lang="en-US" sz="2000" dirty="0" smtClean="0">
                <a:ea typeface="Calibri" panose="020F0502020204030204" pitchFamily="34" charset="0"/>
                <a:cs typeface="Calibri" panose="020F0502020204030204" pitchFamily="34" charset="0"/>
              </a:rPr>
              <a:t>:</a:t>
            </a:r>
          </a:p>
          <a:p>
            <a:pPr marL="342900" indent="-342900">
              <a:lnSpc>
                <a:spcPct val="107000"/>
              </a:lnSpc>
              <a:spcAft>
                <a:spcPts val="800"/>
              </a:spcAft>
              <a:buFont typeface="Wingdings" panose="05000000000000000000" pitchFamily="2" charset="2"/>
              <a:buChar char="Ø"/>
            </a:pPr>
            <a:endParaRPr lang="en-US" sz="2000" dirty="0" smtClean="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endParaRPr lang="en-US" sz="2000" dirty="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Elements of reusable Object-Oriented Software by Erich Gamma, Richard Helm, Ralph, and John </a:t>
            </a:r>
            <a:r>
              <a:rPr lang="en-US" sz="2000" dirty="0" err="1">
                <a:ea typeface="Calibri" panose="020F0502020204030204" pitchFamily="34" charset="0"/>
                <a:cs typeface="Calibri" panose="020F0502020204030204" pitchFamily="34" charset="0"/>
              </a:rPr>
              <a:t>Vlissides</a:t>
            </a:r>
            <a:r>
              <a:rPr lang="en-US" sz="2000" dirty="0">
                <a:ea typeface="Calibri" panose="020F0502020204030204" pitchFamily="34" charset="0"/>
                <a:cs typeface="Calibri" panose="020F0502020204030204" pitchFamily="34" charset="0"/>
              </a:rPr>
              <a:t> (also known as the Gang of Four, or GOF)</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052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766" y="1997903"/>
            <a:ext cx="10972800" cy="4330416"/>
          </a:xfrm>
          <a:prstGeom prst="rect">
            <a:avLst/>
          </a:prstGeom>
        </p:spPr>
        <p:txBody>
          <a:bodyPr wrap="square">
            <a:spAutoFit/>
          </a:bodyPr>
          <a:lstStyle/>
          <a:p>
            <a:pPr>
              <a:lnSpc>
                <a:spcPct val="107000"/>
              </a:lnSpc>
              <a:spcAft>
                <a:spcPts val="800"/>
              </a:spcAft>
            </a:pPr>
            <a:r>
              <a:rPr lang="en-US" sz="2000" b="1" dirty="0">
                <a:solidFill>
                  <a:srgbClr val="002060"/>
                </a:solidFill>
                <a:highlight>
                  <a:srgbClr val="FFFF00"/>
                </a:highlight>
                <a:ea typeface="Calibri" panose="020F0502020204030204" pitchFamily="34" charset="0"/>
                <a:cs typeface="Calibri" panose="020F0502020204030204" pitchFamily="34" charset="0"/>
              </a:rPr>
              <a:t>What is a pattern</a:t>
            </a:r>
            <a:r>
              <a:rPr lang="en-US" sz="2000" b="1" dirty="0" smtClean="0">
                <a:solidFill>
                  <a:srgbClr val="002060"/>
                </a:solidFill>
                <a:highlight>
                  <a:srgbClr val="FFFF00"/>
                </a:highlight>
                <a:ea typeface="Calibri" panose="020F0502020204030204" pitchFamily="34" charset="0"/>
                <a:cs typeface="Calibri" panose="020F0502020204030204" pitchFamily="34" charset="0"/>
              </a:rPr>
              <a:t>?</a:t>
            </a:r>
          </a:p>
          <a:p>
            <a:pPr>
              <a:lnSpc>
                <a:spcPct val="107000"/>
              </a:lnSpc>
              <a:spcAft>
                <a:spcPts val="800"/>
              </a:spcAft>
            </a:pPr>
            <a:endParaRPr lang="en-US" sz="2000" dirty="0">
              <a:solidFill>
                <a:srgbClr val="002060"/>
              </a:solidFill>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000" dirty="0">
                <a:ea typeface="Calibri" panose="020F0502020204030204" pitchFamily="34" charset="0"/>
                <a:cs typeface="Calibri" panose="020F0502020204030204" pitchFamily="34" charset="0"/>
              </a:rPr>
              <a:t>Patterns are about documenting a solution for a well know (recurring) problem in a particular context. It can also be defined as recurring solution to a problem in a context. </a:t>
            </a:r>
            <a:r>
              <a:rPr lang="en-US" sz="2000" dirty="0" smtClean="0">
                <a:ea typeface="Calibri" panose="020F0502020204030204" pitchFamily="34" charset="0"/>
                <a:cs typeface="Calibri" panose="020F0502020204030204" pitchFamily="34" charset="0"/>
              </a:rPr>
              <a:t>Let </a:t>
            </a:r>
            <a:r>
              <a:rPr lang="en-US" sz="2000" dirty="0">
                <a:ea typeface="Calibri" panose="020F0502020204030204" pitchFamily="34" charset="0"/>
                <a:cs typeface="Calibri" panose="020F0502020204030204" pitchFamily="34" charset="0"/>
              </a:rPr>
              <a:t>me elaborate the things First, </a:t>
            </a:r>
            <a:endParaRPr lang="en-US" sz="2000" dirty="0" smtClean="0">
              <a:ea typeface="Calibri" panose="020F0502020204030204" pitchFamily="34" charset="0"/>
              <a:cs typeface="Calibri" panose="020F0502020204030204" pitchFamily="34" charset="0"/>
            </a:endParaRPr>
          </a:p>
          <a:p>
            <a:pPr>
              <a:lnSpc>
                <a:spcPct val="107000"/>
              </a:lnSpc>
              <a:spcAft>
                <a:spcPts val="800"/>
              </a:spcAft>
            </a:pPr>
            <a:endParaRPr lang="en-US" sz="2000" dirty="0">
              <a:ea typeface="Calibri" panose="020F0502020204030204" pitchFamily="34" charset="0"/>
              <a:cs typeface="Calibri" panose="020F0502020204030204" pitchFamily="34" charset="0"/>
            </a:endParaRPr>
          </a:p>
          <a:p>
            <a:pPr>
              <a:lnSpc>
                <a:spcPct val="107000"/>
              </a:lnSpc>
              <a:spcAft>
                <a:spcPts val="800"/>
              </a:spcAft>
            </a:pPr>
            <a:r>
              <a:rPr lang="en-US" sz="2000" b="1" dirty="0">
                <a:ea typeface="Calibri" panose="020F0502020204030204" pitchFamily="34" charset="0"/>
                <a:cs typeface="Calibri" panose="020F0502020204030204" pitchFamily="34" charset="0"/>
              </a:rPr>
              <a:t>W</a:t>
            </a:r>
            <a:r>
              <a:rPr lang="en-US" sz="2000" b="1" dirty="0" smtClean="0">
                <a:ea typeface="Calibri" panose="020F0502020204030204" pitchFamily="34" charset="0"/>
                <a:cs typeface="Calibri" panose="020F0502020204030204" pitchFamily="34" charset="0"/>
              </a:rPr>
              <a:t>hat </a:t>
            </a:r>
            <a:r>
              <a:rPr lang="en-US" sz="2000" b="1" dirty="0">
                <a:ea typeface="Calibri" panose="020F0502020204030204" pitchFamily="34" charset="0"/>
                <a:cs typeface="Calibri" panose="020F0502020204030204" pitchFamily="34" charset="0"/>
              </a:rPr>
              <a:t>is a context? </a:t>
            </a:r>
            <a:r>
              <a:rPr lang="en-US" sz="2000" dirty="0">
                <a:ea typeface="Calibri" panose="020F0502020204030204" pitchFamily="34" charset="0"/>
                <a:cs typeface="Calibri" panose="020F0502020204030204" pitchFamily="34" charset="0"/>
              </a:rPr>
              <a:t>A context is an environment, surroundings or situations under which something exits</a:t>
            </a:r>
            <a:r>
              <a:rPr lang="en-US" sz="2000" dirty="0" smtClean="0">
                <a:ea typeface="Calibri" panose="020F0502020204030204" pitchFamily="34" charset="0"/>
                <a:cs typeface="Calibri" panose="020F0502020204030204" pitchFamily="34" charset="0"/>
              </a:rPr>
              <a:t>.</a:t>
            </a:r>
          </a:p>
          <a:p>
            <a:pPr>
              <a:lnSpc>
                <a:spcPct val="107000"/>
              </a:lnSpc>
              <a:spcAft>
                <a:spcPts val="800"/>
              </a:spcAft>
            </a:pPr>
            <a:endParaRPr lang="en-US" sz="2000" dirty="0">
              <a:ea typeface="Calibri" panose="020F0502020204030204" pitchFamily="34" charset="0"/>
              <a:cs typeface="Calibri" panose="020F0502020204030204" pitchFamily="34" charset="0"/>
            </a:endParaRPr>
          </a:p>
          <a:p>
            <a:pPr>
              <a:lnSpc>
                <a:spcPct val="107000"/>
              </a:lnSpc>
              <a:spcAft>
                <a:spcPts val="800"/>
              </a:spcAft>
            </a:pPr>
            <a:r>
              <a:rPr lang="en-US" sz="2000" b="1" dirty="0" smtClean="0">
                <a:ea typeface="Calibri" panose="020F0502020204030204" pitchFamily="34" charset="0"/>
                <a:cs typeface="Calibri" panose="020F0502020204030204" pitchFamily="34" charset="0"/>
              </a:rPr>
              <a:t>What </a:t>
            </a:r>
            <a:r>
              <a:rPr lang="en-US" sz="2000" b="1" dirty="0">
                <a:ea typeface="Calibri" panose="020F0502020204030204" pitchFamily="34" charset="0"/>
                <a:cs typeface="Calibri" panose="020F0502020204030204" pitchFamily="34" charset="0"/>
              </a:rPr>
              <a:t>is a problem? </a:t>
            </a:r>
            <a:r>
              <a:rPr lang="en-US" sz="2000" dirty="0">
                <a:ea typeface="Calibri" panose="020F0502020204030204" pitchFamily="34" charset="0"/>
                <a:cs typeface="Calibri" panose="020F0502020204030204" pitchFamily="34" charset="0"/>
              </a:rPr>
              <a:t>A problem is something that needs to be resolved, </a:t>
            </a:r>
            <a:r>
              <a:rPr lang="en-US" sz="2000" b="1" dirty="0">
                <a:ea typeface="Calibri" panose="020F0502020204030204" pitchFamily="34" charset="0"/>
                <a:cs typeface="Calibri" panose="020F0502020204030204" pitchFamily="34" charset="0"/>
              </a:rPr>
              <a:t>Solution? </a:t>
            </a:r>
            <a:r>
              <a:rPr lang="en-US" sz="2000" dirty="0">
                <a:ea typeface="Calibri" panose="020F0502020204030204" pitchFamily="34" charset="0"/>
                <a:cs typeface="Calibri" panose="020F0502020204030204" pitchFamily="34" charset="0"/>
              </a:rPr>
              <a:t>It is the answer to the problem in a context that helps resolve the issue.</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0113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342900" indent="-342900">
              <a:buFont typeface="Wingdings" panose="05000000000000000000" pitchFamily="2" charset="2"/>
              <a:buChar char="q"/>
            </a:pPr>
            <a:r>
              <a:rPr lang="en-US" sz="2000" b="1" dirty="0" smtClean="0">
                <a:latin typeface="+mn-lt"/>
              </a:rPr>
              <a:t>Continue…</a:t>
            </a:r>
            <a:br>
              <a:rPr lang="en-US" sz="2000" b="1" dirty="0" smtClean="0">
                <a:latin typeface="+mn-lt"/>
              </a:rPr>
            </a:br>
            <a:r>
              <a:rPr lang="en-US" sz="2000" b="1" dirty="0" smtClean="0">
                <a:latin typeface="+mn-lt"/>
              </a:rPr>
              <a:t/>
            </a:r>
            <a:br>
              <a:rPr lang="en-US" sz="2000" b="1" dirty="0" smtClean="0">
                <a:latin typeface="+mn-lt"/>
              </a:rPr>
            </a:br>
            <a:r>
              <a:rPr lang="en-US" sz="2000" b="1" dirty="0" smtClean="0">
                <a:latin typeface="+mn-lt"/>
              </a:rPr>
              <a:t/>
            </a:r>
            <a:br>
              <a:rPr lang="en-US" sz="2000" b="1" dirty="0" smtClean="0">
                <a:latin typeface="+mn-lt"/>
              </a:rPr>
            </a:br>
            <a:r>
              <a:rPr lang="en-US" sz="2000" b="1" dirty="0">
                <a:latin typeface="+mn-lt"/>
              </a:rPr>
              <a:t/>
            </a:r>
            <a:br>
              <a:rPr lang="en-US" sz="2000" b="1" dirty="0">
                <a:latin typeface="+mn-lt"/>
              </a:rPr>
            </a:br>
            <a:endParaRPr lang="en-US" sz="2000" b="1" dirty="0">
              <a:latin typeface="+mn-lt"/>
            </a:endParaRPr>
          </a:p>
        </p:txBody>
      </p:sp>
      <p:sp>
        <p:nvSpPr>
          <p:cNvPr id="3" name="Subtitle 2"/>
          <p:cNvSpPr>
            <a:spLocks noGrp="1"/>
          </p:cNvSpPr>
          <p:nvPr>
            <p:ph type="subTitle" idx="1"/>
          </p:nvPr>
        </p:nvSpPr>
        <p:spPr>
          <a:xfrm>
            <a:off x="1371600" y="3344092"/>
            <a:ext cx="9448800" cy="2926080"/>
          </a:xfrm>
        </p:spPr>
        <p:txBody>
          <a:bodyPr>
            <a:normAutofit/>
          </a:bodyPr>
          <a:lstStyle/>
          <a:p>
            <a:r>
              <a:rPr lang="en-US" b="1" dirty="0"/>
              <a:t>GOF Pattern </a:t>
            </a:r>
            <a:r>
              <a:rPr lang="en-US" b="1" dirty="0" smtClean="0"/>
              <a:t>Catalog</a:t>
            </a:r>
          </a:p>
          <a:p>
            <a:endParaRPr lang="en-US" dirty="0"/>
          </a:p>
          <a:p>
            <a:endParaRPr lang="en-US" dirty="0"/>
          </a:p>
          <a:p>
            <a:pPr marL="342900" indent="-342900">
              <a:buFont typeface="Wingdings" panose="05000000000000000000" pitchFamily="2" charset="2"/>
              <a:buChar char="Ø"/>
            </a:pPr>
            <a:r>
              <a:rPr lang="en-US" dirty="0"/>
              <a:t>When it comes to GOF pattern they grouped together related patterns and came up with catalog of patterns as shown below. </a:t>
            </a:r>
          </a:p>
        </p:txBody>
      </p:sp>
    </p:spTree>
    <p:extLst>
      <p:ext uri="{BB962C8B-B14F-4D97-AF65-F5344CB8AC3E}">
        <p14:creationId xmlns:p14="http://schemas.microsoft.com/office/powerpoint/2010/main" val="24652293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6"/>
            <a:ext cx="9448800" cy="926732"/>
          </a:xfrm>
        </p:spPr>
        <p:txBody>
          <a:bodyPr>
            <a:normAutofit fontScale="90000"/>
          </a:bodyPr>
          <a:lstStyle/>
          <a:p>
            <a:pPr marL="342900" indent="-342900">
              <a:buFont typeface="Wingdings" panose="05000000000000000000" pitchFamily="2" charset="2"/>
              <a:buChar char="q"/>
            </a:pPr>
            <a:r>
              <a:rPr lang="en-US" sz="2000" b="1" dirty="0">
                <a:latin typeface="+mn-lt"/>
              </a:rPr>
              <a:t>Creational Patterns</a:t>
            </a:r>
            <a:r>
              <a:rPr lang="en-US" dirty="0"/>
              <a:t/>
            </a:r>
            <a:br>
              <a:rPr lang="en-US" dirty="0"/>
            </a:br>
            <a:endParaRPr lang="en-US" dirty="0"/>
          </a:p>
        </p:txBody>
      </p:sp>
      <p:sp>
        <p:nvSpPr>
          <p:cNvPr id="3" name="Subtitle 2"/>
          <p:cNvSpPr>
            <a:spLocks noGrp="1"/>
          </p:cNvSpPr>
          <p:nvPr>
            <p:ph type="subTitle" idx="1"/>
          </p:nvPr>
        </p:nvSpPr>
        <p:spPr>
          <a:xfrm>
            <a:off x="1371600" y="2730138"/>
            <a:ext cx="9448800" cy="1587863"/>
          </a:xfrm>
        </p:spPr>
        <p:txBody>
          <a:bodyPr>
            <a:noAutofit/>
          </a:bodyPr>
          <a:lstStyle/>
          <a:p>
            <a:r>
              <a:rPr lang="en-US" dirty="0"/>
              <a:t>It provides guidelines to instantiate a single or group of objects so called Creational </a:t>
            </a:r>
            <a:r>
              <a:rPr lang="en-US" dirty="0" smtClean="0"/>
              <a:t>Patterns</a:t>
            </a:r>
          </a:p>
          <a:p>
            <a:endParaRPr lang="en-US" dirty="0"/>
          </a:p>
          <a:p>
            <a:pPr marL="342900" lvl="0" indent="-342900">
              <a:buFont typeface="Wingdings" panose="05000000000000000000" pitchFamily="2" charset="2"/>
              <a:buChar char="Ø"/>
            </a:pPr>
            <a:r>
              <a:rPr lang="en-US" b="1" dirty="0">
                <a:solidFill>
                  <a:srgbClr val="00B0F0"/>
                </a:solidFill>
              </a:rPr>
              <a:t>Singleton</a:t>
            </a:r>
            <a:endParaRPr lang="en-US" dirty="0">
              <a:solidFill>
                <a:srgbClr val="00B0F0"/>
              </a:solidFill>
            </a:endParaRPr>
          </a:p>
          <a:p>
            <a:pPr marL="342900" lvl="0" indent="-342900">
              <a:buFont typeface="Wingdings" panose="05000000000000000000" pitchFamily="2" charset="2"/>
              <a:buChar char="Ø"/>
            </a:pPr>
            <a:r>
              <a:rPr lang="en-US" b="1" dirty="0">
                <a:solidFill>
                  <a:srgbClr val="00B0F0"/>
                </a:solidFill>
              </a:rPr>
              <a:t>Abstract Factory</a:t>
            </a:r>
            <a:endParaRPr lang="en-US" dirty="0">
              <a:solidFill>
                <a:srgbClr val="00B0F0"/>
              </a:solidFill>
            </a:endParaRPr>
          </a:p>
          <a:p>
            <a:pPr marL="342900" lvl="0" indent="-342900">
              <a:buFont typeface="Wingdings" panose="05000000000000000000" pitchFamily="2" charset="2"/>
              <a:buChar char="Ø"/>
            </a:pPr>
            <a:r>
              <a:rPr lang="en-US" dirty="0"/>
              <a:t>Builder</a:t>
            </a:r>
          </a:p>
          <a:p>
            <a:pPr marL="342900" lvl="0" indent="-342900">
              <a:buFont typeface="Wingdings" panose="05000000000000000000" pitchFamily="2" charset="2"/>
              <a:buChar char="Ø"/>
            </a:pPr>
            <a:r>
              <a:rPr lang="en-US" b="1" dirty="0">
                <a:solidFill>
                  <a:srgbClr val="00B0F0"/>
                </a:solidFill>
              </a:rPr>
              <a:t>Factory Method</a:t>
            </a:r>
            <a:endParaRPr lang="en-US" dirty="0">
              <a:solidFill>
                <a:srgbClr val="00B0F0"/>
              </a:solidFill>
            </a:endParaRPr>
          </a:p>
          <a:p>
            <a:pPr marL="342900" lvl="0" indent="-342900">
              <a:buFont typeface="Wingdings" panose="05000000000000000000" pitchFamily="2" charset="2"/>
              <a:buChar char="Ø"/>
            </a:pPr>
            <a:r>
              <a:rPr lang="en-US" dirty="0"/>
              <a:t>Prototype</a:t>
            </a:r>
          </a:p>
          <a:p>
            <a:pPr marL="342900" lvl="0" indent="-342900">
              <a:buFont typeface="Wingdings" panose="05000000000000000000" pitchFamily="2" charset="2"/>
              <a:buChar char="Ø"/>
            </a:pPr>
            <a:r>
              <a:rPr lang="en-US" b="1" dirty="0">
                <a:solidFill>
                  <a:srgbClr val="00B0F0"/>
                </a:solidFill>
              </a:rPr>
              <a:t>Factory</a:t>
            </a:r>
            <a:endParaRPr lang="en-US" dirty="0">
              <a:solidFill>
                <a:srgbClr val="00B0F0"/>
              </a:solidFill>
            </a:endParaRPr>
          </a:p>
        </p:txBody>
      </p:sp>
    </p:spTree>
    <p:extLst>
      <p:ext uri="{BB962C8B-B14F-4D97-AF65-F5344CB8AC3E}">
        <p14:creationId xmlns:p14="http://schemas.microsoft.com/office/powerpoint/2010/main" val="2850711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40971"/>
            <a:ext cx="9448800" cy="1384663"/>
          </a:xfrm>
        </p:spPr>
        <p:txBody>
          <a:bodyPr/>
          <a:lstStyle/>
          <a:p>
            <a:pPr marL="342900" indent="-342900">
              <a:buFont typeface="Wingdings" panose="05000000000000000000" pitchFamily="2" charset="2"/>
              <a:buChar char="q"/>
            </a:pPr>
            <a:r>
              <a:rPr lang="en-US" sz="2000" b="1" dirty="0"/>
              <a:t>Structural </a:t>
            </a:r>
            <a:r>
              <a:rPr lang="en-US" sz="2000" b="1" dirty="0" smtClean="0"/>
              <a:t>Patterns</a:t>
            </a:r>
            <a:r>
              <a:rPr lang="en-US" dirty="0"/>
              <a:t/>
            </a:r>
            <a:br>
              <a:rPr lang="en-US" dirty="0"/>
            </a:br>
            <a:endParaRPr lang="en-US" dirty="0"/>
          </a:p>
        </p:txBody>
      </p:sp>
      <p:sp>
        <p:nvSpPr>
          <p:cNvPr id="3" name="Subtitle 2"/>
          <p:cNvSpPr>
            <a:spLocks noGrp="1"/>
          </p:cNvSpPr>
          <p:nvPr>
            <p:ph type="subTitle" idx="1"/>
          </p:nvPr>
        </p:nvSpPr>
        <p:spPr>
          <a:xfrm>
            <a:off x="1371600" y="2625634"/>
            <a:ext cx="9448800" cy="1692367"/>
          </a:xfrm>
        </p:spPr>
        <p:txBody>
          <a:bodyPr>
            <a:noAutofit/>
          </a:bodyPr>
          <a:lstStyle/>
          <a:p>
            <a:r>
              <a:rPr lang="en-US" dirty="0"/>
              <a:t>It provides a manner to define relationship between </a:t>
            </a:r>
            <a:r>
              <a:rPr lang="en-US" dirty="0" smtClean="0"/>
              <a:t>classes</a:t>
            </a:r>
          </a:p>
          <a:p>
            <a:endParaRPr lang="en-US" dirty="0"/>
          </a:p>
          <a:p>
            <a:pPr marL="342900" lvl="0" indent="-342900">
              <a:buFont typeface="Wingdings" panose="05000000000000000000" pitchFamily="2" charset="2"/>
              <a:buChar char="Ø"/>
            </a:pPr>
            <a:r>
              <a:rPr lang="en-US" dirty="0"/>
              <a:t>Adapter</a:t>
            </a:r>
          </a:p>
          <a:p>
            <a:pPr marL="342900" lvl="0" indent="-342900">
              <a:buFont typeface="Wingdings" panose="05000000000000000000" pitchFamily="2" charset="2"/>
              <a:buChar char="Ø"/>
            </a:pPr>
            <a:r>
              <a:rPr lang="en-US" dirty="0"/>
              <a:t>Bridge</a:t>
            </a:r>
          </a:p>
          <a:p>
            <a:pPr marL="342900" lvl="0" indent="-342900">
              <a:buFont typeface="Wingdings" panose="05000000000000000000" pitchFamily="2" charset="2"/>
              <a:buChar char="Ø"/>
            </a:pPr>
            <a:r>
              <a:rPr lang="en-US" dirty="0"/>
              <a:t>Composite</a:t>
            </a:r>
          </a:p>
          <a:p>
            <a:pPr marL="342900" lvl="0" indent="-342900">
              <a:buFont typeface="Wingdings" panose="05000000000000000000" pitchFamily="2" charset="2"/>
              <a:buChar char="Ø"/>
            </a:pPr>
            <a:r>
              <a:rPr lang="en-US" dirty="0"/>
              <a:t>Decorator</a:t>
            </a:r>
          </a:p>
          <a:p>
            <a:pPr marL="342900" lvl="0" indent="-342900">
              <a:buFont typeface="Wingdings" panose="05000000000000000000" pitchFamily="2" charset="2"/>
              <a:buChar char="Ø"/>
            </a:pPr>
            <a:r>
              <a:rPr lang="en-US" dirty="0"/>
              <a:t>Façade</a:t>
            </a:r>
          </a:p>
          <a:p>
            <a:pPr marL="342900" lvl="0" indent="-342900">
              <a:buFont typeface="Wingdings" panose="05000000000000000000" pitchFamily="2" charset="2"/>
              <a:buChar char="Ø"/>
            </a:pPr>
            <a:r>
              <a:rPr lang="en-US" dirty="0"/>
              <a:t>Flyweight</a:t>
            </a:r>
          </a:p>
          <a:p>
            <a:pPr marL="342900" lvl="0" indent="-342900">
              <a:buFont typeface="Wingdings" panose="05000000000000000000" pitchFamily="2" charset="2"/>
              <a:buChar char="Ø"/>
            </a:pPr>
            <a:r>
              <a:rPr lang="en-US" b="1" dirty="0">
                <a:solidFill>
                  <a:srgbClr val="00B0F0"/>
                </a:solidFill>
              </a:rPr>
              <a:t>Proxy</a:t>
            </a:r>
            <a:endParaRPr lang="en-US" dirty="0">
              <a:solidFill>
                <a:srgbClr val="00B0F0"/>
              </a:solidFill>
            </a:endParaRPr>
          </a:p>
        </p:txBody>
      </p:sp>
    </p:spTree>
    <p:extLst>
      <p:ext uri="{BB962C8B-B14F-4D97-AF65-F5344CB8AC3E}">
        <p14:creationId xmlns:p14="http://schemas.microsoft.com/office/powerpoint/2010/main" val="1809676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2979</TotalTime>
  <Words>1423</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vt:lpstr>
      <vt:lpstr>Vapor Trail</vt:lpstr>
      <vt:lpstr>PowerPoint Presentation</vt:lpstr>
      <vt:lpstr>Java Design Patterns</vt:lpstr>
      <vt:lpstr>Continue…</vt:lpstr>
      <vt:lpstr>PowerPoint Presentation</vt:lpstr>
      <vt:lpstr>PowerPoint Presentation</vt:lpstr>
      <vt:lpstr>PowerPoint Presentation</vt:lpstr>
      <vt:lpstr>Continue…    </vt:lpstr>
      <vt:lpstr>Creational Patterns </vt:lpstr>
      <vt:lpstr>Structural Patterns </vt:lpstr>
      <vt:lpstr>Behavioral Patterns </vt:lpstr>
      <vt:lpstr>PowerPoint Presentation</vt:lpstr>
      <vt:lpstr>1. Singleton Design Pattern </vt:lpstr>
      <vt:lpstr>How to create a class as singleton? </vt:lpstr>
      <vt:lpstr>When to use singleton </vt:lpstr>
      <vt:lpstr>PowerPoint Presentation</vt:lpstr>
      <vt:lpstr>2.Factory Method Design pattern </vt:lpstr>
      <vt:lpstr>Advantage of Factory Design Pattern </vt:lpstr>
      <vt:lpstr>Usage of Factory Design Pattern </vt:lpstr>
      <vt:lpstr>3.Abstract factory </vt:lpstr>
      <vt:lpstr>Advantage of Abstract Factory Pattern</vt:lpstr>
      <vt:lpstr>Usage of Abstract Factory Pattern </vt:lpstr>
      <vt:lpstr>Diff bet Abstract Factory and factory-method </vt:lpstr>
      <vt:lpstr>4.Strategy Design pattern </vt:lpstr>
      <vt:lpstr>5. Command</vt:lpstr>
      <vt:lpstr>PowerPoint Presentation</vt:lpstr>
      <vt:lpstr>6. Proxy Pattern </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Design Patterns</dc:title>
  <dc:creator>Rahul Thawri</dc:creator>
  <cp:lastModifiedBy>Rahul Thawri</cp:lastModifiedBy>
  <cp:revision>80</cp:revision>
  <dcterms:created xsi:type="dcterms:W3CDTF">2020-06-28T06:32:36Z</dcterms:created>
  <dcterms:modified xsi:type="dcterms:W3CDTF">2020-06-30T08:13:40Z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fb11280a-a066-4ddc-abbb-125319a78ae4</vt:lpwstr>
  </property>
  <property fmtid="{D5CDD505-2E9C-101B-9397-08002B2CF9AE}" pid="3" name="HCLClassification">
    <vt:lpwstr>HCL_Cla5s_1nt3rnal</vt:lpwstr>
  </property>
  <property fmtid="{D5CDD505-2E9C-101B-9397-08002B2CF9AE}" pid="4" name="HCL_Cla5s_D6">
    <vt:lpwstr>False</vt:lpwstr>
  </property>
</Properties>
</file>