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0"/>
  </p:notesMasterIdLst>
  <p:sldIdLst>
    <p:sldId id="263" r:id="rId2"/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5EF0C1-81BE-4F0F-B993-CAA31594970E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5D5C25-CE26-4D62-97B8-176A3D8A6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188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5D5C25-CE26-4D62-97B8-176A3D8A6B7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0158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19719-6640-4CA0-90A9-2A98FA5DEA26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75DA5-C212-4B41-8241-91FBDCD1C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529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19719-6640-4CA0-90A9-2A98FA5DEA26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75DA5-C212-4B41-8241-91FBDCD1C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312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19719-6640-4CA0-90A9-2A98FA5DEA26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75DA5-C212-4B41-8241-91FBDCD1C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557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19719-6640-4CA0-90A9-2A98FA5DEA26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75DA5-C212-4B41-8241-91FBDCD1C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056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19719-6640-4CA0-90A9-2A98FA5DEA26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75DA5-C212-4B41-8241-91FBDCD1C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111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19719-6640-4CA0-90A9-2A98FA5DEA26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75DA5-C212-4B41-8241-91FBDCD1C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702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19719-6640-4CA0-90A9-2A98FA5DEA26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75DA5-C212-4B41-8241-91FBDCD1C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357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19719-6640-4CA0-90A9-2A98FA5DEA26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75DA5-C212-4B41-8241-91FBDCD1C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126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19719-6640-4CA0-90A9-2A98FA5DEA26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75DA5-C212-4B41-8241-91FBDCD1C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029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19719-6640-4CA0-90A9-2A98FA5DEA26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75DA5-C212-4B41-8241-91FBDCD1C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240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19719-6640-4CA0-90A9-2A98FA5DEA26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75DA5-C212-4B41-8241-91FBDCD1C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137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719719-6640-4CA0-90A9-2A98FA5DEA26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D75DA5-C212-4B41-8241-91FBDCD1C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923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403567" y="3244334"/>
            <a:ext cx="649371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0" b="1" dirty="0" smtClean="0">
                <a:solidFill>
                  <a:srgbClr val="0070C0"/>
                </a:solidFill>
              </a:rPr>
              <a:t>Python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12153417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" y="248194"/>
            <a:ext cx="10668000" cy="587829"/>
          </a:xfrm>
        </p:spPr>
        <p:txBody>
          <a:bodyPr>
            <a:normAutofit/>
          </a:bodyPr>
          <a:lstStyle/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400" b="1" dirty="0"/>
              <a:t>Introduction</a:t>
            </a:r>
            <a:r>
              <a:rPr lang="en-US" sz="2400" dirty="0"/>
              <a:t> :-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162595"/>
            <a:ext cx="11730446" cy="5421086"/>
          </a:xfrm>
        </p:spPr>
        <p:txBody>
          <a:bodyPr>
            <a:normAutofit/>
          </a:bodyPr>
          <a:lstStyle/>
          <a:p>
            <a:pPr marL="342900" indent="-342900" algn="l">
              <a:buFont typeface="Courier New" panose="02070309020205020404" pitchFamily="49" charset="0"/>
              <a:buChar char="o"/>
            </a:pPr>
            <a:r>
              <a:rPr lang="en-US" sz="2000" dirty="0" smtClean="0"/>
              <a:t>Brief history of Python</a:t>
            </a:r>
          </a:p>
          <a:p>
            <a:pPr marL="342900" indent="-342900" algn="l">
              <a:buFont typeface="Courier New" panose="02070309020205020404" pitchFamily="49" charset="0"/>
              <a:buChar char="o"/>
            </a:pPr>
            <a:r>
              <a:rPr lang="en-US" sz="2000" dirty="0" smtClean="0"/>
              <a:t>Created in 1990 by Guido van Rossum</a:t>
            </a:r>
          </a:p>
          <a:p>
            <a:pPr marL="342900" indent="-342900" algn="l">
              <a:buFont typeface="Courier New" panose="02070309020205020404" pitchFamily="49" charset="0"/>
              <a:buChar char="o"/>
            </a:pPr>
            <a:r>
              <a:rPr lang="en-US" sz="2000" dirty="0" smtClean="0"/>
              <a:t>Python 3 released in 2008</a:t>
            </a:r>
          </a:p>
          <a:p>
            <a:pPr marL="342900" indent="-342900" algn="l">
              <a:buFont typeface="Courier New" panose="02070309020205020404" pitchFamily="49" charset="0"/>
              <a:buChar char="o"/>
            </a:pPr>
            <a:r>
              <a:rPr lang="en-US" sz="2000" dirty="0" smtClean="0"/>
              <a:t>Specifically designed as an easy to use language</a:t>
            </a:r>
          </a:p>
          <a:p>
            <a:pPr marL="342900" indent="-342900" algn="l">
              <a:buFont typeface="Courier New" panose="02070309020205020404" pitchFamily="49" charset="0"/>
              <a:buChar char="o"/>
            </a:pPr>
            <a:r>
              <a:rPr lang="en-US" sz="2000" dirty="0" smtClean="0"/>
              <a:t>High focus on readability of code</a:t>
            </a:r>
          </a:p>
          <a:p>
            <a:pPr algn="l"/>
            <a:endParaRPr lang="en-US" sz="2000" dirty="0" smtClean="0"/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000" b="1" dirty="0" smtClean="0"/>
              <a:t>Why choose Python?</a:t>
            </a:r>
          </a:p>
          <a:p>
            <a:pPr algn="l"/>
            <a:endParaRPr lang="en-US" sz="2000" b="1" dirty="0" smtClean="0"/>
          </a:p>
          <a:p>
            <a:pPr marL="342900" indent="-342900" algn="l">
              <a:buFont typeface="Courier New" panose="02070309020205020404" pitchFamily="49" charset="0"/>
              <a:buChar char="o"/>
            </a:pPr>
            <a:r>
              <a:rPr lang="en-US" sz="2000" dirty="0" smtClean="0"/>
              <a:t>Designed for clear, logical code that is easy to read and learn</a:t>
            </a:r>
          </a:p>
          <a:p>
            <a:pPr marL="342900" indent="-342900" algn="l">
              <a:buFont typeface="Courier New" panose="02070309020205020404" pitchFamily="49" charset="0"/>
              <a:buChar char="o"/>
            </a:pPr>
            <a:r>
              <a:rPr lang="en-US" sz="2000" dirty="0" smtClean="0"/>
              <a:t>Lots of existing libraries and frameworks written in Python to a wide variety of takes.</a:t>
            </a:r>
          </a:p>
          <a:p>
            <a:pPr marL="342900" indent="-342900" algn="l">
              <a:buFont typeface="Courier New" panose="02070309020205020404" pitchFamily="49" charset="0"/>
              <a:buChar char="o"/>
            </a:pPr>
            <a:r>
              <a:rPr lang="en-US" sz="2000" dirty="0" smtClean="0"/>
              <a:t>Focuses on optimizing developer time , rather than a computer’s processing time.</a:t>
            </a:r>
          </a:p>
          <a:p>
            <a:pPr marL="342900" indent="-342900" algn="l">
              <a:buFont typeface="Courier New" panose="02070309020205020404" pitchFamily="49" charset="0"/>
              <a:buChar char="o"/>
            </a:pPr>
            <a:r>
              <a:rPr lang="en-US" sz="2000" dirty="0" smtClean="0"/>
              <a:t>Great documentation online :</a:t>
            </a:r>
          </a:p>
          <a:p>
            <a:pPr marL="342900" indent="-342900" algn="l">
              <a:buFont typeface="Courier New" panose="02070309020205020404" pitchFamily="49" charset="0"/>
              <a:buChar char="o"/>
            </a:pPr>
            <a:r>
              <a:rPr lang="en-US" sz="2000" dirty="0" smtClean="0"/>
              <a:t> docs.python.org/3</a:t>
            </a:r>
          </a:p>
          <a:p>
            <a:pPr marL="342900" indent="-342900" algn="l">
              <a:buFont typeface="Courier New" panose="02070309020205020404" pitchFamily="49" charset="0"/>
              <a:buChar char="o"/>
            </a:pPr>
            <a:endParaRPr lang="en-US" sz="2000" dirty="0" smtClean="0"/>
          </a:p>
          <a:p>
            <a:pPr algn="l"/>
            <a:endParaRPr lang="en-US" sz="2000" dirty="0" smtClean="0"/>
          </a:p>
          <a:p>
            <a:pPr algn="l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89513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9817" y="627017"/>
            <a:ext cx="10498183" cy="483326"/>
          </a:xfrm>
        </p:spPr>
        <p:txBody>
          <a:bodyPr>
            <a:normAutofit/>
          </a:bodyPr>
          <a:lstStyle/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400" b="1" dirty="0" smtClean="0"/>
              <a:t>What can we do with the Python?</a:t>
            </a:r>
            <a:endParaRPr lang="en-US" sz="2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9817" y="1463040"/>
            <a:ext cx="11808823" cy="4846320"/>
          </a:xfrm>
        </p:spPr>
        <p:txBody>
          <a:bodyPr>
            <a:noAutofit/>
          </a:bodyPr>
          <a:lstStyle/>
          <a:p>
            <a:pPr marL="342900" indent="-342900" algn="l">
              <a:buFont typeface="Courier New" panose="02070309020205020404" pitchFamily="49" charset="0"/>
              <a:buChar char="o"/>
            </a:pPr>
            <a:r>
              <a:rPr lang="en-US" sz="2000" dirty="0" smtClean="0"/>
              <a:t>On “ base “ python, which consists of the core component Of the language and writing scripts and small programs.</a:t>
            </a:r>
          </a:p>
          <a:p>
            <a:pPr marL="342900" indent="-342900" algn="l">
              <a:buFont typeface="Courier New" panose="02070309020205020404" pitchFamily="49" charset="0"/>
              <a:buChar char="o"/>
            </a:pPr>
            <a:r>
              <a:rPr lang="en-US" sz="2000" dirty="0" smtClean="0"/>
              <a:t>Outside libraries and frameworks that greatly expand Python’s capabilities.</a:t>
            </a:r>
          </a:p>
          <a:p>
            <a:pPr marL="342900" indent="-342900" algn="l">
              <a:buFont typeface="Courier New" panose="02070309020205020404" pitchFamily="49" charset="0"/>
              <a:buChar char="o"/>
            </a:pPr>
            <a:endParaRPr lang="en-US" sz="2000" dirty="0" smtClean="0"/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000" b="1" dirty="0" smtClean="0"/>
              <a:t>Automate simple tasks</a:t>
            </a:r>
          </a:p>
          <a:p>
            <a:pPr algn="l"/>
            <a:endParaRPr lang="en-US" sz="2000" b="1" dirty="0" smtClean="0"/>
          </a:p>
          <a:p>
            <a:pPr marL="342900" indent="-342900" algn="l">
              <a:buFont typeface="Courier New" panose="02070309020205020404" pitchFamily="49" charset="0"/>
              <a:buChar char="o"/>
            </a:pPr>
            <a:r>
              <a:rPr lang="en-US" sz="2000" dirty="0" smtClean="0"/>
              <a:t>Searching for files and editing them</a:t>
            </a:r>
          </a:p>
          <a:p>
            <a:pPr marL="342900" indent="-342900" algn="l">
              <a:buFont typeface="Courier New" panose="02070309020205020404" pitchFamily="49" charset="0"/>
              <a:buChar char="o"/>
            </a:pPr>
            <a:r>
              <a:rPr lang="en-US" sz="2000" dirty="0" smtClean="0"/>
              <a:t>Scraping information from a website</a:t>
            </a:r>
          </a:p>
          <a:p>
            <a:pPr marL="342900" indent="-342900" algn="l">
              <a:buFont typeface="Courier New" panose="02070309020205020404" pitchFamily="49" charset="0"/>
              <a:buChar char="o"/>
            </a:pPr>
            <a:r>
              <a:rPr lang="en-US" sz="2000" dirty="0" smtClean="0"/>
              <a:t>Reading and editing excel files</a:t>
            </a:r>
          </a:p>
          <a:p>
            <a:pPr marL="342900" indent="-342900" algn="l">
              <a:buFont typeface="Courier New" panose="02070309020205020404" pitchFamily="49" charset="0"/>
              <a:buChar char="o"/>
            </a:pPr>
            <a:r>
              <a:rPr lang="en-US" sz="2000" dirty="0" smtClean="0"/>
              <a:t>Work with PDFs</a:t>
            </a:r>
          </a:p>
          <a:p>
            <a:pPr marL="342900" indent="-342900" algn="l">
              <a:buFont typeface="Courier New" panose="02070309020205020404" pitchFamily="49" charset="0"/>
              <a:buChar char="o"/>
            </a:pPr>
            <a:r>
              <a:rPr lang="en-US" sz="2000" dirty="0" smtClean="0"/>
              <a:t>Automate emails and text messages</a:t>
            </a:r>
          </a:p>
          <a:p>
            <a:pPr marL="342900" indent="-342900" algn="l">
              <a:buFont typeface="Courier New" panose="02070309020205020404" pitchFamily="49" charset="0"/>
              <a:buChar char="o"/>
            </a:pPr>
            <a:r>
              <a:rPr lang="en-US" sz="2000" dirty="0" smtClean="0"/>
              <a:t>Fill out forms</a:t>
            </a:r>
          </a:p>
          <a:p>
            <a:pPr marL="342900" indent="-342900" algn="l">
              <a:buFont typeface="Courier New" panose="02070309020205020404" pitchFamily="49" charset="0"/>
              <a:buChar char="o"/>
            </a:pPr>
            <a:endParaRPr lang="en-US" sz="2000" dirty="0" smtClean="0"/>
          </a:p>
          <a:p>
            <a:pPr marL="342900" indent="-342900" algn="l">
              <a:buFont typeface="Courier New" panose="02070309020205020404" pitchFamily="49" charset="0"/>
              <a:buChar char="o"/>
            </a:pPr>
            <a:endParaRPr lang="en-US" sz="2000" dirty="0" smtClean="0"/>
          </a:p>
          <a:p>
            <a:pPr marL="342900" indent="-342900" algn="l">
              <a:buFont typeface="Wingdings" panose="05000000000000000000" pitchFamily="2" charset="2"/>
              <a:buChar char="q"/>
            </a:pPr>
            <a:endParaRPr lang="en-US" sz="2000" b="1" dirty="0" smtClean="0"/>
          </a:p>
          <a:p>
            <a:pPr algn="l"/>
            <a:r>
              <a:rPr lang="en-US" sz="2000" dirty="0" smtClean="0"/>
              <a:t>  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7188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10668000" cy="522514"/>
          </a:xfrm>
        </p:spPr>
        <p:txBody>
          <a:bodyPr>
            <a:normAutofit/>
          </a:bodyPr>
          <a:lstStyle/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400" b="1" dirty="0" smtClean="0"/>
              <a:t>Data Science and Machine Learning</a:t>
            </a:r>
            <a:endParaRPr lang="en-US" sz="2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653143"/>
            <a:ext cx="12192000" cy="5812971"/>
          </a:xfrm>
        </p:spPr>
        <p:txBody>
          <a:bodyPr/>
          <a:lstStyle/>
          <a:p>
            <a:pPr marL="342900" indent="-342900" algn="l">
              <a:buFont typeface="Courier New" panose="02070309020205020404" pitchFamily="49" charset="0"/>
              <a:buChar char="o"/>
            </a:pPr>
            <a:r>
              <a:rPr lang="en-US" dirty="0" smtClean="0"/>
              <a:t>Analyze large data files</a:t>
            </a:r>
          </a:p>
          <a:p>
            <a:pPr marL="342900" indent="-342900" algn="l">
              <a:buFont typeface="Courier New" panose="02070309020205020404" pitchFamily="49" charset="0"/>
              <a:buChar char="o"/>
            </a:pPr>
            <a:r>
              <a:rPr lang="en-US" dirty="0" smtClean="0"/>
              <a:t>Create Visualizations</a:t>
            </a:r>
          </a:p>
          <a:p>
            <a:pPr marL="342900" indent="-342900" algn="l">
              <a:buFont typeface="Courier New" panose="02070309020205020404" pitchFamily="49" charset="0"/>
              <a:buChar char="o"/>
            </a:pPr>
            <a:r>
              <a:rPr lang="en-US" dirty="0" smtClean="0"/>
              <a:t>Perform machine learning tasks</a:t>
            </a:r>
          </a:p>
          <a:p>
            <a:pPr marL="342900" indent="-342900" algn="l">
              <a:buFont typeface="Courier New" panose="02070309020205020404" pitchFamily="49" charset="0"/>
              <a:buChar char="o"/>
            </a:pPr>
            <a:r>
              <a:rPr lang="en-US" dirty="0" smtClean="0"/>
              <a:t>Create and run predictive algorithms</a:t>
            </a:r>
          </a:p>
          <a:p>
            <a:pPr algn="l"/>
            <a:endParaRPr lang="en-US" dirty="0" smtClean="0"/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b="1" dirty="0" smtClean="0"/>
              <a:t>Create websites</a:t>
            </a:r>
          </a:p>
          <a:p>
            <a:pPr marL="342900" indent="-342900" algn="l">
              <a:buFont typeface="Courier New" panose="02070309020205020404" pitchFamily="49" charset="0"/>
              <a:buChar char="o"/>
            </a:pPr>
            <a:r>
              <a:rPr lang="en-US" dirty="0" smtClean="0"/>
              <a:t>Use web frameworks such as Django and Flask to handle the backend of a website and user data.</a:t>
            </a:r>
          </a:p>
          <a:p>
            <a:pPr marL="342900" indent="-342900" algn="l">
              <a:buFont typeface="Courier New" panose="02070309020205020404" pitchFamily="49" charset="0"/>
              <a:buChar char="o"/>
            </a:pPr>
            <a:r>
              <a:rPr lang="en-US" dirty="0" smtClean="0"/>
              <a:t>Create interactive Dashboards for users</a:t>
            </a:r>
          </a:p>
          <a:p>
            <a:pPr marL="342900" indent="-342900" algn="l">
              <a:buFont typeface="Courier New" panose="02070309020205020404" pitchFamily="49" charset="0"/>
              <a:buChar char="o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9086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10668000" cy="574766"/>
          </a:xfrm>
        </p:spPr>
        <p:txBody>
          <a:bodyPr>
            <a:normAutofit/>
          </a:bodyPr>
          <a:lstStyle/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400" b="1" dirty="0" smtClean="0"/>
              <a:t>Python has many advantages</a:t>
            </a:r>
            <a:endParaRPr lang="en-US" sz="2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809897"/>
            <a:ext cx="12096206" cy="5643154"/>
          </a:xfrm>
        </p:spPr>
        <p:txBody>
          <a:bodyPr>
            <a:normAutofit/>
          </a:bodyPr>
          <a:lstStyle/>
          <a:p>
            <a:pPr marL="342900" indent="-342900" algn="l">
              <a:buFont typeface="Courier New" panose="02070309020205020404" pitchFamily="49" charset="0"/>
              <a:buChar char="o"/>
            </a:pPr>
            <a:r>
              <a:rPr lang="en-US" dirty="0" smtClean="0"/>
              <a:t>Developer can learn it quickly</a:t>
            </a:r>
          </a:p>
          <a:p>
            <a:pPr marL="342900" indent="-342900" algn="l">
              <a:buFont typeface="Courier New" panose="02070309020205020404" pitchFamily="49" charset="0"/>
              <a:buChar char="o"/>
            </a:pPr>
            <a:r>
              <a:rPr lang="en-US" dirty="0" smtClean="0"/>
              <a:t>Typically involves less code</a:t>
            </a:r>
          </a:p>
          <a:p>
            <a:pPr marL="342900" indent="-342900" algn="l">
              <a:buFont typeface="Courier New" panose="02070309020205020404" pitchFamily="49" charset="0"/>
              <a:buChar char="o"/>
            </a:pPr>
            <a:r>
              <a:rPr lang="en-US" dirty="0" smtClean="0"/>
              <a:t>Syntax is easier to learn</a:t>
            </a:r>
          </a:p>
          <a:p>
            <a:pPr marL="342900" indent="-342900" algn="l">
              <a:buFont typeface="Courier New" panose="02070309020205020404" pitchFamily="49" charset="0"/>
              <a:buChar char="o"/>
            </a:pPr>
            <a:r>
              <a:rPr lang="en-US" dirty="0" smtClean="0"/>
              <a:t>Utilized by every major technology company</a:t>
            </a:r>
          </a:p>
          <a:p>
            <a:pPr marL="342900" indent="-342900" algn="l">
              <a:buFont typeface="Courier New" panose="02070309020205020404" pitchFamily="49" charset="0"/>
              <a:buChar char="o"/>
            </a:pPr>
            <a:r>
              <a:rPr lang="en-US" dirty="0" smtClean="0"/>
              <a:t>Huge amount of additional open-source libraries.</a:t>
            </a:r>
            <a:endParaRPr lang="en-US" dirty="0"/>
          </a:p>
          <a:p>
            <a:pPr marL="342900" indent="-342900" algn="l">
              <a:buFont typeface="Courier New" panose="02070309020205020404" pitchFamily="49" charset="0"/>
              <a:buChar char="o"/>
            </a:pPr>
            <a:endParaRPr lang="en-US" dirty="0" smtClean="0"/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b="1" dirty="0" smtClean="0"/>
              <a:t>There are several ways to run Python code</a:t>
            </a:r>
          </a:p>
          <a:p>
            <a:pPr marL="342900" indent="-342900" algn="l">
              <a:buFont typeface="Courier New" panose="02070309020205020404" pitchFamily="49" charset="0"/>
              <a:buChar char="o"/>
            </a:pPr>
            <a:r>
              <a:rPr lang="en-US" dirty="0" smtClean="0"/>
              <a:t>First let’s discuss the various options for development environments</a:t>
            </a:r>
          </a:p>
          <a:p>
            <a:pPr marL="342900" indent="-342900" algn="l">
              <a:buFont typeface="Courier New" panose="02070309020205020404" pitchFamily="49" charset="0"/>
              <a:buChar char="o"/>
            </a:pPr>
            <a:r>
              <a:rPr lang="en-US" dirty="0" smtClean="0"/>
              <a:t>There are 3 main types of environments: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 smtClean="0"/>
              <a:t>Text Editors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 smtClean="0"/>
              <a:t>Full IDEs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 smtClean="0"/>
              <a:t>Notebook Environments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257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10668000" cy="470263"/>
          </a:xfrm>
        </p:spPr>
        <p:txBody>
          <a:bodyPr>
            <a:normAutofit/>
          </a:bodyPr>
          <a:lstStyle/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400" b="1" dirty="0" smtClean="0"/>
              <a:t>Text Editors:</a:t>
            </a:r>
            <a:endParaRPr lang="en-US" sz="2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679269"/>
            <a:ext cx="12192000" cy="5760720"/>
          </a:xfrm>
        </p:spPr>
        <p:txBody>
          <a:bodyPr>
            <a:normAutofit lnSpcReduction="10000"/>
          </a:bodyPr>
          <a:lstStyle/>
          <a:p>
            <a:pPr marL="342900" indent="-342900" algn="l">
              <a:buFont typeface="Courier New" panose="02070309020205020404" pitchFamily="49" charset="0"/>
              <a:buChar char="o"/>
            </a:pPr>
            <a:r>
              <a:rPr lang="en-US" dirty="0" smtClean="0"/>
              <a:t>General editors for any text file</a:t>
            </a:r>
          </a:p>
          <a:p>
            <a:pPr marL="342900" indent="-342900" algn="l">
              <a:buFont typeface="Courier New" panose="02070309020205020404" pitchFamily="49" charset="0"/>
              <a:buChar char="o"/>
            </a:pPr>
            <a:r>
              <a:rPr lang="en-US" dirty="0" smtClean="0"/>
              <a:t>Work with a variety of file types </a:t>
            </a:r>
            <a:endParaRPr lang="en-US" dirty="0"/>
          </a:p>
          <a:p>
            <a:pPr marL="342900" indent="-342900" algn="l">
              <a:buFont typeface="Courier New" panose="02070309020205020404" pitchFamily="49" charset="0"/>
              <a:buChar char="o"/>
            </a:pPr>
            <a:r>
              <a:rPr lang="en-US" dirty="0" smtClean="0"/>
              <a:t>Can be customized with plugins and add-ons</a:t>
            </a:r>
          </a:p>
          <a:p>
            <a:pPr marL="342900" indent="-342900" algn="l">
              <a:buFont typeface="Courier New" panose="02070309020205020404" pitchFamily="49" charset="0"/>
              <a:buChar char="o"/>
            </a:pPr>
            <a:r>
              <a:rPr lang="en-US" dirty="0" smtClean="0"/>
              <a:t>Keep in mind, most are not designed with only Python in mind</a:t>
            </a:r>
          </a:p>
          <a:p>
            <a:pPr algn="l"/>
            <a:r>
              <a:rPr lang="en-US" b="1" dirty="0" smtClean="0"/>
              <a:t>Most Popular : Sublime Text and Atom</a:t>
            </a:r>
          </a:p>
          <a:p>
            <a:pPr algn="l"/>
            <a:endParaRPr lang="en-US" b="1" dirty="0" smtClean="0"/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b="1" dirty="0" smtClean="0"/>
              <a:t>Full IDEs</a:t>
            </a:r>
          </a:p>
          <a:p>
            <a:pPr marL="342900" indent="-342900" algn="l">
              <a:buFont typeface="Courier New" panose="02070309020205020404" pitchFamily="49" charset="0"/>
              <a:buChar char="o"/>
            </a:pPr>
            <a:r>
              <a:rPr lang="en-US" dirty="0" smtClean="0"/>
              <a:t>Development environments designed specifically for Python</a:t>
            </a:r>
          </a:p>
          <a:p>
            <a:pPr marL="342900" indent="-342900" algn="l">
              <a:buFont typeface="Courier New" panose="02070309020205020404" pitchFamily="49" charset="0"/>
              <a:buChar char="o"/>
            </a:pPr>
            <a:r>
              <a:rPr lang="en-US" dirty="0" smtClean="0"/>
              <a:t>Large programs</a:t>
            </a:r>
          </a:p>
          <a:p>
            <a:pPr marL="342900" indent="-342900" algn="l">
              <a:buFont typeface="Courier New" panose="02070309020205020404" pitchFamily="49" charset="0"/>
              <a:buChar char="o"/>
            </a:pPr>
            <a:r>
              <a:rPr lang="en-US" dirty="0" smtClean="0"/>
              <a:t>Only community editions are free</a:t>
            </a:r>
          </a:p>
          <a:p>
            <a:pPr marL="342900" indent="-342900" algn="l">
              <a:buFont typeface="Courier New" panose="02070309020205020404" pitchFamily="49" charset="0"/>
              <a:buChar char="o"/>
            </a:pPr>
            <a:r>
              <a:rPr lang="en-US" dirty="0"/>
              <a:t>D</a:t>
            </a:r>
            <a:r>
              <a:rPr lang="en-US" dirty="0" smtClean="0"/>
              <a:t>esigned specifically for Python, lots of extra functionality.</a:t>
            </a:r>
          </a:p>
          <a:p>
            <a:pPr algn="l"/>
            <a:endParaRPr lang="en-US" dirty="0"/>
          </a:p>
          <a:p>
            <a:pPr algn="l"/>
            <a:r>
              <a:rPr lang="en-US" b="1" dirty="0" smtClean="0"/>
              <a:t>Most Popular: </a:t>
            </a:r>
            <a:r>
              <a:rPr lang="en-US" b="1" dirty="0" err="1" smtClean="0"/>
              <a:t>PyCharm</a:t>
            </a:r>
            <a:r>
              <a:rPr lang="en-US" b="1" dirty="0" smtClean="0"/>
              <a:t> and </a:t>
            </a:r>
            <a:r>
              <a:rPr lang="en-US" b="1" dirty="0" err="1" smtClean="0"/>
              <a:t>Spyder</a:t>
            </a:r>
            <a:endParaRPr lang="en-US" b="1" dirty="0" smtClean="0"/>
          </a:p>
          <a:p>
            <a:pPr marL="342900" indent="-342900" algn="l">
              <a:buFont typeface="Courier New" panose="02070309020205020404" pitchFamily="49" charset="0"/>
              <a:buChar char="o"/>
            </a:pPr>
            <a:endParaRPr lang="en-US" dirty="0" smtClean="0"/>
          </a:p>
          <a:p>
            <a:pPr marL="342900" indent="-342900" algn="l">
              <a:buFont typeface="Courier New" panose="02070309020205020404" pitchFamily="49" charset="0"/>
              <a:buChar char="o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830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10668000" cy="470263"/>
          </a:xfrm>
        </p:spPr>
        <p:txBody>
          <a:bodyPr>
            <a:normAutofit/>
          </a:bodyPr>
          <a:lstStyle/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400" b="1" dirty="0" smtClean="0"/>
              <a:t>Notebook Environments:</a:t>
            </a:r>
            <a:endParaRPr lang="en-US" sz="2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705394"/>
            <a:ext cx="12192000" cy="6035040"/>
          </a:xfrm>
        </p:spPr>
        <p:txBody>
          <a:bodyPr/>
          <a:lstStyle/>
          <a:p>
            <a:pPr marL="342900" indent="-342900" algn="l">
              <a:buFont typeface="Courier New" panose="02070309020205020404" pitchFamily="49" charset="0"/>
              <a:buChar char="o"/>
            </a:pPr>
            <a:r>
              <a:rPr lang="en-US" dirty="0" smtClean="0"/>
              <a:t>Great for learning</a:t>
            </a:r>
          </a:p>
          <a:p>
            <a:pPr marL="342900" indent="-342900" algn="l">
              <a:buFont typeface="Courier New" panose="02070309020205020404" pitchFamily="49" charset="0"/>
              <a:buChar char="o"/>
            </a:pPr>
            <a:r>
              <a:rPr lang="en-US" dirty="0" smtClean="0"/>
              <a:t>See input and output next to each other</a:t>
            </a:r>
          </a:p>
          <a:p>
            <a:pPr marL="342900" indent="-342900" algn="l">
              <a:buFont typeface="Courier New" panose="02070309020205020404" pitchFamily="49" charset="0"/>
              <a:buChar char="o"/>
            </a:pPr>
            <a:r>
              <a:rPr lang="en-US" dirty="0" smtClean="0"/>
              <a:t>Support in-line markdown notes, visualization, videos and more</a:t>
            </a:r>
          </a:p>
          <a:p>
            <a:pPr marL="342900" indent="-342900" algn="l">
              <a:buFont typeface="Courier New" panose="02070309020205020404" pitchFamily="49" charset="0"/>
              <a:buChar char="o"/>
            </a:pPr>
            <a:r>
              <a:rPr lang="en-US" dirty="0" smtClean="0"/>
              <a:t>Special file formats that are not .</a:t>
            </a:r>
            <a:r>
              <a:rPr lang="en-US" dirty="0" err="1" smtClean="0"/>
              <a:t>py</a:t>
            </a:r>
            <a:endParaRPr lang="en-US" dirty="0" smtClean="0"/>
          </a:p>
          <a:p>
            <a:pPr algn="l"/>
            <a:endParaRPr lang="en-US" dirty="0" smtClean="0"/>
          </a:p>
          <a:p>
            <a:pPr algn="l"/>
            <a:r>
              <a:rPr lang="en-US" b="1" dirty="0" smtClean="0"/>
              <a:t>Most Popular is </a:t>
            </a:r>
            <a:r>
              <a:rPr lang="en-US" b="1" dirty="0" err="1" smtClean="0"/>
              <a:t>Jupyter</a:t>
            </a:r>
            <a:r>
              <a:rPr lang="en-US" b="1" dirty="0" smtClean="0"/>
              <a:t> Notebook</a:t>
            </a:r>
          </a:p>
          <a:p>
            <a:pPr algn="l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61946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10668000" cy="535577"/>
          </a:xfrm>
        </p:spPr>
        <p:txBody>
          <a:bodyPr>
            <a:normAutofit/>
          </a:bodyPr>
          <a:lstStyle/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400" b="1" dirty="0" smtClean="0"/>
              <a:t>Introduction to Python Data Types</a:t>
            </a:r>
            <a:endParaRPr lang="en-US" sz="2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867989"/>
            <a:ext cx="9144000" cy="3389811"/>
          </a:xfrm>
        </p:spPr>
        <p:txBody>
          <a:bodyPr/>
          <a:lstStyle/>
          <a:p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4477771"/>
              </p:ext>
            </p:extLst>
          </p:nvPr>
        </p:nvGraphicFramePr>
        <p:xfrm>
          <a:off x="483326" y="1371596"/>
          <a:ext cx="10711543" cy="468956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06460">
                  <a:extLst>
                    <a:ext uri="{9D8B030D-6E8A-4147-A177-3AD203B41FA5}">
                      <a16:colId xmlns:a16="http://schemas.microsoft.com/office/drawing/2014/main" val="906418035"/>
                    </a:ext>
                  </a:extLst>
                </a:gridCol>
                <a:gridCol w="712407">
                  <a:extLst>
                    <a:ext uri="{9D8B030D-6E8A-4147-A177-3AD203B41FA5}">
                      <a16:colId xmlns:a16="http://schemas.microsoft.com/office/drawing/2014/main" val="632287790"/>
                    </a:ext>
                  </a:extLst>
                </a:gridCol>
                <a:gridCol w="8192676">
                  <a:extLst>
                    <a:ext uri="{9D8B030D-6E8A-4147-A177-3AD203B41FA5}">
                      <a16:colId xmlns:a16="http://schemas.microsoft.com/office/drawing/2014/main" val="556478544"/>
                    </a:ext>
                  </a:extLst>
                </a:gridCol>
              </a:tblGrid>
              <a:tr h="52106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Name </a:t>
                      </a:r>
                      <a:endParaRPr lang="en-US" sz="1100" b="0" i="0" u="none" strike="noStrike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Type</a:t>
                      </a:r>
                      <a:endParaRPr lang="en-US" sz="1100" b="0" i="0" u="none" strike="noStrike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Description</a:t>
                      </a:r>
                      <a:endParaRPr lang="en-US" sz="1100" b="0" i="0" u="none" strike="noStrike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99351663"/>
                  </a:ext>
                </a:extLst>
              </a:tr>
              <a:tr h="52106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Integers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Whole number, such as : 3   300   200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15047387"/>
                  </a:ext>
                </a:extLst>
              </a:tr>
              <a:tr h="52106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Floating point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float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Number with a decimal point : 2.3    4.6    100.0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33802409"/>
                  </a:ext>
                </a:extLst>
              </a:tr>
              <a:tr h="52106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Strings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str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Orderes sequence of charecters : "hello"   "Rahul"    "2000"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08706041"/>
                  </a:ext>
                </a:extLst>
              </a:tr>
              <a:tr h="52106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Lists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list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Ordered sequence of objects : [10,"hello","200.3"]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09404282"/>
                  </a:ext>
                </a:extLst>
              </a:tr>
              <a:tr h="52106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Dictionaries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dict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Unordered Key:Value:pairs : {"mykey" : "value" , "name" : "Rahul"}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7210583"/>
                  </a:ext>
                </a:extLst>
              </a:tr>
              <a:tr h="52106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Tuples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tup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Ordered immutable sequence of objects : (10,"hello","200.3")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24262711"/>
                  </a:ext>
                </a:extLst>
              </a:tr>
              <a:tr h="52106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Sets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set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Unordered collection of unique objects : {"a","b"}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65649429"/>
                  </a:ext>
                </a:extLst>
              </a:tr>
              <a:tr h="52106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Booleans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bool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Logical value indicating True or False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962227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7940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185</TotalTime>
  <Words>493</Words>
  <Application>Microsoft Office PowerPoint</Application>
  <PresentationFormat>Widescreen</PresentationFormat>
  <Paragraphs>104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Courier New</vt:lpstr>
      <vt:lpstr>Wingdings</vt:lpstr>
      <vt:lpstr>Office Theme</vt:lpstr>
      <vt:lpstr>PowerPoint Presentation</vt:lpstr>
      <vt:lpstr>Introduction :- </vt:lpstr>
      <vt:lpstr>What can we do with the Python?</vt:lpstr>
      <vt:lpstr>Data Science and Machine Learning</vt:lpstr>
      <vt:lpstr>Python has many advantages</vt:lpstr>
      <vt:lpstr>Text Editors:</vt:lpstr>
      <vt:lpstr>Notebook Environments:</vt:lpstr>
      <vt:lpstr>Introduction to Python Data Types</vt:lpstr>
    </vt:vector>
  </TitlesOfParts>
  <Company>HCL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Rahul Thawri</dc:creator>
  <cp:lastModifiedBy>Rahul Thawri</cp:lastModifiedBy>
  <cp:revision>39</cp:revision>
  <dcterms:created xsi:type="dcterms:W3CDTF">2020-07-14T09:23:08Z</dcterms:created>
  <dcterms:modified xsi:type="dcterms:W3CDTF">2020-07-14T12:28:46Z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d97fcfe3-21ae-453f-8926-bacffea033ef</vt:lpwstr>
  </property>
  <property fmtid="{D5CDD505-2E9C-101B-9397-08002B2CF9AE}" pid="3" name="HCLClassification">
    <vt:lpwstr>HCL_Cla5s_1nt3rnal</vt:lpwstr>
  </property>
  <property fmtid="{D5CDD505-2E9C-101B-9397-08002B2CF9AE}" pid="4" name="HCL_Cla5s_D6">
    <vt:lpwstr>False</vt:lpwstr>
  </property>
</Properties>
</file>