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EF22-D6EA-4BAC-9993-538E0C5318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4BB4C3-F0D6-4077-9A73-51B8A32D68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84726D-7071-4B3B-BE2B-16863C44AADC}"/>
              </a:ext>
            </a:extLst>
          </p:cNvPr>
          <p:cNvSpPr>
            <a:spLocks noGrp="1"/>
          </p:cNvSpPr>
          <p:nvPr>
            <p:ph type="dt" sz="half" idx="10"/>
          </p:nvPr>
        </p:nvSpPr>
        <p:spPr/>
        <p:txBody>
          <a:bodyPr/>
          <a:lstStyle/>
          <a:p>
            <a:fld id="{41C38C60-904D-4FF2-8294-ED76E87133E6}" type="datetimeFigureOut">
              <a:rPr lang="en-IN" smtClean="0"/>
              <a:t>04-11-2020</a:t>
            </a:fld>
            <a:endParaRPr lang="en-IN"/>
          </a:p>
        </p:txBody>
      </p:sp>
      <p:sp>
        <p:nvSpPr>
          <p:cNvPr id="5" name="Footer Placeholder 4">
            <a:extLst>
              <a:ext uri="{FF2B5EF4-FFF2-40B4-BE49-F238E27FC236}">
                <a16:creationId xmlns:a16="http://schemas.microsoft.com/office/drawing/2014/main" id="{77C535EE-9DE9-4552-BCEA-4D0000EC9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1614D-8746-4E81-8BA3-3B24118D3DAC}"/>
              </a:ext>
            </a:extLst>
          </p:cNvPr>
          <p:cNvSpPr>
            <a:spLocks noGrp="1"/>
          </p:cNvSpPr>
          <p:nvPr>
            <p:ph type="sldNum" sz="quarter" idx="12"/>
          </p:nvPr>
        </p:nvSpPr>
        <p:spPr/>
        <p:txBody>
          <a:bodyPr/>
          <a:lstStyle/>
          <a:p>
            <a:fld id="{895B96AE-C2F4-423E-AA28-2F8E1C012A07}" type="slidenum">
              <a:rPr lang="en-IN" smtClean="0"/>
              <a:t>‹#›</a:t>
            </a:fld>
            <a:endParaRPr lang="en-IN"/>
          </a:p>
        </p:txBody>
      </p:sp>
    </p:spTree>
    <p:extLst>
      <p:ext uri="{BB962C8B-B14F-4D97-AF65-F5344CB8AC3E}">
        <p14:creationId xmlns:p14="http://schemas.microsoft.com/office/powerpoint/2010/main" val="294472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0804-4E6E-481E-8E69-B23BCACCD6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C74916-089C-4321-B34D-B630420478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732180-EC31-4388-8266-C792D36CE505}"/>
              </a:ext>
            </a:extLst>
          </p:cNvPr>
          <p:cNvSpPr>
            <a:spLocks noGrp="1"/>
          </p:cNvSpPr>
          <p:nvPr>
            <p:ph type="dt" sz="half" idx="10"/>
          </p:nvPr>
        </p:nvSpPr>
        <p:spPr/>
        <p:txBody>
          <a:bodyPr/>
          <a:lstStyle/>
          <a:p>
            <a:fld id="{41C38C60-904D-4FF2-8294-ED76E87133E6}" type="datetimeFigureOut">
              <a:rPr lang="en-IN" smtClean="0"/>
              <a:t>04-11-2020</a:t>
            </a:fld>
            <a:endParaRPr lang="en-IN"/>
          </a:p>
        </p:txBody>
      </p:sp>
      <p:sp>
        <p:nvSpPr>
          <p:cNvPr id="5" name="Footer Placeholder 4">
            <a:extLst>
              <a:ext uri="{FF2B5EF4-FFF2-40B4-BE49-F238E27FC236}">
                <a16:creationId xmlns:a16="http://schemas.microsoft.com/office/drawing/2014/main" id="{91D3A34A-5FEF-4622-A1C3-9D5020961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F4687E-A01B-4B5A-BF29-E9760909AED5}"/>
              </a:ext>
            </a:extLst>
          </p:cNvPr>
          <p:cNvSpPr>
            <a:spLocks noGrp="1"/>
          </p:cNvSpPr>
          <p:nvPr>
            <p:ph type="sldNum" sz="quarter" idx="12"/>
          </p:nvPr>
        </p:nvSpPr>
        <p:spPr/>
        <p:txBody>
          <a:bodyPr/>
          <a:lstStyle/>
          <a:p>
            <a:fld id="{895B96AE-C2F4-423E-AA28-2F8E1C012A07}" type="slidenum">
              <a:rPr lang="en-IN" smtClean="0"/>
              <a:t>‹#›</a:t>
            </a:fld>
            <a:endParaRPr lang="en-IN"/>
          </a:p>
        </p:txBody>
      </p:sp>
    </p:spTree>
    <p:extLst>
      <p:ext uri="{BB962C8B-B14F-4D97-AF65-F5344CB8AC3E}">
        <p14:creationId xmlns:p14="http://schemas.microsoft.com/office/powerpoint/2010/main" val="15110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06C5A-1F86-4125-9CCC-343489035A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DBE56E-0355-4ACD-A805-59B090E51C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5791E3-6D47-4EFB-AFC8-254F990F77F8}"/>
              </a:ext>
            </a:extLst>
          </p:cNvPr>
          <p:cNvSpPr>
            <a:spLocks noGrp="1"/>
          </p:cNvSpPr>
          <p:nvPr>
            <p:ph type="dt" sz="half" idx="10"/>
          </p:nvPr>
        </p:nvSpPr>
        <p:spPr/>
        <p:txBody>
          <a:bodyPr/>
          <a:lstStyle/>
          <a:p>
            <a:fld id="{41C38C60-904D-4FF2-8294-ED76E87133E6}" type="datetimeFigureOut">
              <a:rPr lang="en-IN" smtClean="0"/>
              <a:t>04-11-2020</a:t>
            </a:fld>
            <a:endParaRPr lang="en-IN"/>
          </a:p>
        </p:txBody>
      </p:sp>
      <p:sp>
        <p:nvSpPr>
          <p:cNvPr id="5" name="Footer Placeholder 4">
            <a:extLst>
              <a:ext uri="{FF2B5EF4-FFF2-40B4-BE49-F238E27FC236}">
                <a16:creationId xmlns:a16="http://schemas.microsoft.com/office/drawing/2014/main" id="{BAF77D0A-08C1-4108-A25B-9880E6A4EC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8A021C-9ADE-47DF-A5C3-311427291C5C}"/>
              </a:ext>
            </a:extLst>
          </p:cNvPr>
          <p:cNvSpPr>
            <a:spLocks noGrp="1"/>
          </p:cNvSpPr>
          <p:nvPr>
            <p:ph type="sldNum" sz="quarter" idx="12"/>
          </p:nvPr>
        </p:nvSpPr>
        <p:spPr/>
        <p:txBody>
          <a:bodyPr/>
          <a:lstStyle/>
          <a:p>
            <a:fld id="{895B96AE-C2F4-423E-AA28-2F8E1C012A07}" type="slidenum">
              <a:rPr lang="en-IN" smtClean="0"/>
              <a:t>‹#›</a:t>
            </a:fld>
            <a:endParaRPr lang="en-IN"/>
          </a:p>
        </p:txBody>
      </p:sp>
    </p:spTree>
    <p:extLst>
      <p:ext uri="{BB962C8B-B14F-4D97-AF65-F5344CB8AC3E}">
        <p14:creationId xmlns:p14="http://schemas.microsoft.com/office/powerpoint/2010/main" val="121036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0E09-AA1D-46B7-8D3B-8169C4D389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2388D9-32FB-43E5-AAF0-806247A9A0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4F4E5-0FB0-4E82-82C4-B46BBCD81C92}"/>
              </a:ext>
            </a:extLst>
          </p:cNvPr>
          <p:cNvSpPr>
            <a:spLocks noGrp="1"/>
          </p:cNvSpPr>
          <p:nvPr>
            <p:ph type="dt" sz="half" idx="10"/>
          </p:nvPr>
        </p:nvSpPr>
        <p:spPr/>
        <p:txBody>
          <a:bodyPr/>
          <a:lstStyle/>
          <a:p>
            <a:fld id="{41C38C60-904D-4FF2-8294-ED76E87133E6}" type="datetimeFigureOut">
              <a:rPr lang="en-IN" smtClean="0"/>
              <a:t>04-11-2020</a:t>
            </a:fld>
            <a:endParaRPr lang="en-IN"/>
          </a:p>
        </p:txBody>
      </p:sp>
      <p:sp>
        <p:nvSpPr>
          <p:cNvPr id="5" name="Footer Placeholder 4">
            <a:extLst>
              <a:ext uri="{FF2B5EF4-FFF2-40B4-BE49-F238E27FC236}">
                <a16:creationId xmlns:a16="http://schemas.microsoft.com/office/drawing/2014/main" id="{EB8022FE-DF12-4427-9621-41B751F73A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17A8B0-8A75-47E5-BE8B-613BA4E2B891}"/>
              </a:ext>
            </a:extLst>
          </p:cNvPr>
          <p:cNvSpPr>
            <a:spLocks noGrp="1"/>
          </p:cNvSpPr>
          <p:nvPr>
            <p:ph type="sldNum" sz="quarter" idx="12"/>
          </p:nvPr>
        </p:nvSpPr>
        <p:spPr/>
        <p:txBody>
          <a:bodyPr/>
          <a:lstStyle/>
          <a:p>
            <a:fld id="{895B96AE-C2F4-423E-AA28-2F8E1C012A07}" type="slidenum">
              <a:rPr lang="en-IN" smtClean="0"/>
              <a:t>‹#›</a:t>
            </a:fld>
            <a:endParaRPr lang="en-IN"/>
          </a:p>
        </p:txBody>
      </p:sp>
    </p:spTree>
    <p:extLst>
      <p:ext uri="{BB962C8B-B14F-4D97-AF65-F5344CB8AC3E}">
        <p14:creationId xmlns:p14="http://schemas.microsoft.com/office/powerpoint/2010/main" val="91884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001B-44CC-4966-93FC-7C7AC6D73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114BAB-9A46-490D-BE16-15FDFF99B6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CB98D8-79A8-42B6-A45D-4BA4D270C1EB}"/>
              </a:ext>
            </a:extLst>
          </p:cNvPr>
          <p:cNvSpPr>
            <a:spLocks noGrp="1"/>
          </p:cNvSpPr>
          <p:nvPr>
            <p:ph type="dt" sz="half" idx="10"/>
          </p:nvPr>
        </p:nvSpPr>
        <p:spPr/>
        <p:txBody>
          <a:bodyPr/>
          <a:lstStyle/>
          <a:p>
            <a:fld id="{41C38C60-904D-4FF2-8294-ED76E87133E6}" type="datetimeFigureOut">
              <a:rPr lang="en-IN" smtClean="0"/>
              <a:t>04-11-2020</a:t>
            </a:fld>
            <a:endParaRPr lang="en-IN"/>
          </a:p>
        </p:txBody>
      </p:sp>
      <p:sp>
        <p:nvSpPr>
          <p:cNvPr id="5" name="Footer Placeholder 4">
            <a:extLst>
              <a:ext uri="{FF2B5EF4-FFF2-40B4-BE49-F238E27FC236}">
                <a16:creationId xmlns:a16="http://schemas.microsoft.com/office/drawing/2014/main" id="{DF6929B5-92B5-4CBF-84CF-1613EEB26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D41CF-0D52-4704-8F8F-66F543BB7E7B}"/>
              </a:ext>
            </a:extLst>
          </p:cNvPr>
          <p:cNvSpPr>
            <a:spLocks noGrp="1"/>
          </p:cNvSpPr>
          <p:nvPr>
            <p:ph type="sldNum" sz="quarter" idx="12"/>
          </p:nvPr>
        </p:nvSpPr>
        <p:spPr/>
        <p:txBody>
          <a:bodyPr/>
          <a:lstStyle/>
          <a:p>
            <a:fld id="{895B96AE-C2F4-423E-AA28-2F8E1C012A07}" type="slidenum">
              <a:rPr lang="en-IN" smtClean="0"/>
              <a:t>‹#›</a:t>
            </a:fld>
            <a:endParaRPr lang="en-IN"/>
          </a:p>
        </p:txBody>
      </p:sp>
    </p:spTree>
    <p:extLst>
      <p:ext uri="{BB962C8B-B14F-4D97-AF65-F5344CB8AC3E}">
        <p14:creationId xmlns:p14="http://schemas.microsoft.com/office/powerpoint/2010/main" val="222519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40A7-52DE-4DA9-938E-8910CA7803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4782A-60EE-420D-B98D-81EE0BE7D5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76A2F7-EA7B-40A6-8FE9-1A6D118D10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D9CA14-8BDC-4D4D-8C4D-FE8D772D5AFF}"/>
              </a:ext>
            </a:extLst>
          </p:cNvPr>
          <p:cNvSpPr>
            <a:spLocks noGrp="1"/>
          </p:cNvSpPr>
          <p:nvPr>
            <p:ph type="dt" sz="half" idx="10"/>
          </p:nvPr>
        </p:nvSpPr>
        <p:spPr/>
        <p:txBody>
          <a:bodyPr/>
          <a:lstStyle/>
          <a:p>
            <a:fld id="{41C38C60-904D-4FF2-8294-ED76E87133E6}" type="datetimeFigureOut">
              <a:rPr lang="en-IN" smtClean="0"/>
              <a:t>04-11-2020</a:t>
            </a:fld>
            <a:endParaRPr lang="en-IN"/>
          </a:p>
        </p:txBody>
      </p:sp>
      <p:sp>
        <p:nvSpPr>
          <p:cNvPr id="6" name="Footer Placeholder 5">
            <a:extLst>
              <a:ext uri="{FF2B5EF4-FFF2-40B4-BE49-F238E27FC236}">
                <a16:creationId xmlns:a16="http://schemas.microsoft.com/office/drawing/2014/main" id="{7A1862FD-3FA0-48A5-AF2F-4D9068A074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51AFDB-6D12-4FF4-994E-6069B637D440}"/>
              </a:ext>
            </a:extLst>
          </p:cNvPr>
          <p:cNvSpPr>
            <a:spLocks noGrp="1"/>
          </p:cNvSpPr>
          <p:nvPr>
            <p:ph type="sldNum" sz="quarter" idx="12"/>
          </p:nvPr>
        </p:nvSpPr>
        <p:spPr/>
        <p:txBody>
          <a:bodyPr/>
          <a:lstStyle/>
          <a:p>
            <a:fld id="{895B96AE-C2F4-423E-AA28-2F8E1C012A07}" type="slidenum">
              <a:rPr lang="en-IN" smtClean="0"/>
              <a:t>‹#›</a:t>
            </a:fld>
            <a:endParaRPr lang="en-IN"/>
          </a:p>
        </p:txBody>
      </p:sp>
    </p:spTree>
    <p:extLst>
      <p:ext uri="{BB962C8B-B14F-4D97-AF65-F5344CB8AC3E}">
        <p14:creationId xmlns:p14="http://schemas.microsoft.com/office/powerpoint/2010/main" val="2563226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F57F-7AFC-48D9-ABF6-7D9C10151E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ED313E-8E2F-4379-9E74-CF4856328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99C501-1FF7-494E-91D7-3AEC193510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79ED3F-3386-4930-9CB8-16143ED7D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137522-BB7B-46A9-8FD4-0E661DB37E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992D2C-2876-4F3C-9E98-8D596F4D6DB3}"/>
              </a:ext>
            </a:extLst>
          </p:cNvPr>
          <p:cNvSpPr>
            <a:spLocks noGrp="1"/>
          </p:cNvSpPr>
          <p:nvPr>
            <p:ph type="dt" sz="half" idx="10"/>
          </p:nvPr>
        </p:nvSpPr>
        <p:spPr/>
        <p:txBody>
          <a:bodyPr/>
          <a:lstStyle/>
          <a:p>
            <a:fld id="{41C38C60-904D-4FF2-8294-ED76E87133E6}" type="datetimeFigureOut">
              <a:rPr lang="en-IN" smtClean="0"/>
              <a:t>04-11-2020</a:t>
            </a:fld>
            <a:endParaRPr lang="en-IN"/>
          </a:p>
        </p:txBody>
      </p:sp>
      <p:sp>
        <p:nvSpPr>
          <p:cNvPr id="8" name="Footer Placeholder 7">
            <a:extLst>
              <a:ext uri="{FF2B5EF4-FFF2-40B4-BE49-F238E27FC236}">
                <a16:creationId xmlns:a16="http://schemas.microsoft.com/office/drawing/2014/main" id="{BD9CCC66-4265-42B4-96F2-B329427CB7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38B3B0-1282-4A48-8C0E-763FC79EB587}"/>
              </a:ext>
            </a:extLst>
          </p:cNvPr>
          <p:cNvSpPr>
            <a:spLocks noGrp="1"/>
          </p:cNvSpPr>
          <p:nvPr>
            <p:ph type="sldNum" sz="quarter" idx="12"/>
          </p:nvPr>
        </p:nvSpPr>
        <p:spPr/>
        <p:txBody>
          <a:bodyPr/>
          <a:lstStyle/>
          <a:p>
            <a:fld id="{895B96AE-C2F4-423E-AA28-2F8E1C012A07}" type="slidenum">
              <a:rPr lang="en-IN" smtClean="0"/>
              <a:t>‹#›</a:t>
            </a:fld>
            <a:endParaRPr lang="en-IN"/>
          </a:p>
        </p:txBody>
      </p:sp>
    </p:spTree>
    <p:extLst>
      <p:ext uri="{BB962C8B-B14F-4D97-AF65-F5344CB8AC3E}">
        <p14:creationId xmlns:p14="http://schemas.microsoft.com/office/powerpoint/2010/main" val="316128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AD456-7D8C-48C6-B491-98E5F71A3E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CA0AE9-B433-49F4-82EC-27E6F8182660}"/>
              </a:ext>
            </a:extLst>
          </p:cNvPr>
          <p:cNvSpPr>
            <a:spLocks noGrp="1"/>
          </p:cNvSpPr>
          <p:nvPr>
            <p:ph type="dt" sz="half" idx="10"/>
          </p:nvPr>
        </p:nvSpPr>
        <p:spPr/>
        <p:txBody>
          <a:bodyPr/>
          <a:lstStyle/>
          <a:p>
            <a:fld id="{41C38C60-904D-4FF2-8294-ED76E87133E6}" type="datetimeFigureOut">
              <a:rPr lang="en-IN" smtClean="0"/>
              <a:t>04-11-2020</a:t>
            </a:fld>
            <a:endParaRPr lang="en-IN"/>
          </a:p>
        </p:txBody>
      </p:sp>
      <p:sp>
        <p:nvSpPr>
          <p:cNvPr id="4" name="Footer Placeholder 3">
            <a:extLst>
              <a:ext uri="{FF2B5EF4-FFF2-40B4-BE49-F238E27FC236}">
                <a16:creationId xmlns:a16="http://schemas.microsoft.com/office/drawing/2014/main" id="{11A66EFC-26B4-441D-86B7-A34F77A1AC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7D41EC-73C1-4EA4-9060-03F607690DA6}"/>
              </a:ext>
            </a:extLst>
          </p:cNvPr>
          <p:cNvSpPr>
            <a:spLocks noGrp="1"/>
          </p:cNvSpPr>
          <p:nvPr>
            <p:ph type="sldNum" sz="quarter" idx="12"/>
          </p:nvPr>
        </p:nvSpPr>
        <p:spPr/>
        <p:txBody>
          <a:bodyPr/>
          <a:lstStyle/>
          <a:p>
            <a:fld id="{895B96AE-C2F4-423E-AA28-2F8E1C012A07}" type="slidenum">
              <a:rPr lang="en-IN" smtClean="0"/>
              <a:t>‹#›</a:t>
            </a:fld>
            <a:endParaRPr lang="en-IN"/>
          </a:p>
        </p:txBody>
      </p:sp>
    </p:spTree>
    <p:extLst>
      <p:ext uri="{BB962C8B-B14F-4D97-AF65-F5344CB8AC3E}">
        <p14:creationId xmlns:p14="http://schemas.microsoft.com/office/powerpoint/2010/main" val="77385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E29A66-2016-4EEE-834B-D9CD09C28143}"/>
              </a:ext>
            </a:extLst>
          </p:cNvPr>
          <p:cNvSpPr>
            <a:spLocks noGrp="1"/>
          </p:cNvSpPr>
          <p:nvPr>
            <p:ph type="dt" sz="half" idx="10"/>
          </p:nvPr>
        </p:nvSpPr>
        <p:spPr/>
        <p:txBody>
          <a:bodyPr/>
          <a:lstStyle/>
          <a:p>
            <a:fld id="{41C38C60-904D-4FF2-8294-ED76E87133E6}" type="datetimeFigureOut">
              <a:rPr lang="en-IN" smtClean="0"/>
              <a:t>04-11-2020</a:t>
            </a:fld>
            <a:endParaRPr lang="en-IN"/>
          </a:p>
        </p:txBody>
      </p:sp>
      <p:sp>
        <p:nvSpPr>
          <p:cNvPr id="3" name="Footer Placeholder 2">
            <a:extLst>
              <a:ext uri="{FF2B5EF4-FFF2-40B4-BE49-F238E27FC236}">
                <a16:creationId xmlns:a16="http://schemas.microsoft.com/office/drawing/2014/main" id="{6F4BAC8C-EF8E-479D-867B-A4E0D3E3BD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5F3791-011C-4F3C-8DA1-35EF9C857CAF}"/>
              </a:ext>
            </a:extLst>
          </p:cNvPr>
          <p:cNvSpPr>
            <a:spLocks noGrp="1"/>
          </p:cNvSpPr>
          <p:nvPr>
            <p:ph type="sldNum" sz="quarter" idx="12"/>
          </p:nvPr>
        </p:nvSpPr>
        <p:spPr/>
        <p:txBody>
          <a:bodyPr/>
          <a:lstStyle/>
          <a:p>
            <a:fld id="{895B96AE-C2F4-423E-AA28-2F8E1C012A07}" type="slidenum">
              <a:rPr lang="en-IN" smtClean="0"/>
              <a:t>‹#›</a:t>
            </a:fld>
            <a:endParaRPr lang="en-IN"/>
          </a:p>
        </p:txBody>
      </p:sp>
    </p:spTree>
    <p:extLst>
      <p:ext uri="{BB962C8B-B14F-4D97-AF65-F5344CB8AC3E}">
        <p14:creationId xmlns:p14="http://schemas.microsoft.com/office/powerpoint/2010/main" val="310850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DF8-15E8-42FA-8949-ED0164557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D75F54-1EC4-454F-AF09-3FB435278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4B9655-8C46-452D-8617-DA3739334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118204-C5E3-4379-B4B7-7357ADA54AC0}"/>
              </a:ext>
            </a:extLst>
          </p:cNvPr>
          <p:cNvSpPr>
            <a:spLocks noGrp="1"/>
          </p:cNvSpPr>
          <p:nvPr>
            <p:ph type="dt" sz="half" idx="10"/>
          </p:nvPr>
        </p:nvSpPr>
        <p:spPr/>
        <p:txBody>
          <a:bodyPr/>
          <a:lstStyle/>
          <a:p>
            <a:fld id="{41C38C60-904D-4FF2-8294-ED76E87133E6}" type="datetimeFigureOut">
              <a:rPr lang="en-IN" smtClean="0"/>
              <a:t>04-11-2020</a:t>
            </a:fld>
            <a:endParaRPr lang="en-IN"/>
          </a:p>
        </p:txBody>
      </p:sp>
      <p:sp>
        <p:nvSpPr>
          <p:cNvPr id="6" name="Footer Placeholder 5">
            <a:extLst>
              <a:ext uri="{FF2B5EF4-FFF2-40B4-BE49-F238E27FC236}">
                <a16:creationId xmlns:a16="http://schemas.microsoft.com/office/drawing/2014/main" id="{D0EE0FEF-9672-4368-B4F9-5B59EBAC77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705F21-8010-4FB3-9E94-4674BE38546B}"/>
              </a:ext>
            </a:extLst>
          </p:cNvPr>
          <p:cNvSpPr>
            <a:spLocks noGrp="1"/>
          </p:cNvSpPr>
          <p:nvPr>
            <p:ph type="sldNum" sz="quarter" idx="12"/>
          </p:nvPr>
        </p:nvSpPr>
        <p:spPr/>
        <p:txBody>
          <a:bodyPr/>
          <a:lstStyle/>
          <a:p>
            <a:fld id="{895B96AE-C2F4-423E-AA28-2F8E1C012A07}" type="slidenum">
              <a:rPr lang="en-IN" smtClean="0"/>
              <a:t>‹#›</a:t>
            </a:fld>
            <a:endParaRPr lang="en-IN"/>
          </a:p>
        </p:txBody>
      </p:sp>
    </p:spTree>
    <p:extLst>
      <p:ext uri="{BB962C8B-B14F-4D97-AF65-F5344CB8AC3E}">
        <p14:creationId xmlns:p14="http://schemas.microsoft.com/office/powerpoint/2010/main" val="170625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70FA-AF9C-4B45-8F55-BC7EB5DB6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FD32DE-BB44-409F-BFB0-D4B739501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A2F391-BD17-44B8-AED2-50FC5A8B4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8169FF-863E-41C4-BF04-7967A204119A}"/>
              </a:ext>
            </a:extLst>
          </p:cNvPr>
          <p:cNvSpPr>
            <a:spLocks noGrp="1"/>
          </p:cNvSpPr>
          <p:nvPr>
            <p:ph type="dt" sz="half" idx="10"/>
          </p:nvPr>
        </p:nvSpPr>
        <p:spPr/>
        <p:txBody>
          <a:bodyPr/>
          <a:lstStyle/>
          <a:p>
            <a:fld id="{41C38C60-904D-4FF2-8294-ED76E87133E6}" type="datetimeFigureOut">
              <a:rPr lang="en-IN" smtClean="0"/>
              <a:t>04-11-2020</a:t>
            </a:fld>
            <a:endParaRPr lang="en-IN"/>
          </a:p>
        </p:txBody>
      </p:sp>
      <p:sp>
        <p:nvSpPr>
          <p:cNvPr id="6" name="Footer Placeholder 5">
            <a:extLst>
              <a:ext uri="{FF2B5EF4-FFF2-40B4-BE49-F238E27FC236}">
                <a16:creationId xmlns:a16="http://schemas.microsoft.com/office/drawing/2014/main" id="{55747FA1-6E13-4C5F-BE2A-17F4331028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7D71D8-15C5-48A6-9753-AC59C39CC03B}"/>
              </a:ext>
            </a:extLst>
          </p:cNvPr>
          <p:cNvSpPr>
            <a:spLocks noGrp="1"/>
          </p:cNvSpPr>
          <p:nvPr>
            <p:ph type="sldNum" sz="quarter" idx="12"/>
          </p:nvPr>
        </p:nvSpPr>
        <p:spPr/>
        <p:txBody>
          <a:bodyPr/>
          <a:lstStyle/>
          <a:p>
            <a:fld id="{895B96AE-C2F4-423E-AA28-2F8E1C012A07}" type="slidenum">
              <a:rPr lang="en-IN" smtClean="0"/>
              <a:t>‹#›</a:t>
            </a:fld>
            <a:endParaRPr lang="en-IN"/>
          </a:p>
        </p:txBody>
      </p:sp>
    </p:spTree>
    <p:extLst>
      <p:ext uri="{BB962C8B-B14F-4D97-AF65-F5344CB8AC3E}">
        <p14:creationId xmlns:p14="http://schemas.microsoft.com/office/powerpoint/2010/main" val="128259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FC1055-3D66-4717-8729-AB0FF7C83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97AC7C-3969-4DFF-8172-9E5C48E55B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DF54EA-8E04-4A1C-AA10-99883C4A4E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38C60-904D-4FF2-8294-ED76E87133E6}" type="datetimeFigureOut">
              <a:rPr lang="en-IN" smtClean="0"/>
              <a:t>04-11-2020</a:t>
            </a:fld>
            <a:endParaRPr lang="en-IN"/>
          </a:p>
        </p:txBody>
      </p:sp>
      <p:sp>
        <p:nvSpPr>
          <p:cNvPr id="5" name="Footer Placeholder 4">
            <a:extLst>
              <a:ext uri="{FF2B5EF4-FFF2-40B4-BE49-F238E27FC236}">
                <a16:creationId xmlns:a16="http://schemas.microsoft.com/office/drawing/2014/main" id="{CE66480F-FD90-49A7-BCBB-E2BDE36D2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268192-F3DD-4B24-A520-82D4F7D1B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B96AE-C2F4-423E-AA28-2F8E1C012A07}" type="slidenum">
              <a:rPr lang="en-IN" smtClean="0"/>
              <a:t>‹#›</a:t>
            </a:fld>
            <a:endParaRPr lang="en-IN"/>
          </a:p>
        </p:txBody>
      </p:sp>
    </p:spTree>
    <p:extLst>
      <p:ext uri="{BB962C8B-B14F-4D97-AF65-F5344CB8AC3E}">
        <p14:creationId xmlns:p14="http://schemas.microsoft.com/office/powerpoint/2010/main" val="566544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6CC7-4508-407F-ACD9-27A64EA058BB}"/>
              </a:ext>
            </a:extLst>
          </p:cNvPr>
          <p:cNvSpPr>
            <a:spLocks noGrp="1"/>
          </p:cNvSpPr>
          <p:nvPr>
            <p:ph type="ctrTitle"/>
          </p:nvPr>
        </p:nvSpPr>
        <p:spPr>
          <a:xfrm>
            <a:off x="1524000" y="327234"/>
            <a:ext cx="9144000" cy="809804"/>
          </a:xfrm>
        </p:spPr>
        <p:txBody>
          <a:bodyPr>
            <a:normAutofit fontScale="90000"/>
          </a:bodyPr>
          <a:lstStyle/>
          <a:p>
            <a:r>
              <a:rPr lang="en-IN" dirty="0"/>
              <a:t>Inputs in Python</a:t>
            </a:r>
          </a:p>
        </p:txBody>
      </p:sp>
      <p:sp>
        <p:nvSpPr>
          <p:cNvPr id="5" name="Rectangle 2">
            <a:extLst>
              <a:ext uri="{FF2B5EF4-FFF2-40B4-BE49-F238E27FC236}">
                <a16:creationId xmlns:a16="http://schemas.microsoft.com/office/drawing/2014/main" id="{D8C58D85-50F3-4D01-9FD5-04D1111A43B5}"/>
              </a:ext>
            </a:extLst>
          </p:cNvPr>
          <p:cNvSpPr>
            <a:spLocks noGrp="1" noChangeArrowheads="1"/>
          </p:cNvSpPr>
          <p:nvPr>
            <p:ph type="subTitle" idx="1"/>
          </p:nvPr>
        </p:nvSpPr>
        <p:spPr bwMode="auto">
          <a:xfrm>
            <a:off x="453224" y="1449806"/>
            <a:ext cx="11163631"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8080"/>
                </a:solidFill>
                <a:effectLst/>
                <a:latin typeface="Consolas" panose="020B0609020204030204" pitchFamily="49" charset="0"/>
              </a:rPr>
              <a:t>We can get input in two different ways as shown below:</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8080"/>
                </a:solidFill>
                <a:latin typeface="Consolas" panose="020B0609020204030204" pitchFamily="49" charset="0"/>
              </a:rPr>
              <a:t>The first one supports all the versions of python.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8080"/>
                </a:solidFill>
                <a:latin typeface="Consolas" panose="020B0609020204030204" pitchFamily="49" charset="0"/>
              </a:rPr>
              <a:t>The second one supports the latest version of python from 3.6 onwards. Therefore we should be using the first one if our code has to work across different version in different environments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rPr>
              <a:t>user_input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80"/>
                </a:solidFill>
                <a:effectLst/>
                <a:latin typeface="Consolas" panose="020B0609020204030204" pitchFamily="49" charset="0"/>
              </a:rPr>
              <a:t>input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80"/>
                </a:solidFill>
                <a:effectLst/>
                <a:latin typeface="Consolas" panose="020B0609020204030204" pitchFamily="49" charset="0"/>
              </a:rPr>
              <a:t>"Enter your name: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message=</a:t>
            </a:r>
            <a:r>
              <a:rPr kumimoji="0" lang="en-US" altLang="en-US" b="1" i="0" u="none" strike="noStrike" cap="none" normalizeH="0" baseline="0" dirty="0">
                <a:ln>
                  <a:noFill/>
                </a:ln>
                <a:solidFill>
                  <a:srgbClr val="008080"/>
                </a:solidFill>
                <a:effectLst/>
                <a:latin typeface="Consolas" panose="020B0609020204030204" pitchFamily="49" charset="0"/>
              </a:rPr>
              <a:t>"Hello %s"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user_input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80"/>
                </a:solidFill>
                <a:effectLst/>
                <a:latin typeface="Consolas" panose="020B0609020204030204" pitchFamily="49" charset="0"/>
              </a:rPr>
              <a:t>print</a:t>
            </a:r>
            <a:r>
              <a:rPr kumimoji="0" lang="en-US" altLang="en-US" b="0" i="0" u="none" strike="noStrike" cap="none" normalizeH="0" baseline="0" dirty="0">
                <a:ln>
                  <a:noFill/>
                </a:ln>
                <a:solidFill>
                  <a:srgbClr val="000000"/>
                </a:solidFill>
                <a:effectLst/>
                <a:latin typeface="Consolas" panose="020B0609020204030204" pitchFamily="49" charset="0"/>
              </a:rPr>
              <a:t>(message)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8080"/>
                </a:solidFill>
                <a:effectLst/>
                <a:latin typeface="Consolas" panose="020B0609020204030204" pitchFamily="49" charset="0"/>
              </a:rPr>
              <a:t>user_input</a:t>
            </a:r>
            <a:r>
              <a:rPr kumimoji="0" lang="en-US" altLang="en-US" b="1" i="0" u="none" strike="noStrike" cap="none" normalizeH="0" baseline="0" dirty="0">
                <a:ln>
                  <a:noFill/>
                </a:ln>
                <a:solidFill>
                  <a:srgbClr val="008080"/>
                </a:solidFill>
                <a:effectLst/>
                <a:latin typeface="Consolas" panose="020B0609020204030204" pitchFamily="49" charset="0"/>
              </a:rPr>
              <a:t>=input("Enter your name: ")</a:t>
            </a:r>
            <a:br>
              <a:rPr kumimoji="0" lang="en-US" altLang="en-US" b="1" i="0" u="none" strike="noStrike" cap="none" normalizeH="0" baseline="0" dirty="0">
                <a:ln>
                  <a:noFill/>
                </a:ln>
                <a:solidFill>
                  <a:srgbClr val="008080"/>
                </a:solidFill>
                <a:effectLst/>
                <a:latin typeface="Consolas" panose="020B0609020204030204" pitchFamily="49" charset="0"/>
              </a:rPr>
            </a:br>
            <a:r>
              <a:rPr kumimoji="0" lang="en-US" altLang="en-US" b="1" i="0" u="none" strike="noStrike" cap="none" normalizeH="0" baseline="0" dirty="0">
                <a:ln>
                  <a:noFill/>
                </a:ln>
                <a:solidFill>
                  <a:srgbClr val="008080"/>
                </a:solidFill>
                <a:effectLst/>
                <a:latin typeface="Consolas" panose="020B0609020204030204" pitchFamily="49" charset="0"/>
              </a:rPr>
              <a:t>message=</a:t>
            </a:r>
            <a:r>
              <a:rPr kumimoji="0" lang="en-US" altLang="en-US" b="1" i="0" u="none" strike="noStrike" cap="none" normalizeH="0" baseline="0" dirty="0" err="1">
                <a:ln>
                  <a:noFill/>
                </a:ln>
                <a:solidFill>
                  <a:srgbClr val="008080"/>
                </a:solidFill>
                <a:effectLst/>
                <a:latin typeface="Consolas" panose="020B0609020204030204" pitchFamily="49" charset="0"/>
              </a:rPr>
              <a:t>f"Hello</a:t>
            </a:r>
            <a:r>
              <a:rPr kumimoji="0" lang="en-US" altLang="en-US" b="1" i="0" u="none" strike="noStrike" cap="none" normalizeH="0" baseline="0" dirty="0">
                <a:ln>
                  <a:noFill/>
                </a:ln>
                <a:solidFill>
                  <a:srgbClr val="008080"/>
                </a:solidFill>
                <a:effectLst/>
                <a:latin typeface="Consolas" panose="020B0609020204030204" pitchFamily="49" charset="0"/>
              </a:rPr>
              <a:t> {</a:t>
            </a:r>
            <a:r>
              <a:rPr kumimoji="0" lang="en-US" altLang="en-US" b="1" i="0" u="none" strike="noStrike" cap="none" normalizeH="0" baseline="0" dirty="0" err="1">
                <a:ln>
                  <a:noFill/>
                </a:ln>
                <a:solidFill>
                  <a:srgbClr val="008080"/>
                </a:solidFill>
                <a:effectLst/>
                <a:latin typeface="Consolas" panose="020B0609020204030204" pitchFamily="49" charset="0"/>
              </a:rPr>
              <a:t>user_input</a:t>
            </a:r>
            <a:r>
              <a:rPr kumimoji="0" lang="en-US" altLang="en-US" b="1" i="0" u="none" strike="noStrike" cap="none" normalizeH="0" baseline="0" dirty="0">
                <a:ln>
                  <a:noFill/>
                </a:ln>
                <a:solidFill>
                  <a:srgbClr val="008080"/>
                </a:solidFill>
                <a:effectLst/>
                <a:latin typeface="Consolas" panose="020B0609020204030204" pitchFamily="49" charset="0"/>
              </a:rPr>
              <a:t>}"</a:t>
            </a:r>
            <a:br>
              <a:rPr kumimoji="0" lang="en-US" altLang="en-US" b="1" i="0" u="none" strike="noStrike" cap="none" normalizeH="0" baseline="0" dirty="0">
                <a:ln>
                  <a:noFill/>
                </a:ln>
                <a:solidFill>
                  <a:srgbClr val="008080"/>
                </a:solidFill>
                <a:effectLst/>
                <a:latin typeface="Consolas" panose="020B0609020204030204" pitchFamily="49" charset="0"/>
              </a:rPr>
            </a:br>
            <a:r>
              <a:rPr kumimoji="0" lang="en-US" altLang="en-US" b="1" i="0" u="none" strike="noStrike" cap="none" normalizeH="0" baseline="0" dirty="0">
                <a:ln>
                  <a:noFill/>
                </a:ln>
                <a:solidFill>
                  <a:srgbClr val="008080"/>
                </a:solidFill>
                <a:effectLst/>
                <a:latin typeface="Consolas" panose="020B0609020204030204" pitchFamily="49" charset="0"/>
              </a:rPr>
              <a:t>print(message)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1501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3E5A-7F14-4775-A18A-B4322D8AC41B}"/>
              </a:ext>
            </a:extLst>
          </p:cNvPr>
          <p:cNvSpPr>
            <a:spLocks noGrp="1"/>
          </p:cNvSpPr>
          <p:nvPr>
            <p:ph type="title"/>
          </p:nvPr>
        </p:nvSpPr>
        <p:spPr/>
        <p:txBody>
          <a:bodyPr/>
          <a:lstStyle/>
          <a:p>
            <a:r>
              <a:rPr lang="en-IN" dirty="0"/>
              <a:t>Function with an Arbitrary Number of Keyword Arguments</a:t>
            </a:r>
          </a:p>
        </p:txBody>
      </p:sp>
      <p:sp>
        <p:nvSpPr>
          <p:cNvPr id="3" name="Content Placeholder 2">
            <a:extLst>
              <a:ext uri="{FF2B5EF4-FFF2-40B4-BE49-F238E27FC236}">
                <a16:creationId xmlns:a16="http://schemas.microsoft.com/office/drawing/2014/main" id="{3C36B47D-69FC-49FB-A3A9-96F70082DE8C}"/>
              </a:ext>
            </a:extLst>
          </p:cNvPr>
          <p:cNvSpPr>
            <a:spLocks noGrp="1"/>
          </p:cNvSpPr>
          <p:nvPr>
            <p:ph idx="1"/>
          </p:nvPr>
        </p:nvSpPr>
        <p:spPr/>
        <p:txBody>
          <a:bodyPr/>
          <a:lstStyle/>
          <a:p>
            <a:pPr marL="0" indent="0">
              <a:buNone/>
            </a:pPr>
            <a:r>
              <a:rPr lang="en-IN" dirty="0"/>
              <a:t>def mean(**</a:t>
            </a:r>
            <a:r>
              <a:rPr lang="en-IN" dirty="0" err="1"/>
              <a:t>kwargs</a:t>
            </a:r>
            <a:r>
              <a:rPr lang="en-IN" dirty="0"/>
              <a:t>):</a:t>
            </a:r>
          </a:p>
          <a:p>
            <a:pPr marL="0" indent="0">
              <a:buNone/>
            </a:pPr>
            <a:r>
              <a:rPr lang="en-IN" dirty="0"/>
              <a:t>       return </a:t>
            </a:r>
            <a:r>
              <a:rPr lang="en-IN" dirty="0" err="1"/>
              <a:t>kwargs</a:t>
            </a:r>
            <a:endParaRPr lang="en-IN" dirty="0"/>
          </a:p>
          <a:p>
            <a:pPr marL="0" indent="0">
              <a:buNone/>
            </a:pPr>
            <a:r>
              <a:rPr lang="en-IN" dirty="0"/>
              <a:t>print(mean(a=1,b=2,c=3))</a:t>
            </a:r>
          </a:p>
        </p:txBody>
      </p:sp>
    </p:spTree>
    <p:extLst>
      <p:ext uri="{BB962C8B-B14F-4D97-AF65-F5344CB8AC3E}">
        <p14:creationId xmlns:p14="http://schemas.microsoft.com/office/powerpoint/2010/main" val="1829149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BE6E-B036-4696-B7FB-D4F6A1FE3D37}"/>
              </a:ext>
            </a:extLst>
          </p:cNvPr>
          <p:cNvSpPr>
            <a:spLocks noGrp="1"/>
          </p:cNvSpPr>
          <p:nvPr>
            <p:ph type="title"/>
          </p:nvPr>
        </p:nvSpPr>
        <p:spPr/>
        <p:txBody>
          <a:bodyPr/>
          <a:lstStyle/>
          <a:p>
            <a:r>
              <a:rPr lang="en-IN" dirty="0"/>
              <a:t>Function Creation in Python</a:t>
            </a:r>
          </a:p>
        </p:txBody>
      </p:sp>
      <p:sp>
        <p:nvSpPr>
          <p:cNvPr id="3" name="Content Placeholder 2">
            <a:extLst>
              <a:ext uri="{FF2B5EF4-FFF2-40B4-BE49-F238E27FC236}">
                <a16:creationId xmlns:a16="http://schemas.microsoft.com/office/drawing/2014/main" id="{3D2F96E9-A2B1-489A-B014-FE106C55F0D0}"/>
              </a:ext>
            </a:extLst>
          </p:cNvPr>
          <p:cNvSpPr>
            <a:spLocks noGrp="1"/>
          </p:cNvSpPr>
          <p:nvPr>
            <p:ph idx="1"/>
          </p:nvPr>
        </p:nvSpPr>
        <p:spPr/>
        <p:txBody>
          <a:bodyPr>
            <a:normAutofit/>
          </a:bodyPr>
          <a:lstStyle/>
          <a:p>
            <a:r>
              <a:rPr lang="en-IN" dirty="0"/>
              <a:t>This example shows a simple function where in which, title method is used.</a:t>
            </a:r>
          </a:p>
          <a:p>
            <a:pPr marL="0" indent="0">
              <a:buNone/>
            </a:pPr>
            <a:r>
              <a:rPr lang="en-IN" dirty="0"/>
              <a:t>Example 1:</a:t>
            </a:r>
          </a:p>
          <a:p>
            <a:pPr marL="0" indent="0">
              <a:buNone/>
            </a:pPr>
            <a:r>
              <a:rPr lang="en-IN" dirty="0"/>
              <a:t>def </a:t>
            </a:r>
            <a:r>
              <a:rPr lang="en-IN" dirty="0" err="1"/>
              <a:t>test_func</a:t>
            </a:r>
            <a:r>
              <a:rPr lang="en-IN" dirty="0"/>
              <a:t>(name):</a:t>
            </a:r>
          </a:p>
          <a:p>
            <a:pPr marL="0" indent="0">
              <a:buNone/>
            </a:pPr>
            <a:r>
              <a:rPr lang="en-IN" dirty="0"/>
              <a:t>    return "Hi %s" % </a:t>
            </a:r>
            <a:r>
              <a:rPr lang="en-IN" dirty="0" err="1"/>
              <a:t>name.title</a:t>
            </a:r>
            <a:r>
              <a:rPr lang="en-IN" dirty="0"/>
              <a:t>()</a:t>
            </a:r>
          </a:p>
          <a:p>
            <a:pPr marL="0" indent="0">
              <a:buNone/>
            </a:pPr>
            <a:r>
              <a:rPr lang="en-IN" dirty="0"/>
              <a:t>print(</a:t>
            </a:r>
            <a:r>
              <a:rPr lang="en-IN" dirty="0" err="1"/>
              <a:t>test_func</a:t>
            </a:r>
            <a:r>
              <a:rPr lang="en-IN" dirty="0"/>
              <a:t>("</a:t>
            </a:r>
            <a:r>
              <a:rPr lang="en-IN" dirty="0" err="1"/>
              <a:t>amogh</a:t>
            </a:r>
            <a:r>
              <a:rPr lang="en-IN" dirty="0"/>
              <a:t>"))</a:t>
            </a:r>
          </a:p>
          <a:p>
            <a:r>
              <a:rPr lang="en-IN" dirty="0"/>
              <a:t>Once it is executed the output will be shown as the following</a:t>
            </a:r>
          </a:p>
          <a:p>
            <a:r>
              <a:rPr lang="en-IN" dirty="0"/>
              <a:t>Output :</a:t>
            </a:r>
          </a:p>
          <a:p>
            <a:pPr marL="457200" lvl="1" indent="0">
              <a:buNone/>
            </a:pPr>
            <a:r>
              <a:rPr lang="en-IN" dirty="0"/>
              <a:t>Hi Amogh</a:t>
            </a:r>
          </a:p>
        </p:txBody>
      </p:sp>
    </p:spTree>
    <p:extLst>
      <p:ext uri="{BB962C8B-B14F-4D97-AF65-F5344CB8AC3E}">
        <p14:creationId xmlns:p14="http://schemas.microsoft.com/office/powerpoint/2010/main" val="283580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FADD-519B-4A26-8CE2-B5987BE3D3C7}"/>
              </a:ext>
            </a:extLst>
          </p:cNvPr>
          <p:cNvSpPr>
            <a:spLocks noGrp="1"/>
          </p:cNvSpPr>
          <p:nvPr>
            <p:ph type="title"/>
          </p:nvPr>
        </p:nvSpPr>
        <p:spPr>
          <a:xfrm>
            <a:off x="742785" y="32853"/>
            <a:ext cx="10515600" cy="998925"/>
          </a:xfrm>
        </p:spPr>
        <p:txBody>
          <a:bodyPr/>
          <a:lstStyle/>
          <a:p>
            <a:r>
              <a:rPr lang="en-IN" dirty="0"/>
              <a:t>Function Creation in Python</a:t>
            </a:r>
          </a:p>
        </p:txBody>
      </p:sp>
      <p:sp>
        <p:nvSpPr>
          <p:cNvPr id="4" name="Rectangle 1">
            <a:extLst>
              <a:ext uri="{FF2B5EF4-FFF2-40B4-BE49-F238E27FC236}">
                <a16:creationId xmlns:a16="http://schemas.microsoft.com/office/drawing/2014/main" id="{DC990253-2FBB-441F-BF75-848DCC65CB60}"/>
              </a:ext>
            </a:extLst>
          </p:cNvPr>
          <p:cNvSpPr>
            <a:spLocks noGrp="1" noChangeArrowheads="1"/>
          </p:cNvSpPr>
          <p:nvPr>
            <p:ph idx="1"/>
          </p:nvPr>
        </p:nvSpPr>
        <p:spPr bwMode="auto">
          <a:xfrm>
            <a:off x="822298" y="918133"/>
            <a:ext cx="9498496" cy="58323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1400" dirty="0">
                <a:latin typeface="Arial" panose="020B0604020202020204" pitchFamily="34" charset="0"/>
              </a:rPr>
              <a:t>The example shown below is the one which takes user input in the function </a:t>
            </a:r>
            <a:r>
              <a:rPr lang="en-US" altLang="en-US" sz="1400" dirty="0" err="1">
                <a:latin typeface="Arial" panose="020B0604020202020204" pitchFamily="34" charset="0"/>
              </a:rPr>
              <a:t>weather_condition</a:t>
            </a:r>
            <a:r>
              <a:rPr lang="en-US" altLang="en-US" sz="1400" dirty="0">
                <a:latin typeface="Arial" panose="020B0604020202020204" pitchFamily="34" charset="0"/>
              </a:rPr>
              <a:t>.</a:t>
            </a:r>
          </a:p>
          <a:p>
            <a:pPr marL="0" indent="0" eaLnBrk="0" fontAlgn="base" hangingPunct="0">
              <a:lnSpc>
                <a:spcPct val="100000"/>
              </a:lnSpc>
              <a:spcBef>
                <a:spcPct val="0"/>
              </a:spcBef>
              <a:spcAft>
                <a:spcPct val="0"/>
              </a:spcAft>
              <a:buNone/>
            </a:pPr>
            <a:r>
              <a:rPr lang="en-US" altLang="en-US" sz="1400" dirty="0">
                <a:latin typeface="Arial" panose="020B0604020202020204" pitchFamily="34" charset="0"/>
              </a:rPr>
              <a:t>Here I have used the if statement with the user input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00808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008080"/>
                </a:solidFill>
                <a:latin typeface="Consolas" panose="020B0609020204030204" pitchFamily="49" charset="0"/>
              </a:rPr>
              <a:t>Example 2:</a:t>
            </a:r>
            <a:endParaRPr kumimoji="0" lang="en-US" altLang="en-US" sz="1400" b="1" i="0" u="none" strike="noStrike" cap="none" normalizeH="0" baseline="0" dirty="0">
              <a:ln>
                <a:noFill/>
              </a:ln>
              <a:solidFill>
                <a:srgbClr val="0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8080"/>
                </a:solidFill>
                <a:effectLst/>
                <a:latin typeface="Consolas" panose="020B0609020204030204" pitchFamily="49" charset="0"/>
              </a:rPr>
              <a:t>def </a:t>
            </a:r>
            <a:r>
              <a:rPr kumimoji="0" lang="en-US" altLang="en-US" sz="1400" b="1" i="0" u="none" strike="noStrike" cap="none" normalizeH="0" baseline="0" dirty="0" err="1">
                <a:ln>
                  <a:noFill/>
                </a:ln>
                <a:solidFill>
                  <a:srgbClr val="008080"/>
                </a:solidFill>
                <a:effectLst/>
                <a:latin typeface="Consolas" panose="020B0609020204030204" pitchFamily="49" charset="0"/>
              </a:rPr>
              <a:t>weather_condition</a:t>
            </a:r>
            <a:r>
              <a:rPr kumimoji="0" lang="en-US" altLang="en-US" sz="1400" b="1" i="0" u="none" strike="noStrike" cap="none" normalizeH="0" baseline="0" dirty="0">
                <a:ln>
                  <a:noFill/>
                </a:ln>
                <a:solidFill>
                  <a:srgbClr val="008080"/>
                </a:solidFill>
                <a:effectLst/>
                <a:latin typeface="Consolas" panose="020B0609020204030204" pitchFamily="49" charset="0"/>
              </a:rPr>
              <a:t>(temperature):</a:t>
            </a:r>
            <a:br>
              <a:rPr kumimoji="0" lang="en-US" altLang="en-US" sz="1400" b="1" i="0" u="none" strike="noStrike" cap="none" normalizeH="0" baseline="0" dirty="0">
                <a:ln>
                  <a:noFill/>
                </a:ln>
                <a:solidFill>
                  <a:srgbClr val="008080"/>
                </a:solidFill>
                <a:effectLst/>
                <a:latin typeface="Consolas" panose="020B0609020204030204" pitchFamily="49" charset="0"/>
              </a:rPr>
            </a:br>
            <a:r>
              <a:rPr kumimoji="0" lang="en-US" altLang="en-US" sz="1400" b="1" i="0" u="none" strike="noStrike" cap="none" normalizeH="0" baseline="0" dirty="0">
                <a:ln>
                  <a:noFill/>
                </a:ln>
                <a:solidFill>
                  <a:srgbClr val="008080"/>
                </a:solidFill>
                <a:effectLst/>
                <a:latin typeface="Consolas" panose="020B0609020204030204" pitchFamily="49" charset="0"/>
              </a:rPr>
              <a:t>    if temperature &gt; 7:</a:t>
            </a:r>
            <a:br>
              <a:rPr kumimoji="0" lang="en-US" altLang="en-US" sz="1400" b="1" i="0" u="none" strike="noStrike" cap="none" normalizeH="0" baseline="0" dirty="0">
                <a:ln>
                  <a:noFill/>
                </a:ln>
                <a:solidFill>
                  <a:srgbClr val="008080"/>
                </a:solidFill>
                <a:effectLst/>
                <a:latin typeface="Consolas" panose="020B0609020204030204" pitchFamily="49" charset="0"/>
              </a:rPr>
            </a:br>
            <a:r>
              <a:rPr kumimoji="0" lang="en-US" altLang="en-US" sz="1400" b="1" i="0" u="none" strike="noStrike" cap="none" normalizeH="0" baseline="0" dirty="0">
                <a:ln>
                  <a:noFill/>
                </a:ln>
                <a:solidFill>
                  <a:srgbClr val="008080"/>
                </a:solidFill>
                <a:effectLst/>
                <a:latin typeface="Consolas" panose="020B0609020204030204" pitchFamily="49" charset="0"/>
              </a:rPr>
              <a:t>        return "Warm"</a:t>
            </a:r>
            <a:br>
              <a:rPr kumimoji="0" lang="en-US" altLang="en-US" sz="1400" b="1" i="0" u="none" strike="noStrike" cap="none" normalizeH="0" baseline="0" dirty="0">
                <a:ln>
                  <a:noFill/>
                </a:ln>
                <a:solidFill>
                  <a:srgbClr val="008080"/>
                </a:solidFill>
                <a:effectLst/>
                <a:latin typeface="Consolas" panose="020B0609020204030204" pitchFamily="49" charset="0"/>
              </a:rPr>
            </a:br>
            <a:r>
              <a:rPr kumimoji="0" lang="en-US" altLang="en-US" sz="1400" b="1" i="0" u="none" strike="noStrike" cap="none" normalizeH="0" baseline="0" dirty="0">
                <a:ln>
                  <a:noFill/>
                </a:ln>
                <a:solidFill>
                  <a:srgbClr val="008080"/>
                </a:solidFill>
                <a:effectLst/>
                <a:latin typeface="Consolas" panose="020B0609020204030204" pitchFamily="49" charset="0"/>
              </a:rPr>
              <a:t>    else:</a:t>
            </a:r>
            <a:br>
              <a:rPr kumimoji="0" lang="en-US" altLang="en-US" sz="1400" b="1" i="0" u="none" strike="noStrike" cap="none" normalizeH="0" baseline="0" dirty="0">
                <a:ln>
                  <a:noFill/>
                </a:ln>
                <a:solidFill>
                  <a:srgbClr val="008080"/>
                </a:solidFill>
                <a:effectLst/>
                <a:latin typeface="Consolas" panose="020B0609020204030204" pitchFamily="49" charset="0"/>
              </a:rPr>
            </a:br>
            <a:r>
              <a:rPr kumimoji="0" lang="en-US" altLang="en-US" sz="1400" b="1" i="0" u="none" strike="noStrike" cap="none" normalizeH="0" baseline="0" dirty="0">
                <a:ln>
                  <a:noFill/>
                </a:ln>
                <a:solidFill>
                  <a:srgbClr val="008080"/>
                </a:solidFill>
                <a:effectLst/>
                <a:latin typeface="Consolas" panose="020B0609020204030204" pitchFamily="49" charset="0"/>
              </a:rPr>
              <a:t>        return "Cold"</a:t>
            </a:r>
            <a:br>
              <a:rPr kumimoji="0" lang="en-US" altLang="en-US" sz="1400" b="1" i="0" u="none" strike="noStrike" cap="none" normalizeH="0" baseline="0" dirty="0">
                <a:ln>
                  <a:noFill/>
                </a:ln>
                <a:solidFill>
                  <a:srgbClr val="008080"/>
                </a:solidFill>
                <a:effectLst/>
                <a:latin typeface="Consolas" panose="020B0609020204030204" pitchFamily="49" charset="0"/>
              </a:rPr>
            </a:br>
            <a:br>
              <a:rPr kumimoji="0" lang="en-US" altLang="en-US" sz="1400" b="1" i="0" u="none" strike="noStrike" cap="none" normalizeH="0" baseline="0" dirty="0">
                <a:ln>
                  <a:noFill/>
                </a:ln>
                <a:solidFill>
                  <a:srgbClr val="008080"/>
                </a:solidFill>
                <a:effectLst/>
                <a:latin typeface="Consolas" panose="020B0609020204030204" pitchFamily="49" charset="0"/>
              </a:rPr>
            </a:br>
            <a:r>
              <a:rPr kumimoji="0" lang="en-US" altLang="en-US" sz="1400" b="1" i="0" u="none" strike="noStrike" cap="none" normalizeH="0" baseline="0" dirty="0" err="1">
                <a:ln>
                  <a:noFill/>
                </a:ln>
                <a:solidFill>
                  <a:srgbClr val="008080"/>
                </a:solidFill>
                <a:effectLst/>
                <a:latin typeface="Consolas" panose="020B0609020204030204" pitchFamily="49" charset="0"/>
              </a:rPr>
              <a:t>user_input</a:t>
            </a:r>
            <a:r>
              <a:rPr kumimoji="0" lang="en-US" altLang="en-US" sz="1400" b="1" i="0" u="none" strike="noStrike" cap="none" normalizeH="0" baseline="0" dirty="0">
                <a:ln>
                  <a:noFill/>
                </a:ln>
                <a:solidFill>
                  <a:srgbClr val="008080"/>
                </a:solidFill>
                <a:effectLst/>
                <a:latin typeface="Consolas" panose="020B0609020204030204" pitchFamily="49" charset="0"/>
              </a:rPr>
              <a:t> = float(input("Enter Temperature: "))</a:t>
            </a:r>
            <a:br>
              <a:rPr kumimoji="0" lang="en-US" altLang="en-US" sz="1400" b="1" i="0" u="none" strike="noStrike" cap="none" normalizeH="0" baseline="0" dirty="0">
                <a:ln>
                  <a:noFill/>
                </a:ln>
                <a:solidFill>
                  <a:srgbClr val="008080"/>
                </a:solidFill>
                <a:effectLst/>
                <a:latin typeface="Consolas" panose="020B0609020204030204" pitchFamily="49" charset="0"/>
              </a:rPr>
            </a:br>
            <a:r>
              <a:rPr kumimoji="0" lang="en-US" altLang="en-US" sz="1400" b="1" i="0" u="none" strike="noStrike" cap="none" normalizeH="0" baseline="0" dirty="0">
                <a:ln>
                  <a:noFill/>
                </a:ln>
                <a:solidFill>
                  <a:srgbClr val="008080"/>
                </a:solidFill>
                <a:effectLst/>
                <a:latin typeface="Consolas" panose="020B0609020204030204" pitchFamily="49" charset="0"/>
              </a:rPr>
              <a:t>print(</a:t>
            </a:r>
            <a:r>
              <a:rPr kumimoji="0" lang="en-US" altLang="en-US" sz="1400" b="1" i="0" u="none" strike="noStrike" cap="none" normalizeH="0" baseline="0" dirty="0" err="1">
                <a:ln>
                  <a:noFill/>
                </a:ln>
                <a:solidFill>
                  <a:srgbClr val="008080"/>
                </a:solidFill>
                <a:effectLst/>
                <a:latin typeface="Consolas" panose="020B0609020204030204" pitchFamily="49" charset="0"/>
              </a:rPr>
              <a:t>weather_condition</a:t>
            </a:r>
            <a:r>
              <a:rPr kumimoji="0" lang="en-US" altLang="en-US" sz="1400" b="1" i="0" u="none" strike="noStrike" cap="none" normalizeH="0" baseline="0" dirty="0">
                <a:ln>
                  <a:noFill/>
                </a:ln>
                <a:solidFill>
                  <a:srgbClr val="008080"/>
                </a:solidFill>
                <a:effectLst/>
                <a:latin typeface="Consolas" panose="020B0609020204030204" pitchFamily="49" charset="0"/>
              </a:rPr>
              <a:t>(</a:t>
            </a:r>
            <a:r>
              <a:rPr kumimoji="0" lang="en-US" altLang="en-US" sz="1400" b="1" i="0" u="none" strike="noStrike" cap="none" normalizeH="0" baseline="0" dirty="0" err="1">
                <a:ln>
                  <a:noFill/>
                </a:ln>
                <a:solidFill>
                  <a:srgbClr val="008080"/>
                </a:solidFill>
                <a:effectLst/>
                <a:latin typeface="Consolas" panose="020B0609020204030204" pitchFamily="49" charset="0"/>
              </a:rPr>
              <a:t>user_input</a:t>
            </a:r>
            <a:r>
              <a:rPr kumimoji="0" lang="en-US" altLang="en-US" sz="1400" b="1" i="0" u="none" strike="noStrike" cap="none" normalizeH="0" baseline="0" dirty="0">
                <a:ln>
                  <a:noFill/>
                </a:ln>
                <a:solidFill>
                  <a:srgbClr val="00808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solidFill>
                <a:srgbClr val="00808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example show below uses dictionary as input to the function</a:t>
            </a:r>
          </a:p>
          <a:p>
            <a:pPr marL="0" indent="0" eaLnBrk="0" fontAlgn="base" hangingPunct="0">
              <a:lnSpc>
                <a:spcPct val="100000"/>
              </a:lnSpc>
              <a:spcBef>
                <a:spcPct val="0"/>
              </a:spcBef>
              <a:spcAft>
                <a:spcPct val="0"/>
              </a:spcAft>
              <a:buNone/>
            </a:pPr>
            <a:r>
              <a:rPr lang="en-IN" sz="1400" dirty="0">
                <a:latin typeface="Arial" panose="020B0604020202020204" pitchFamily="34" charset="0"/>
              </a:rPr>
              <a:t>The </a:t>
            </a:r>
            <a:r>
              <a:rPr lang="en-IN" sz="1400" dirty="0" err="1">
                <a:latin typeface="Arial" panose="020B0604020202020204" pitchFamily="34" charset="0"/>
              </a:rPr>
              <a:t>isinstance</a:t>
            </a:r>
            <a:r>
              <a:rPr lang="en-IN" sz="1400" dirty="0">
                <a:latin typeface="Arial" panose="020B0604020202020204" pitchFamily="34" charset="0"/>
              </a:rPr>
              <a:t>() function returns True if the specified object is of the specified type, otherwise False</a:t>
            </a:r>
            <a:endParaRPr lang="en-IN" altLang="en-US" sz="1400" dirty="0">
              <a:latin typeface="Arial" panose="020B0604020202020204" pitchFamily="34" charset="0"/>
            </a:endParaRPr>
          </a:p>
          <a:p>
            <a:pPr marL="0" indent="0" eaLnBrk="0" fontAlgn="base" hangingPunct="0">
              <a:lnSpc>
                <a:spcPct val="100000"/>
              </a:lnSpc>
              <a:spcBef>
                <a:spcPct val="0"/>
              </a:spcBef>
              <a:spcAft>
                <a:spcPct val="0"/>
              </a:spcAft>
              <a:buNone/>
            </a:pPr>
            <a:endParaRPr lang="en-IN" altLang="en-US" sz="1400" b="1" dirty="0">
              <a:solidFill>
                <a:srgbClr val="008080"/>
              </a:solidFill>
              <a:latin typeface="Consolas" panose="020B0609020204030204" pitchFamily="49" charset="0"/>
            </a:endParaRPr>
          </a:p>
          <a:p>
            <a:pPr marL="0" indent="0" eaLnBrk="0" fontAlgn="base" hangingPunct="0">
              <a:lnSpc>
                <a:spcPct val="100000"/>
              </a:lnSpc>
              <a:spcBef>
                <a:spcPct val="0"/>
              </a:spcBef>
              <a:spcAft>
                <a:spcPct val="0"/>
              </a:spcAft>
              <a:buNone/>
            </a:pPr>
            <a:r>
              <a:rPr lang="en-IN" altLang="en-US" sz="1400" b="1" dirty="0">
                <a:solidFill>
                  <a:srgbClr val="008080"/>
                </a:solidFill>
                <a:latin typeface="Consolas" panose="020B0609020204030204" pitchFamily="49" charset="0"/>
              </a:rPr>
              <a:t>Example 3:</a:t>
            </a:r>
          </a:p>
          <a:p>
            <a:pPr marL="0" indent="0" eaLnBrk="0" fontAlgn="base" hangingPunct="0">
              <a:lnSpc>
                <a:spcPct val="100000"/>
              </a:lnSpc>
              <a:spcBef>
                <a:spcPct val="0"/>
              </a:spcBef>
              <a:spcAft>
                <a:spcPct val="0"/>
              </a:spcAft>
              <a:buNone/>
            </a:pPr>
            <a:r>
              <a:rPr lang="en-IN" altLang="en-US" sz="1400" b="1" dirty="0">
                <a:solidFill>
                  <a:srgbClr val="008080"/>
                </a:solidFill>
                <a:latin typeface="Consolas" panose="020B0609020204030204" pitchFamily="49" charset="0"/>
              </a:rPr>
              <a:t>def mean(value):</a:t>
            </a:r>
          </a:p>
          <a:p>
            <a:pPr marL="0" indent="0" eaLnBrk="0" fontAlgn="base" hangingPunct="0">
              <a:lnSpc>
                <a:spcPct val="100000"/>
              </a:lnSpc>
              <a:spcBef>
                <a:spcPct val="0"/>
              </a:spcBef>
              <a:spcAft>
                <a:spcPct val="0"/>
              </a:spcAft>
              <a:buNone/>
            </a:pPr>
            <a:r>
              <a:rPr lang="en-IN" altLang="en-US" sz="1400" b="1" dirty="0">
                <a:solidFill>
                  <a:srgbClr val="008080"/>
                </a:solidFill>
                <a:latin typeface="Consolas" panose="020B0609020204030204" pitchFamily="49" charset="0"/>
              </a:rPr>
              <a:t>    if type(value) == </a:t>
            </a:r>
            <a:r>
              <a:rPr lang="en-IN" altLang="en-US" sz="1400" b="1" dirty="0" err="1">
                <a:solidFill>
                  <a:srgbClr val="008080"/>
                </a:solidFill>
                <a:latin typeface="Consolas" panose="020B0609020204030204" pitchFamily="49" charset="0"/>
              </a:rPr>
              <a:t>dict</a:t>
            </a:r>
            <a:r>
              <a:rPr lang="en-IN" altLang="en-US" sz="1400" b="1" dirty="0">
                <a:solidFill>
                  <a:srgbClr val="008080"/>
                </a:solidFill>
                <a:latin typeface="Consolas" panose="020B0609020204030204" pitchFamily="49" charset="0"/>
              </a:rPr>
              <a:t>:</a:t>
            </a:r>
          </a:p>
          <a:p>
            <a:pPr marL="0" indent="0" eaLnBrk="0" fontAlgn="base" hangingPunct="0">
              <a:lnSpc>
                <a:spcPct val="100000"/>
              </a:lnSpc>
              <a:spcBef>
                <a:spcPct val="0"/>
              </a:spcBef>
              <a:spcAft>
                <a:spcPct val="0"/>
              </a:spcAft>
              <a:buNone/>
            </a:pPr>
            <a:r>
              <a:rPr lang="en-IN" altLang="en-US" sz="1400" b="1" dirty="0">
                <a:solidFill>
                  <a:srgbClr val="008080"/>
                </a:solidFill>
                <a:latin typeface="Consolas" panose="020B0609020204030204" pitchFamily="49" charset="0"/>
              </a:rPr>
              <a:t>        if </a:t>
            </a:r>
            <a:r>
              <a:rPr lang="en-IN" altLang="en-US" sz="1400" b="1" dirty="0" err="1">
                <a:solidFill>
                  <a:srgbClr val="008080"/>
                </a:solidFill>
                <a:latin typeface="Consolas" panose="020B0609020204030204" pitchFamily="49" charset="0"/>
              </a:rPr>
              <a:t>isinstance</a:t>
            </a:r>
            <a:r>
              <a:rPr lang="en-IN" altLang="en-US" sz="1400" b="1" dirty="0">
                <a:solidFill>
                  <a:srgbClr val="008080"/>
                </a:solidFill>
                <a:latin typeface="Consolas" panose="020B0609020204030204" pitchFamily="49" charset="0"/>
              </a:rPr>
              <a:t>(</a:t>
            </a:r>
            <a:r>
              <a:rPr lang="en-IN" altLang="en-US" sz="1400" b="1" dirty="0" err="1">
                <a:solidFill>
                  <a:srgbClr val="008080"/>
                </a:solidFill>
                <a:latin typeface="Consolas" panose="020B0609020204030204" pitchFamily="49" charset="0"/>
              </a:rPr>
              <a:t>value,dict</a:t>
            </a:r>
            <a:r>
              <a:rPr lang="en-IN" altLang="en-US" sz="1400" b="1" dirty="0">
                <a:solidFill>
                  <a:srgbClr val="008080"/>
                </a:solidFill>
                <a:latin typeface="Consolas" panose="020B0609020204030204" pitchFamily="49" charset="0"/>
              </a:rPr>
              <a:t>):</a:t>
            </a:r>
          </a:p>
          <a:p>
            <a:pPr marL="0" indent="0" eaLnBrk="0" fontAlgn="base" hangingPunct="0">
              <a:lnSpc>
                <a:spcPct val="100000"/>
              </a:lnSpc>
              <a:spcBef>
                <a:spcPct val="0"/>
              </a:spcBef>
              <a:spcAft>
                <a:spcPct val="0"/>
              </a:spcAft>
              <a:buNone/>
            </a:pPr>
            <a:r>
              <a:rPr lang="en-IN" altLang="en-US" sz="1400" b="1" dirty="0">
                <a:solidFill>
                  <a:srgbClr val="008080"/>
                </a:solidFill>
                <a:latin typeface="Consolas" panose="020B0609020204030204" pitchFamily="49" charset="0"/>
              </a:rPr>
              <a:t>            </a:t>
            </a:r>
            <a:r>
              <a:rPr lang="en-IN" altLang="en-US" sz="1400" b="1" dirty="0" err="1">
                <a:solidFill>
                  <a:srgbClr val="008080"/>
                </a:solidFill>
                <a:latin typeface="Consolas" panose="020B0609020204030204" pitchFamily="49" charset="0"/>
              </a:rPr>
              <a:t>the_mean</a:t>
            </a:r>
            <a:r>
              <a:rPr lang="en-IN" altLang="en-US" sz="1400" b="1" dirty="0">
                <a:solidFill>
                  <a:srgbClr val="008080"/>
                </a:solidFill>
                <a:latin typeface="Consolas" panose="020B0609020204030204" pitchFamily="49" charset="0"/>
              </a:rPr>
              <a:t>=sum(</a:t>
            </a:r>
            <a:r>
              <a:rPr lang="en-IN" altLang="en-US" sz="1400" b="1" dirty="0" err="1">
                <a:solidFill>
                  <a:srgbClr val="008080"/>
                </a:solidFill>
                <a:latin typeface="Consolas" panose="020B0609020204030204" pitchFamily="49" charset="0"/>
              </a:rPr>
              <a:t>value.values</a:t>
            </a:r>
            <a:r>
              <a:rPr lang="en-IN" altLang="en-US" sz="1400" b="1" dirty="0">
                <a:solidFill>
                  <a:srgbClr val="008080"/>
                </a:solidFill>
                <a:latin typeface="Consolas" panose="020B0609020204030204" pitchFamily="49" charset="0"/>
              </a:rPr>
              <a:t>())/</a:t>
            </a:r>
            <a:r>
              <a:rPr lang="en-IN" altLang="en-US" sz="1400" b="1" dirty="0" err="1">
                <a:solidFill>
                  <a:srgbClr val="008080"/>
                </a:solidFill>
                <a:latin typeface="Consolas" panose="020B0609020204030204" pitchFamily="49" charset="0"/>
              </a:rPr>
              <a:t>len</a:t>
            </a:r>
            <a:r>
              <a:rPr lang="en-IN" altLang="en-US" sz="1400" b="1" dirty="0">
                <a:solidFill>
                  <a:srgbClr val="008080"/>
                </a:solidFill>
                <a:latin typeface="Consolas" panose="020B0609020204030204" pitchFamily="49" charset="0"/>
              </a:rPr>
              <a:t> (value)</a:t>
            </a:r>
          </a:p>
          <a:p>
            <a:pPr marL="0" indent="0" eaLnBrk="0" fontAlgn="base" hangingPunct="0">
              <a:lnSpc>
                <a:spcPct val="100000"/>
              </a:lnSpc>
              <a:spcBef>
                <a:spcPct val="0"/>
              </a:spcBef>
              <a:spcAft>
                <a:spcPct val="0"/>
              </a:spcAft>
              <a:buNone/>
            </a:pPr>
            <a:r>
              <a:rPr lang="en-IN" altLang="en-US" sz="1400" b="1" dirty="0">
                <a:solidFill>
                  <a:srgbClr val="008080"/>
                </a:solidFill>
                <a:latin typeface="Consolas" panose="020B0609020204030204" pitchFamily="49" charset="0"/>
              </a:rPr>
              <a:t>    else:</a:t>
            </a:r>
          </a:p>
          <a:p>
            <a:pPr marL="0" indent="0" eaLnBrk="0" fontAlgn="base" hangingPunct="0">
              <a:lnSpc>
                <a:spcPct val="100000"/>
              </a:lnSpc>
              <a:spcBef>
                <a:spcPct val="0"/>
              </a:spcBef>
              <a:spcAft>
                <a:spcPct val="0"/>
              </a:spcAft>
              <a:buNone/>
            </a:pPr>
            <a:r>
              <a:rPr lang="en-IN" altLang="en-US" sz="1400" b="1" dirty="0">
                <a:solidFill>
                  <a:srgbClr val="008080"/>
                </a:solidFill>
                <a:latin typeface="Consolas" panose="020B0609020204030204" pitchFamily="49" charset="0"/>
              </a:rPr>
              <a:t>        </a:t>
            </a:r>
            <a:r>
              <a:rPr lang="en-IN" altLang="en-US" sz="1400" b="1" dirty="0" err="1">
                <a:solidFill>
                  <a:srgbClr val="008080"/>
                </a:solidFill>
                <a:latin typeface="Consolas" panose="020B0609020204030204" pitchFamily="49" charset="0"/>
              </a:rPr>
              <a:t>the_mean</a:t>
            </a:r>
            <a:r>
              <a:rPr lang="en-IN" altLang="en-US" sz="1400" b="1" dirty="0">
                <a:solidFill>
                  <a:srgbClr val="008080"/>
                </a:solidFill>
                <a:latin typeface="Consolas" panose="020B0609020204030204" pitchFamily="49" charset="0"/>
              </a:rPr>
              <a:t> = sum(value) / </a:t>
            </a:r>
            <a:r>
              <a:rPr lang="en-IN" altLang="en-US" sz="1400" b="1" dirty="0" err="1">
                <a:solidFill>
                  <a:srgbClr val="008080"/>
                </a:solidFill>
                <a:latin typeface="Consolas" panose="020B0609020204030204" pitchFamily="49" charset="0"/>
              </a:rPr>
              <a:t>len</a:t>
            </a:r>
            <a:r>
              <a:rPr lang="en-IN" altLang="en-US" sz="1400" b="1" dirty="0">
                <a:solidFill>
                  <a:srgbClr val="008080"/>
                </a:solidFill>
                <a:latin typeface="Consolas" panose="020B0609020204030204" pitchFamily="49" charset="0"/>
              </a:rPr>
              <a:t>(value)</a:t>
            </a:r>
          </a:p>
          <a:p>
            <a:pPr marL="0" indent="0" eaLnBrk="0" fontAlgn="base" hangingPunct="0">
              <a:lnSpc>
                <a:spcPct val="100000"/>
              </a:lnSpc>
              <a:spcBef>
                <a:spcPct val="0"/>
              </a:spcBef>
              <a:spcAft>
                <a:spcPct val="0"/>
              </a:spcAft>
              <a:buNone/>
            </a:pPr>
            <a:r>
              <a:rPr lang="en-IN" altLang="en-US" sz="1400" b="1" dirty="0">
                <a:solidFill>
                  <a:srgbClr val="008080"/>
                </a:solidFill>
                <a:latin typeface="Consolas" panose="020B0609020204030204" pitchFamily="49" charset="0"/>
              </a:rPr>
              <a:t>    return </a:t>
            </a:r>
            <a:r>
              <a:rPr lang="en-IN" altLang="en-US" sz="1400" b="1" dirty="0" err="1">
                <a:solidFill>
                  <a:srgbClr val="008080"/>
                </a:solidFill>
                <a:latin typeface="Consolas" panose="020B0609020204030204" pitchFamily="49" charset="0"/>
              </a:rPr>
              <a:t>the_mean</a:t>
            </a:r>
            <a:endParaRPr lang="en-IN" altLang="en-US" sz="1400" b="1" dirty="0">
              <a:solidFill>
                <a:srgbClr val="008080"/>
              </a:solidFill>
              <a:latin typeface="Consolas" panose="020B0609020204030204" pitchFamily="49" charset="0"/>
            </a:endParaRPr>
          </a:p>
          <a:p>
            <a:pPr marL="0" indent="0" eaLnBrk="0" fontAlgn="base" hangingPunct="0">
              <a:lnSpc>
                <a:spcPct val="100000"/>
              </a:lnSpc>
              <a:spcBef>
                <a:spcPct val="0"/>
              </a:spcBef>
              <a:spcAft>
                <a:spcPct val="0"/>
              </a:spcAft>
              <a:buNone/>
            </a:pPr>
            <a:endParaRPr lang="en-IN" altLang="en-US" sz="1400" b="1" dirty="0">
              <a:solidFill>
                <a:srgbClr val="008080"/>
              </a:solidFill>
              <a:latin typeface="Consolas" panose="020B0609020204030204" pitchFamily="49" charset="0"/>
            </a:endParaRPr>
          </a:p>
          <a:p>
            <a:pPr marL="0" indent="0" eaLnBrk="0" fontAlgn="base" hangingPunct="0">
              <a:lnSpc>
                <a:spcPct val="100000"/>
              </a:lnSpc>
              <a:spcBef>
                <a:spcPct val="0"/>
              </a:spcBef>
              <a:spcAft>
                <a:spcPct val="0"/>
              </a:spcAft>
              <a:buNone/>
            </a:pPr>
            <a:r>
              <a:rPr lang="en-IN" altLang="en-US" sz="1400" b="1" dirty="0" err="1">
                <a:solidFill>
                  <a:srgbClr val="008080"/>
                </a:solidFill>
                <a:latin typeface="Consolas" panose="020B0609020204030204" pitchFamily="49" charset="0"/>
              </a:rPr>
              <a:t>student_grades</a:t>
            </a:r>
            <a:r>
              <a:rPr lang="en-IN" altLang="en-US" sz="1400" b="1" dirty="0">
                <a:solidFill>
                  <a:srgbClr val="008080"/>
                </a:solidFill>
                <a:latin typeface="Consolas" panose="020B0609020204030204" pitchFamily="49" charset="0"/>
              </a:rPr>
              <a:t>={"</a:t>
            </a:r>
            <a:r>
              <a:rPr lang="en-IN" altLang="en-US" sz="1400" b="1" dirty="0" err="1">
                <a:solidFill>
                  <a:srgbClr val="008080"/>
                </a:solidFill>
                <a:latin typeface="Consolas" panose="020B0609020204030204" pitchFamily="49" charset="0"/>
              </a:rPr>
              <a:t>Biraja</a:t>
            </a:r>
            <a:r>
              <a:rPr lang="en-IN" altLang="en-US" sz="1400" b="1" dirty="0">
                <a:solidFill>
                  <a:srgbClr val="008080"/>
                </a:solidFill>
                <a:latin typeface="Consolas" panose="020B0609020204030204" pitchFamily="49" charset="0"/>
              </a:rPr>
              <a:t>": 9.1,"Bappi": 10.1,"Minal": 11.1}</a:t>
            </a:r>
          </a:p>
          <a:p>
            <a:pPr marL="0" indent="0" eaLnBrk="0" fontAlgn="base" hangingPunct="0">
              <a:lnSpc>
                <a:spcPct val="100000"/>
              </a:lnSpc>
              <a:spcBef>
                <a:spcPct val="0"/>
              </a:spcBef>
              <a:spcAft>
                <a:spcPct val="0"/>
              </a:spcAft>
              <a:buNone/>
            </a:pPr>
            <a:r>
              <a:rPr lang="en-IN" altLang="en-US" sz="1400" b="1" dirty="0">
                <a:solidFill>
                  <a:srgbClr val="008080"/>
                </a:solidFill>
                <a:latin typeface="Consolas" panose="020B0609020204030204" pitchFamily="49" charset="0"/>
              </a:rPr>
              <a:t>print(mean(</a:t>
            </a:r>
            <a:r>
              <a:rPr lang="en-IN" altLang="en-US" sz="1400" b="1" dirty="0" err="1">
                <a:solidFill>
                  <a:srgbClr val="008080"/>
                </a:solidFill>
                <a:latin typeface="Consolas" panose="020B0609020204030204" pitchFamily="49" charset="0"/>
              </a:rPr>
              <a:t>student_grades</a:t>
            </a:r>
            <a:r>
              <a:rPr lang="en-IN" altLang="en-US" sz="1400" b="1" dirty="0">
                <a:solidFill>
                  <a:srgbClr val="008080"/>
                </a:solidFill>
                <a:latin typeface="Consolas" panose="020B0609020204030204" pitchFamily="49" charset="0"/>
              </a:rPr>
              <a:t>))</a:t>
            </a:r>
            <a:endParaRPr lang="en-US" altLang="en-US" sz="1400" b="1" dirty="0">
              <a:solidFill>
                <a:srgbClr val="008080"/>
              </a:solidFill>
              <a:latin typeface="Consolas" panose="020B0609020204030204" pitchFamily="49" charset="0"/>
            </a:endParaRPr>
          </a:p>
        </p:txBody>
      </p:sp>
    </p:spTree>
    <p:extLst>
      <p:ext uri="{BB962C8B-B14F-4D97-AF65-F5344CB8AC3E}">
        <p14:creationId xmlns:p14="http://schemas.microsoft.com/office/powerpoint/2010/main" val="333553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E299113-3A41-4BFC-B247-5DBB33F08F63}"/>
              </a:ext>
            </a:extLst>
          </p:cNvPr>
          <p:cNvSpPr>
            <a:spLocks noGrp="1" noChangeArrowheads="1"/>
          </p:cNvSpPr>
          <p:nvPr>
            <p:ph type="title"/>
          </p:nvPr>
        </p:nvSpPr>
        <p:spPr bwMode="auto">
          <a:xfrm>
            <a:off x="639418" y="408488"/>
            <a:ext cx="988015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2800" b="0" i="0" u="none" strike="noStrike" cap="none" normalizeH="0" baseline="0" dirty="0">
                <a:ln>
                  <a:noFill/>
                </a:ln>
                <a:solidFill>
                  <a:schemeClr val="tx1"/>
                </a:solidFill>
                <a:effectLst/>
                <a:latin typeface="Arial" panose="020B0604020202020204" pitchFamily="34" charset="0"/>
              </a:rPr>
              <a:t>Function Examples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55C22CB-6E37-4131-9A07-4427A8560C87}"/>
              </a:ext>
            </a:extLst>
          </p:cNvPr>
          <p:cNvSpPr>
            <a:spLocks noGrp="1" noChangeArrowheads="1"/>
          </p:cNvSpPr>
          <p:nvPr>
            <p:ph idx="1"/>
          </p:nvPr>
        </p:nvSpPr>
        <p:spPr bwMode="auto">
          <a:xfrm>
            <a:off x="559905" y="1297272"/>
            <a:ext cx="5551520"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400" b="1" i="0" u="none" strike="noStrike" cap="none" normalizeH="0" baseline="0" dirty="0">
                <a:ln>
                  <a:noFill/>
                </a:ln>
                <a:solidFill>
                  <a:srgbClr val="000080"/>
                </a:solidFill>
                <a:effectLst/>
                <a:latin typeface="Consolas" panose="020B0609020204030204" pitchFamily="49" charset="0"/>
              </a:rPr>
              <a:t>Function with an arbitrary no of non keyword arguments</a:t>
            </a:r>
            <a:endParaRPr kumimoji="0" lang="en-US" altLang="en-US" sz="1400" b="1" i="0" u="none" strike="noStrike" cap="none" normalizeH="0" baseline="0" dirty="0">
              <a:ln>
                <a:noFill/>
              </a:ln>
              <a:solidFill>
                <a:srgbClr val="000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00008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For </a:t>
            </a:r>
            <a:r>
              <a:rPr kumimoji="0" lang="en-US" altLang="en-US" sz="1400" b="1" i="0" u="none" strike="noStrike" cap="none" normalizeH="0" baseline="0" dirty="0" err="1">
                <a:ln>
                  <a:noFill/>
                </a:ln>
                <a:solidFill>
                  <a:srgbClr val="000080"/>
                </a:solidFill>
                <a:effectLst/>
                <a:latin typeface="Consolas" panose="020B0609020204030204" pitchFamily="49" charset="0"/>
              </a:rPr>
              <a:t>Eg</a:t>
            </a:r>
            <a:r>
              <a:rPr kumimoji="0" lang="en-US" altLang="en-US" sz="1400" b="1" i="0" u="none" strike="noStrike" cap="none" normalizeH="0" baseline="0" dirty="0">
                <a:ln>
                  <a:noFill/>
                </a:ln>
                <a:solidFill>
                  <a:srgbClr val="000080"/>
                </a:solidFill>
                <a:effectLst/>
                <a:latin typeface="Consolas" panose="020B0609020204030204" pitchFamily="49" charset="0"/>
              </a:rPr>
              <a:t> 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00008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def </a:t>
            </a:r>
            <a:r>
              <a:rPr kumimoji="0" lang="en-US" altLang="en-US" sz="1400" b="0" i="0" u="none" strike="noStrike" cap="none" normalizeH="0" baseline="0" dirty="0">
                <a:ln>
                  <a:noFill/>
                </a:ln>
                <a:solidFill>
                  <a:srgbClr val="000000"/>
                </a:solidFill>
                <a:effectLst/>
                <a:latin typeface="Consolas" panose="020B0609020204030204" pitchFamily="49" charset="0"/>
              </a:rPr>
              <a:t>mean(*</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return </a:t>
            </a:r>
            <a:r>
              <a:rPr kumimoji="0" lang="en-US" altLang="en-US" sz="1400" b="0" i="0" u="none" strike="noStrike" cap="none" normalizeH="0" baseline="0" dirty="0">
                <a:ln>
                  <a:noFill/>
                </a:ln>
                <a:solidFill>
                  <a:srgbClr val="000080"/>
                </a:solidFill>
                <a:effectLst/>
                <a:latin typeface="Consolas" panose="020B0609020204030204" pitchFamily="49" charset="0"/>
              </a:rPr>
              <a:t>sum</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80"/>
                </a:solidFill>
                <a:effectLst/>
                <a:latin typeface="Consolas" panose="020B0609020204030204" pitchFamily="49" charset="0"/>
              </a:rPr>
              <a:t>len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80"/>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(mean(</a:t>
            </a:r>
            <a:r>
              <a:rPr kumimoji="0" lang="en-US" altLang="en-US" sz="1400" b="0" i="0" u="none" strike="noStrike" cap="none" normalizeH="0" baseline="0" dirty="0">
                <a:ln>
                  <a:noFill/>
                </a:ln>
                <a:solidFill>
                  <a:srgbClr val="0000FF"/>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1400" b="1" dirty="0">
                <a:solidFill>
                  <a:srgbClr val="000080"/>
                </a:solidFill>
                <a:latin typeface="Consolas" panose="020B0609020204030204" pitchFamily="49" charset="0"/>
              </a:rPr>
              <a:t>Default and Non-Default Parameters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1400" b="1" dirty="0">
                <a:solidFill>
                  <a:srgbClr val="000080"/>
                </a:solidFill>
                <a:latin typeface="Consolas" panose="020B0609020204030204" pitchFamily="49" charset="0"/>
              </a:rPr>
              <a:t>For </a:t>
            </a:r>
            <a:r>
              <a:rPr lang="en-US" altLang="en-US" sz="1400" b="1" dirty="0" err="1">
                <a:solidFill>
                  <a:srgbClr val="000080"/>
                </a:solidFill>
                <a:latin typeface="Consolas" panose="020B0609020204030204" pitchFamily="49" charset="0"/>
              </a:rPr>
              <a:t>Eg</a:t>
            </a:r>
            <a:r>
              <a:rPr lang="en-US" altLang="en-US" sz="1400" b="1" dirty="0">
                <a:solidFill>
                  <a:srgbClr val="000080"/>
                </a:solidFill>
                <a:latin typeface="Consolas" panose="020B0609020204030204" pitchFamily="49" charset="0"/>
              </a:rPr>
              <a:t> 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chemeClr val="tx1"/>
                </a:solidFill>
                <a:effectLst/>
                <a:latin typeface="Arial" panose="020B0604020202020204" pitchFamily="34" charset="0"/>
              </a:rPr>
              <a:t>def area (</a:t>
            </a:r>
            <a:r>
              <a:rPr kumimoji="0" lang="en-IN" altLang="en-US" sz="1400" b="0" i="0" u="none" strike="noStrike" cap="none" normalizeH="0" baseline="0" dirty="0" err="1">
                <a:ln>
                  <a:noFill/>
                </a:ln>
                <a:solidFill>
                  <a:schemeClr val="tx1"/>
                </a:solidFill>
                <a:effectLst/>
                <a:latin typeface="Arial" panose="020B0604020202020204" pitchFamily="34" charset="0"/>
              </a:rPr>
              <a:t>a,b</a:t>
            </a:r>
            <a:r>
              <a:rPr kumimoji="0" lang="en-IN" altLang="en-US" sz="1400" b="0" i="0" u="none" strike="noStrike" cap="none" normalizeH="0" baseline="0" dirty="0">
                <a:ln>
                  <a:noFill/>
                </a:ln>
                <a:solidFill>
                  <a:schemeClr val="tx1"/>
                </a:solidFill>
                <a:effectLst/>
                <a:latin typeface="Arial" panose="020B0604020202020204" pitchFamily="34" charset="0"/>
              </a:rPr>
              <a:t>=6):</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chemeClr val="tx1"/>
                </a:solidFill>
                <a:effectLst/>
                <a:latin typeface="Arial" panose="020B0604020202020204" pitchFamily="34" charset="0"/>
              </a:rPr>
              <a:t>    return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chemeClr val="tx1"/>
                </a:solidFill>
                <a:effectLst/>
                <a:latin typeface="Arial" panose="020B0604020202020204" pitchFamily="34" charset="0"/>
              </a:rPr>
              <a:t>print (area(a=5))</a:t>
            </a: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1400" dirty="0">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r>
              <a:rPr lang="en-US" altLang="en-US" sz="1400" b="1" dirty="0">
                <a:solidFill>
                  <a:srgbClr val="000080"/>
                </a:solidFill>
                <a:latin typeface="Consolas" panose="020B0609020204030204" pitchFamily="49" charset="0"/>
              </a:rPr>
              <a:t>Keyword Arguments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000080"/>
                </a:solidFill>
                <a:latin typeface="Consolas" panose="020B0609020204030204" pitchFamily="49" charset="0"/>
              </a:rPr>
              <a:t>For </a:t>
            </a:r>
            <a:r>
              <a:rPr lang="en-US" altLang="en-US" sz="1400" b="1" dirty="0" err="1">
                <a:solidFill>
                  <a:srgbClr val="000080"/>
                </a:solidFill>
                <a:latin typeface="Consolas" panose="020B0609020204030204" pitchFamily="49" charset="0"/>
              </a:rPr>
              <a:t>Eg</a:t>
            </a:r>
            <a:r>
              <a:rPr lang="en-US" altLang="en-US" sz="1400" b="1" dirty="0">
                <a:solidFill>
                  <a:srgbClr val="000080"/>
                </a:solidFill>
                <a:latin typeface="Consolas" panose="020B0609020204030204" pitchFamily="49" charset="0"/>
              </a:rPr>
              <a:t> 3</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chemeClr val="tx1"/>
                </a:solidFill>
                <a:effectLst/>
                <a:latin typeface="Arial" panose="020B0604020202020204" pitchFamily="34" charset="0"/>
              </a:rPr>
              <a:t>def area (</a:t>
            </a:r>
            <a:r>
              <a:rPr kumimoji="0" lang="en-IN" altLang="en-US" sz="1400" b="0" i="0" u="none" strike="noStrike" cap="none" normalizeH="0" baseline="0" dirty="0" err="1">
                <a:ln>
                  <a:noFill/>
                </a:ln>
                <a:solidFill>
                  <a:schemeClr val="tx1"/>
                </a:solidFill>
                <a:effectLst/>
                <a:latin typeface="Arial" panose="020B0604020202020204" pitchFamily="34" charset="0"/>
              </a:rPr>
              <a:t>a,b</a:t>
            </a:r>
            <a:r>
              <a:rPr kumimoji="0" lang="en-IN"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chemeClr val="tx1"/>
                </a:solidFill>
                <a:effectLst/>
                <a:latin typeface="Arial" panose="020B0604020202020204" pitchFamily="34" charset="0"/>
              </a:rPr>
              <a:t>    return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chemeClr val="tx1"/>
                </a:solidFill>
                <a:effectLst/>
                <a:latin typeface="Arial" panose="020B0604020202020204" pitchFamily="34" charset="0"/>
              </a:rPr>
              <a:t>print (area(b=4,a=5))</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087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64D8-5E61-455D-AB0F-9D7E2BC19475}"/>
              </a:ext>
            </a:extLst>
          </p:cNvPr>
          <p:cNvSpPr>
            <a:spLocks noGrp="1"/>
          </p:cNvSpPr>
          <p:nvPr>
            <p:ph type="title"/>
          </p:nvPr>
        </p:nvSpPr>
        <p:spPr>
          <a:xfrm>
            <a:off x="838200" y="110684"/>
            <a:ext cx="10515600" cy="763960"/>
          </a:xfrm>
        </p:spPr>
        <p:txBody>
          <a:bodyPr/>
          <a:lstStyle/>
          <a:p>
            <a:r>
              <a:rPr lang="en-IN" dirty="0"/>
              <a:t>For Loop in Python</a:t>
            </a:r>
          </a:p>
        </p:txBody>
      </p:sp>
      <p:sp>
        <p:nvSpPr>
          <p:cNvPr id="3" name="Content Placeholder 2">
            <a:extLst>
              <a:ext uri="{FF2B5EF4-FFF2-40B4-BE49-F238E27FC236}">
                <a16:creationId xmlns:a16="http://schemas.microsoft.com/office/drawing/2014/main" id="{1CFCC21B-1BCD-41F2-BD47-2D6707FDF374}"/>
              </a:ext>
            </a:extLst>
          </p:cNvPr>
          <p:cNvSpPr>
            <a:spLocks noGrp="1"/>
          </p:cNvSpPr>
          <p:nvPr>
            <p:ph idx="1"/>
          </p:nvPr>
        </p:nvSpPr>
        <p:spPr>
          <a:xfrm>
            <a:off x="703028" y="874644"/>
            <a:ext cx="10515600" cy="5872672"/>
          </a:xfrm>
        </p:spPr>
        <p:txBody>
          <a:bodyPr>
            <a:normAutofit fontScale="47500" lnSpcReduction="20000"/>
          </a:bodyPr>
          <a:lstStyle/>
          <a:p>
            <a:r>
              <a:rPr lang="en-IN" dirty="0"/>
              <a:t>Here the for loop is using the list and </a:t>
            </a:r>
            <a:r>
              <a:rPr lang="en-IN" dirty="0" err="1"/>
              <a:t>isinstance</a:t>
            </a:r>
            <a:r>
              <a:rPr lang="en-IN" dirty="0"/>
              <a:t> bult-in method</a:t>
            </a:r>
          </a:p>
          <a:p>
            <a:r>
              <a:rPr lang="en-IN" dirty="0"/>
              <a:t>For </a:t>
            </a:r>
            <a:r>
              <a:rPr lang="en-IN" dirty="0" err="1"/>
              <a:t>Eg</a:t>
            </a:r>
            <a:r>
              <a:rPr lang="en-IN" dirty="0"/>
              <a:t> 1:</a:t>
            </a:r>
          </a:p>
          <a:p>
            <a:pPr marL="0" indent="0">
              <a:buNone/>
            </a:pPr>
            <a:endParaRPr lang="en-IN" dirty="0"/>
          </a:p>
          <a:p>
            <a:pPr marL="0" indent="0">
              <a:buNone/>
            </a:pPr>
            <a:r>
              <a:rPr lang="en-IN" dirty="0"/>
              <a:t>marks = [11, 34.1, 98.2, 43, 45.1, 54, 54]</a:t>
            </a:r>
          </a:p>
          <a:p>
            <a:pPr marL="0" indent="0">
              <a:buNone/>
            </a:pPr>
            <a:r>
              <a:rPr lang="en-IN" dirty="0"/>
              <a:t>for mark in marks:</a:t>
            </a:r>
          </a:p>
          <a:p>
            <a:pPr marL="0" indent="0">
              <a:buNone/>
            </a:pPr>
            <a:r>
              <a:rPr lang="en-IN" dirty="0"/>
              <a:t>    if </a:t>
            </a:r>
            <a:r>
              <a:rPr lang="en-IN" dirty="0" err="1"/>
              <a:t>isinstance</a:t>
            </a:r>
            <a:r>
              <a:rPr lang="en-IN" dirty="0"/>
              <a:t>(mark, int) and mark &gt; 50:</a:t>
            </a:r>
          </a:p>
          <a:p>
            <a:pPr marL="0" indent="0">
              <a:buNone/>
            </a:pPr>
            <a:r>
              <a:rPr lang="en-IN" dirty="0"/>
              <a:t>        print (mark)</a:t>
            </a:r>
          </a:p>
          <a:p>
            <a:pPr marL="0" indent="0">
              <a:buNone/>
            </a:pPr>
            <a:endParaRPr lang="en-IN" dirty="0"/>
          </a:p>
          <a:p>
            <a:pPr marL="0" indent="0">
              <a:buNone/>
            </a:pPr>
            <a:r>
              <a:rPr lang="en-IN" dirty="0"/>
              <a:t>Output is shown as below:</a:t>
            </a:r>
          </a:p>
          <a:p>
            <a:pPr marL="0" indent="0">
              <a:buNone/>
            </a:pPr>
            <a:r>
              <a:rPr lang="en-IN" dirty="0"/>
              <a:t>54</a:t>
            </a:r>
          </a:p>
          <a:p>
            <a:pPr marL="0" indent="0">
              <a:buNone/>
            </a:pPr>
            <a:r>
              <a:rPr lang="en-IN" dirty="0"/>
              <a:t>54</a:t>
            </a:r>
          </a:p>
          <a:p>
            <a:pPr marL="0" indent="0">
              <a:buNone/>
            </a:pPr>
            <a:endParaRPr lang="en-IN" dirty="0"/>
          </a:p>
          <a:p>
            <a:r>
              <a:rPr lang="en-IN" dirty="0"/>
              <a:t>Here the for loop uses dictionary to print out the data.</a:t>
            </a:r>
          </a:p>
          <a:p>
            <a:r>
              <a:rPr lang="en-IN" dirty="0"/>
              <a:t>For </a:t>
            </a:r>
            <a:r>
              <a:rPr lang="en-IN" dirty="0" err="1"/>
              <a:t>Eg</a:t>
            </a:r>
            <a:r>
              <a:rPr lang="en-IN" dirty="0"/>
              <a:t> 2:</a:t>
            </a:r>
          </a:p>
          <a:p>
            <a:pPr marL="0" indent="0">
              <a:buNone/>
            </a:pPr>
            <a:r>
              <a:rPr lang="en-IN" dirty="0" err="1"/>
              <a:t>student_grades</a:t>
            </a:r>
            <a:r>
              <a:rPr lang="en-IN" dirty="0"/>
              <a:t>={"</a:t>
            </a:r>
            <a:r>
              <a:rPr lang="en-IN" dirty="0" err="1"/>
              <a:t>Biraja</a:t>
            </a:r>
            <a:r>
              <a:rPr lang="en-IN" dirty="0"/>
              <a:t>": 9.1,"Bappi": 10.1,"Minal": 11.1}</a:t>
            </a:r>
          </a:p>
          <a:p>
            <a:pPr marL="0" indent="0">
              <a:buNone/>
            </a:pPr>
            <a:r>
              <a:rPr lang="en-IN" dirty="0"/>
              <a:t>for grades in </a:t>
            </a:r>
            <a:r>
              <a:rPr lang="en-IN" dirty="0" err="1"/>
              <a:t>student_grades.items</a:t>
            </a:r>
            <a:r>
              <a:rPr lang="en-IN" dirty="0"/>
              <a:t>():</a:t>
            </a:r>
          </a:p>
          <a:p>
            <a:pPr marL="0" indent="0">
              <a:buNone/>
            </a:pPr>
            <a:r>
              <a:rPr lang="en-IN" dirty="0"/>
              <a:t>    print (grades)</a:t>
            </a:r>
          </a:p>
          <a:p>
            <a:pPr marL="0" indent="0">
              <a:buNone/>
            </a:pPr>
            <a:endParaRPr lang="en-IN" dirty="0"/>
          </a:p>
          <a:p>
            <a:pPr marL="0" indent="0">
              <a:buNone/>
            </a:pPr>
            <a:r>
              <a:rPr lang="en-IN" dirty="0"/>
              <a:t>Output is shown as below:</a:t>
            </a:r>
          </a:p>
          <a:p>
            <a:pPr marL="0" indent="0">
              <a:buNone/>
            </a:pPr>
            <a:r>
              <a:rPr lang="en-IN" dirty="0"/>
              <a:t>('</a:t>
            </a:r>
            <a:r>
              <a:rPr lang="en-IN" dirty="0" err="1"/>
              <a:t>Biraja</a:t>
            </a:r>
            <a:r>
              <a:rPr lang="en-IN" dirty="0"/>
              <a:t>', 9.1)</a:t>
            </a:r>
          </a:p>
          <a:p>
            <a:pPr marL="0" indent="0">
              <a:buNone/>
            </a:pPr>
            <a:r>
              <a:rPr lang="en-IN" dirty="0"/>
              <a:t>('</a:t>
            </a:r>
            <a:r>
              <a:rPr lang="en-IN" dirty="0" err="1"/>
              <a:t>Bappi</a:t>
            </a:r>
            <a:r>
              <a:rPr lang="en-IN" dirty="0"/>
              <a:t>', 10.1)</a:t>
            </a:r>
          </a:p>
          <a:p>
            <a:pPr marL="0" indent="0">
              <a:buNone/>
            </a:pPr>
            <a:r>
              <a:rPr lang="en-IN" dirty="0"/>
              <a:t>('</a:t>
            </a:r>
            <a:r>
              <a:rPr lang="en-IN" dirty="0" err="1"/>
              <a:t>Minal</a:t>
            </a:r>
            <a:r>
              <a:rPr lang="en-IN" dirty="0"/>
              <a:t>', 11.1)</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7529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509A-CBBE-4795-A83F-673D8EF223A2}"/>
              </a:ext>
            </a:extLst>
          </p:cNvPr>
          <p:cNvSpPr>
            <a:spLocks noGrp="1"/>
          </p:cNvSpPr>
          <p:nvPr>
            <p:ph type="title"/>
          </p:nvPr>
        </p:nvSpPr>
        <p:spPr>
          <a:xfrm>
            <a:off x="373711" y="365125"/>
            <a:ext cx="11410122" cy="1325563"/>
          </a:xfrm>
        </p:spPr>
        <p:txBody>
          <a:bodyPr/>
          <a:lstStyle/>
          <a:p>
            <a:r>
              <a:rPr lang="en-IN" dirty="0"/>
              <a:t>String formatting with For Loop using Dictionary</a:t>
            </a:r>
          </a:p>
        </p:txBody>
      </p:sp>
      <p:sp>
        <p:nvSpPr>
          <p:cNvPr id="3" name="Content Placeholder 2">
            <a:extLst>
              <a:ext uri="{FF2B5EF4-FFF2-40B4-BE49-F238E27FC236}">
                <a16:creationId xmlns:a16="http://schemas.microsoft.com/office/drawing/2014/main" id="{877051BC-595A-446F-9CEB-0573D75AFB3F}"/>
              </a:ext>
            </a:extLst>
          </p:cNvPr>
          <p:cNvSpPr>
            <a:spLocks noGrp="1"/>
          </p:cNvSpPr>
          <p:nvPr>
            <p:ph idx="1"/>
          </p:nvPr>
        </p:nvSpPr>
        <p:spPr/>
        <p:txBody>
          <a:bodyPr>
            <a:normAutofit fontScale="85000" lnSpcReduction="20000"/>
          </a:bodyPr>
          <a:lstStyle/>
          <a:p>
            <a:r>
              <a:rPr lang="en-IN" dirty="0"/>
              <a:t>For </a:t>
            </a:r>
            <a:r>
              <a:rPr lang="en-IN" dirty="0" err="1"/>
              <a:t>Eg</a:t>
            </a:r>
            <a:r>
              <a:rPr lang="en-IN" dirty="0"/>
              <a:t> 1:</a:t>
            </a:r>
          </a:p>
          <a:p>
            <a:pPr marL="0" indent="0">
              <a:buNone/>
            </a:pPr>
            <a:r>
              <a:rPr lang="en-IN" dirty="0"/>
              <a:t>for key, value in </a:t>
            </a:r>
            <a:r>
              <a:rPr lang="en-IN" dirty="0" err="1"/>
              <a:t>phone_numbers.items</a:t>
            </a:r>
            <a:r>
              <a:rPr lang="en-IN" dirty="0"/>
              <a:t>():</a:t>
            </a:r>
          </a:p>
          <a:p>
            <a:pPr marL="0" indent="0">
              <a:buNone/>
            </a:pPr>
            <a:r>
              <a:rPr lang="en-IN" dirty="0"/>
              <a:t>         print("{} has as phone number {}".format(key, value))</a:t>
            </a:r>
          </a:p>
          <a:p>
            <a:endParaRPr lang="en-IN" dirty="0"/>
          </a:p>
          <a:p>
            <a:pPr marL="0" indent="0">
              <a:buNone/>
            </a:pPr>
            <a:r>
              <a:rPr lang="en-IN" dirty="0" err="1"/>
              <a:t>phone_numbers</a:t>
            </a:r>
            <a:r>
              <a:rPr lang="en-IN" dirty="0"/>
              <a:t> = {"John Smith": "+37682929928", "Marry </a:t>
            </a:r>
            <a:r>
              <a:rPr lang="en-IN" dirty="0" err="1"/>
              <a:t>Simpons</a:t>
            </a:r>
            <a:r>
              <a:rPr lang="en-IN" dirty="0"/>
              <a:t>": "+423998200919"}</a:t>
            </a:r>
          </a:p>
          <a:p>
            <a:r>
              <a:rPr lang="en-IN" dirty="0"/>
              <a:t>For </a:t>
            </a:r>
            <a:r>
              <a:rPr lang="en-IN" dirty="0" err="1"/>
              <a:t>Eg</a:t>
            </a:r>
            <a:r>
              <a:rPr lang="en-IN" dirty="0"/>
              <a:t> 2:</a:t>
            </a:r>
          </a:p>
          <a:p>
            <a:pPr marL="0" indent="0">
              <a:buNone/>
            </a:pPr>
            <a:r>
              <a:rPr lang="en-IN" dirty="0"/>
              <a:t>for key, value in </a:t>
            </a:r>
            <a:r>
              <a:rPr lang="en-IN" dirty="0" err="1"/>
              <a:t>phone_numbers.items</a:t>
            </a:r>
            <a:r>
              <a:rPr lang="en-IN" dirty="0"/>
              <a:t>():</a:t>
            </a:r>
          </a:p>
          <a:p>
            <a:pPr marL="0" indent="0">
              <a:buNone/>
            </a:pPr>
            <a:r>
              <a:rPr lang="en-IN" dirty="0"/>
              <a:t>    print("%s has as phone number %s" % (key, value))</a:t>
            </a:r>
          </a:p>
          <a:p>
            <a:pPr marL="0" indent="0">
              <a:buNone/>
            </a:pPr>
            <a:endParaRPr lang="en-IN" dirty="0"/>
          </a:p>
          <a:p>
            <a:pPr marL="0" indent="0">
              <a:buNone/>
            </a:pPr>
            <a:r>
              <a:rPr lang="en-IN" dirty="0" err="1"/>
              <a:t>phone_numbers</a:t>
            </a:r>
            <a:r>
              <a:rPr lang="en-IN" dirty="0"/>
              <a:t> = {"John Smith": "+37682929928", "Marry </a:t>
            </a:r>
            <a:r>
              <a:rPr lang="en-IN" dirty="0" err="1"/>
              <a:t>Simpons</a:t>
            </a:r>
            <a:r>
              <a:rPr lang="en-IN" dirty="0"/>
              <a:t>": "+423998200919"}</a:t>
            </a:r>
          </a:p>
        </p:txBody>
      </p:sp>
    </p:spTree>
    <p:extLst>
      <p:ext uri="{BB962C8B-B14F-4D97-AF65-F5344CB8AC3E}">
        <p14:creationId xmlns:p14="http://schemas.microsoft.com/office/powerpoint/2010/main" val="1418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DA85-C048-48EE-9C79-DF5CE9EE3292}"/>
              </a:ext>
            </a:extLst>
          </p:cNvPr>
          <p:cNvSpPr>
            <a:spLocks noGrp="1"/>
          </p:cNvSpPr>
          <p:nvPr>
            <p:ph type="title"/>
          </p:nvPr>
        </p:nvSpPr>
        <p:spPr/>
        <p:txBody>
          <a:bodyPr/>
          <a:lstStyle/>
          <a:p>
            <a:r>
              <a:rPr lang="en-IN" dirty="0"/>
              <a:t>Creating a sentence using a function and while loop</a:t>
            </a:r>
          </a:p>
        </p:txBody>
      </p:sp>
      <p:sp>
        <p:nvSpPr>
          <p:cNvPr id="3" name="Content Placeholder 2">
            <a:extLst>
              <a:ext uri="{FF2B5EF4-FFF2-40B4-BE49-F238E27FC236}">
                <a16:creationId xmlns:a16="http://schemas.microsoft.com/office/drawing/2014/main" id="{68F0869D-F62D-4643-AD95-839233DA7782}"/>
              </a:ext>
            </a:extLst>
          </p:cNvPr>
          <p:cNvSpPr>
            <a:spLocks noGrp="1"/>
          </p:cNvSpPr>
          <p:nvPr>
            <p:ph idx="1"/>
          </p:nvPr>
        </p:nvSpPr>
        <p:spPr>
          <a:xfrm>
            <a:off x="838200" y="1825625"/>
            <a:ext cx="10515600" cy="4956838"/>
          </a:xfrm>
        </p:spPr>
        <p:txBody>
          <a:bodyPr>
            <a:normAutofit fontScale="32500" lnSpcReduction="20000"/>
          </a:bodyPr>
          <a:lstStyle/>
          <a:p>
            <a:pPr marL="0" indent="0">
              <a:buNone/>
            </a:pPr>
            <a:r>
              <a:rPr lang="en-IN" sz="4000" dirty="0"/>
              <a:t>def </a:t>
            </a:r>
            <a:r>
              <a:rPr lang="en-IN" sz="4000" dirty="0" err="1"/>
              <a:t>sentence_maker</a:t>
            </a:r>
            <a:r>
              <a:rPr lang="en-IN" sz="4000" dirty="0"/>
              <a:t>(phrase):</a:t>
            </a:r>
          </a:p>
          <a:p>
            <a:pPr marL="0" indent="0">
              <a:buNone/>
            </a:pPr>
            <a:r>
              <a:rPr lang="en-IN" sz="4000" dirty="0"/>
              <a:t>    interrogatives=("</a:t>
            </a:r>
            <a:r>
              <a:rPr lang="en-IN" sz="4000" dirty="0" err="1"/>
              <a:t>how","what","why</a:t>
            </a:r>
            <a:r>
              <a:rPr lang="en-IN" sz="4000" dirty="0"/>
              <a:t>")</a:t>
            </a:r>
          </a:p>
          <a:p>
            <a:pPr marL="0" indent="0">
              <a:buNone/>
            </a:pPr>
            <a:r>
              <a:rPr lang="en-IN" sz="4000" dirty="0"/>
              <a:t>    capitalized=</a:t>
            </a:r>
            <a:r>
              <a:rPr lang="en-IN" sz="4000" dirty="0" err="1"/>
              <a:t>phrase.capitalize</a:t>
            </a:r>
            <a:r>
              <a:rPr lang="en-IN" sz="4000" dirty="0"/>
              <a:t>()</a:t>
            </a:r>
          </a:p>
          <a:p>
            <a:pPr marL="0" indent="0">
              <a:buNone/>
            </a:pPr>
            <a:r>
              <a:rPr lang="en-IN" sz="4000" dirty="0"/>
              <a:t>    if </a:t>
            </a:r>
            <a:r>
              <a:rPr lang="en-IN" sz="4000" dirty="0" err="1"/>
              <a:t>phrase.startswith</a:t>
            </a:r>
            <a:r>
              <a:rPr lang="en-IN" sz="4000" dirty="0"/>
              <a:t>(interrogatives):</a:t>
            </a:r>
          </a:p>
          <a:p>
            <a:pPr marL="0" indent="0">
              <a:buNone/>
            </a:pPr>
            <a:r>
              <a:rPr lang="en-IN" sz="4000" dirty="0"/>
              <a:t>        return "{}?".format(capitalized)</a:t>
            </a:r>
          </a:p>
          <a:p>
            <a:pPr marL="0" indent="0">
              <a:buNone/>
            </a:pPr>
            <a:r>
              <a:rPr lang="en-IN" sz="4000" dirty="0"/>
              <a:t>    else:</a:t>
            </a:r>
          </a:p>
          <a:p>
            <a:pPr marL="0" indent="0">
              <a:buNone/>
            </a:pPr>
            <a:r>
              <a:rPr lang="en-IN" sz="4000" dirty="0"/>
              <a:t>        return "{}.".format(capitalized)</a:t>
            </a:r>
          </a:p>
          <a:p>
            <a:pPr marL="0" indent="0">
              <a:buNone/>
            </a:pPr>
            <a:endParaRPr lang="en-IN" sz="4000" dirty="0"/>
          </a:p>
          <a:p>
            <a:pPr marL="0" indent="0">
              <a:buNone/>
            </a:pPr>
            <a:r>
              <a:rPr lang="en-IN" sz="4000" dirty="0"/>
              <a:t>results=[]</a:t>
            </a:r>
          </a:p>
          <a:p>
            <a:pPr marL="0" indent="0">
              <a:buNone/>
            </a:pPr>
            <a:r>
              <a:rPr lang="en-IN" sz="4000" dirty="0"/>
              <a:t>while True:</a:t>
            </a:r>
          </a:p>
          <a:p>
            <a:pPr marL="0" indent="0">
              <a:buNone/>
            </a:pPr>
            <a:r>
              <a:rPr lang="en-IN" sz="4000" dirty="0"/>
              <a:t>    </a:t>
            </a:r>
            <a:r>
              <a:rPr lang="en-IN" sz="4000" dirty="0" err="1"/>
              <a:t>user_input</a:t>
            </a:r>
            <a:r>
              <a:rPr lang="en-IN" sz="4000" dirty="0"/>
              <a:t>=input("Say Something : ")</a:t>
            </a:r>
          </a:p>
          <a:p>
            <a:pPr marL="0" indent="0">
              <a:buNone/>
            </a:pPr>
            <a:r>
              <a:rPr lang="en-IN" sz="4000" dirty="0"/>
              <a:t>    if </a:t>
            </a:r>
            <a:r>
              <a:rPr lang="en-IN" sz="4000" dirty="0" err="1"/>
              <a:t>user_input</a:t>
            </a:r>
            <a:r>
              <a:rPr lang="en-IN" sz="4000" dirty="0"/>
              <a:t> == "\end":</a:t>
            </a:r>
          </a:p>
          <a:p>
            <a:pPr marL="0" indent="0">
              <a:buNone/>
            </a:pPr>
            <a:r>
              <a:rPr lang="en-IN" sz="4000" dirty="0"/>
              <a:t>        break</a:t>
            </a:r>
          </a:p>
          <a:p>
            <a:pPr marL="0" indent="0">
              <a:buNone/>
            </a:pPr>
            <a:r>
              <a:rPr lang="en-IN" sz="4000" dirty="0"/>
              <a:t>    else:</a:t>
            </a:r>
          </a:p>
          <a:p>
            <a:pPr marL="0" indent="0">
              <a:buNone/>
            </a:pPr>
            <a:r>
              <a:rPr lang="en-IN" sz="4000" dirty="0"/>
              <a:t>        </a:t>
            </a:r>
            <a:r>
              <a:rPr lang="en-IN" sz="4000" dirty="0" err="1"/>
              <a:t>results.append</a:t>
            </a:r>
            <a:r>
              <a:rPr lang="en-IN" sz="4000" dirty="0"/>
              <a:t>(</a:t>
            </a:r>
            <a:r>
              <a:rPr lang="en-IN" sz="4000" dirty="0" err="1"/>
              <a:t>sentence_maker</a:t>
            </a:r>
            <a:r>
              <a:rPr lang="en-IN" sz="4000" dirty="0"/>
              <a:t>(</a:t>
            </a:r>
            <a:r>
              <a:rPr lang="en-IN" sz="4000" dirty="0" err="1"/>
              <a:t>user_input</a:t>
            </a:r>
            <a:r>
              <a:rPr lang="en-IN" sz="4000" dirty="0"/>
              <a:t>))</a:t>
            </a:r>
          </a:p>
          <a:p>
            <a:pPr marL="0" indent="0">
              <a:buNone/>
            </a:pPr>
            <a:endParaRPr lang="en-IN" sz="4000" dirty="0"/>
          </a:p>
          <a:p>
            <a:pPr marL="0" indent="0">
              <a:buNone/>
            </a:pPr>
            <a:r>
              <a:rPr lang="en-IN" sz="4000" dirty="0"/>
              <a:t>print(" ".join(results))</a:t>
            </a:r>
          </a:p>
          <a:p>
            <a:endParaRPr lang="en-IN" dirty="0"/>
          </a:p>
        </p:txBody>
      </p:sp>
    </p:spTree>
    <p:extLst>
      <p:ext uri="{BB962C8B-B14F-4D97-AF65-F5344CB8AC3E}">
        <p14:creationId xmlns:p14="http://schemas.microsoft.com/office/powerpoint/2010/main" val="130746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32D5-2CFF-4B60-95FD-B32EEA7F3F27}"/>
              </a:ext>
            </a:extLst>
          </p:cNvPr>
          <p:cNvSpPr>
            <a:spLocks noGrp="1"/>
          </p:cNvSpPr>
          <p:nvPr>
            <p:ph type="title"/>
          </p:nvPr>
        </p:nvSpPr>
        <p:spPr/>
        <p:txBody>
          <a:bodyPr/>
          <a:lstStyle/>
          <a:p>
            <a:r>
              <a:rPr lang="en-IN" dirty="0"/>
              <a:t>Program on appending to the list using For Loop</a:t>
            </a:r>
          </a:p>
        </p:txBody>
      </p:sp>
      <p:sp>
        <p:nvSpPr>
          <p:cNvPr id="3" name="Content Placeholder 2">
            <a:extLst>
              <a:ext uri="{FF2B5EF4-FFF2-40B4-BE49-F238E27FC236}">
                <a16:creationId xmlns:a16="http://schemas.microsoft.com/office/drawing/2014/main" id="{28FB81D5-0AB1-48E1-8C82-24587B64F7B9}"/>
              </a:ext>
            </a:extLst>
          </p:cNvPr>
          <p:cNvSpPr>
            <a:spLocks noGrp="1"/>
          </p:cNvSpPr>
          <p:nvPr>
            <p:ph idx="1"/>
          </p:nvPr>
        </p:nvSpPr>
        <p:spPr/>
        <p:txBody>
          <a:bodyPr/>
          <a:lstStyle/>
          <a:p>
            <a:pPr marL="0" indent="0">
              <a:buNone/>
            </a:pPr>
            <a:r>
              <a:rPr lang="en-IN" dirty="0"/>
              <a:t>temps = [221,234,340,230]</a:t>
            </a:r>
          </a:p>
          <a:p>
            <a:endParaRPr lang="en-IN" dirty="0"/>
          </a:p>
          <a:p>
            <a:pPr marL="0" indent="0">
              <a:buNone/>
            </a:pPr>
            <a:r>
              <a:rPr lang="en-IN" dirty="0" err="1"/>
              <a:t>new_temps</a:t>
            </a:r>
            <a:r>
              <a:rPr lang="en-IN" dirty="0"/>
              <a:t>=[]</a:t>
            </a:r>
          </a:p>
          <a:p>
            <a:pPr marL="0" indent="0">
              <a:buNone/>
            </a:pPr>
            <a:r>
              <a:rPr lang="en-IN" dirty="0"/>
              <a:t>for temp in temps:</a:t>
            </a:r>
          </a:p>
          <a:p>
            <a:pPr marL="0" indent="0">
              <a:buNone/>
            </a:pPr>
            <a:r>
              <a:rPr lang="en-IN" dirty="0"/>
              <a:t>      </a:t>
            </a:r>
            <a:r>
              <a:rPr lang="en-IN" dirty="0" err="1"/>
              <a:t>new_temps.append</a:t>
            </a:r>
            <a:r>
              <a:rPr lang="en-IN" dirty="0"/>
              <a:t>(temp / 10)</a:t>
            </a:r>
          </a:p>
          <a:p>
            <a:endParaRPr lang="en-IN" dirty="0"/>
          </a:p>
          <a:p>
            <a:pPr marL="0" indent="0">
              <a:buNone/>
            </a:pPr>
            <a:r>
              <a:rPr lang="en-IN" dirty="0"/>
              <a:t>print(</a:t>
            </a:r>
            <a:r>
              <a:rPr lang="en-IN" dirty="0" err="1"/>
              <a:t>new_temps</a:t>
            </a:r>
            <a:r>
              <a:rPr lang="en-IN" dirty="0"/>
              <a:t>)</a:t>
            </a:r>
          </a:p>
        </p:txBody>
      </p:sp>
    </p:spTree>
    <p:extLst>
      <p:ext uri="{BB962C8B-B14F-4D97-AF65-F5344CB8AC3E}">
        <p14:creationId xmlns:p14="http://schemas.microsoft.com/office/powerpoint/2010/main" val="154666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A3FC-6969-4FBC-BC92-205DB40950D9}"/>
              </a:ext>
            </a:extLst>
          </p:cNvPr>
          <p:cNvSpPr>
            <a:spLocks noGrp="1"/>
          </p:cNvSpPr>
          <p:nvPr>
            <p:ph type="title"/>
          </p:nvPr>
        </p:nvSpPr>
        <p:spPr/>
        <p:txBody>
          <a:bodyPr/>
          <a:lstStyle/>
          <a:p>
            <a:r>
              <a:rPr lang="en-IN" dirty="0"/>
              <a:t>For Loop used in a function with </a:t>
            </a:r>
            <a:r>
              <a:rPr lang="en-IN" dirty="0" err="1"/>
              <a:t>isinstance</a:t>
            </a:r>
            <a:r>
              <a:rPr lang="en-IN" dirty="0"/>
              <a:t> method</a:t>
            </a:r>
          </a:p>
        </p:txBody>
      </p:sp>
      <p:sp>
        <p:nvSpPr>
          <p:cNvPr id="3" name="Content Placeholder 2">
            <a:extLst>
              <a:ext uri="{FF2B5EF4-FFF2-40B4-BE49-F238E27FC236}">
                <a16:creationId xmlns:a16="http://schemas.microsoft.com/office/drawing/2014/main" id="{613DFD22-E0BC-4885-9D38-F2C5F1DDEB04}"/>
              </a:ext>
            </a:extLst>
          </p:cNvPr>
          <p:cNvSpPr>
            <a:spLocks noGrp="1"/>
          </p:cNvSpPr>
          <p:nvPr>
            <p:ph idx="1"/>
          </p:nvPr>
        </p:nvSpPr>
        <p:spPr/>
        <p:txBody>
          <a:bodyPr/>
          <a:lstStyle/>
          <a:p>
            <a:pPr marL="0" indent="0">
              <a:buNone/>
            </a:pPr>
            <a:r>
              <a:rPr lang="en-IN" dirty="0" err="1"/>
              <a:t>lst</a:t>
            </a:r>
            <a:r>
              <a:rPr lang="en-IN" dirty="0"/>
              <a:t>=[99, 'no data', 95, 84, 'no data']</a:t>
            </a:r>
          </a:p>
          <a:p>
            <a:pPr marL="0" indent="0">
              <a:buNone/>
            </a:pPr>
            <a:r>
              <a:rPr lang="en-IN" dirty="0"/>
              <a:t>def foo(</a:t>
            </a:r>
            <a:r>
              <a:rPr lang="en-IN" dirty="0" err="1"/>
              <a:t>lst</a:t>
            </a:r>
            <a:r>
              <a:rPr lang="en-IN" dirty="0"/>
              <a:t>):</a:t>
            </a:r>
          </a:p>
          <a:p>
            <a:pPr marL="0" indent="0">
              <a:buNone/>
            </a:pPr>
            <a:r>
              <a:rPr lang="en-IN" dirty="0"/>
              <a:t>      return [</a:t>
            </a:r>
            <a:r>
              <a:rPr lang="en-IN" dirty="0" err="1"/>
              <a:t>i</a:t>
            </a:r>
            <a:r>
              <a:rPr lang="en-IN" dirty="0"/>
              <a:t> for </a:t>
            </a:r>
            <a:r>
              <a:rPr lang="en-IN" dirty="0" err="1"/>
              <a:t>i</a:t>
            </a:r>
            <a:r>
              <a:rPr lang="en-IN" dirty="0"/>
              <a:t> in </a:t>
            </a:r>
            <a:r>
              <a:rPr lang="en-IN" dirty="0" err="1"/>
              <a:t>lst</a:t>
            </a:r>
            <a:r>
              <a:rPr lang="en-IN" dirty="0"/>
              <a:t> if  </a:t>
            </a:r>
            <a:r>
              <a:rPr lang="en-IN" dirty="0" err="1"/>
              <a:t>isinstance</a:t>
            </a:r>
            <a:r>
              <a:rPr lang="en-IN" dirty="0"/>
              <a:t>(</a:t>
            </a:r>
            <a:r>
              <a:rPr lang="en-IN" dirty="0" err="1"/>
              <a:t>i</a:t>
            </a:r>
            <a:r>
              <a:rPr lang="en-IN" dirty="0"/>
              <a:t>, int)]</a:t>
            </a:r>
          </a:p>
          <a:p>
            <a:endParaRPr lang="en-IN" dirty="0"/>
          </a:p>
          <a:p>
            <a:pPr marL="0" indent="0">
              <a:buNone/>
            </a:pPr>
            <a:r>
              <a:rPr lang="en-IN" dirty="0"/>
              <a:t>print(foo(</a:t>
            </a:r>
            <a:r>
              <a:rPr lang="en-IN" dirty="0" err="1"/>
              <a:t>lst</a:t>
            </a:r>
            <a:r>
              <a:rPr lang="en-IN" dirty="0"/>
              <a:t>))</a:t>
            </a:r>
          </a:p>
        </p:txBody>
      </p:sp>
    </p:spTree>
    <p:extLst>
      <p:ext uri="{BB962C8B-B14F-4D97-AF65-F5344CB8AC3E}">
        <p14:creationId xmlns:p14="http://schemas.microsoft.com/office/powerpoint/2010/main" val="3308310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949</Words>
  <Application>Microsoft Office PowerPoint</Application>
  <PresentationFormat>Widescreen</PresentationFormat>
  <Paragraphs>132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Inputs in Python</vt:lpstr>
      <vt:lpstr>Function Creation in Python</vt:lpstr>
      <vt:lpstr>Function Creation in Python</vt:lpstr>
      <vt:lpstr>Function Examples</vt:lpstr>
      <vt:lpstr>For Loop in Python</vt:lpstr>
      <vt:lpstr>String formatting with For Loop using Dictionary</vt:lpstr>
      <vt:lpstr>Creating a sentence using a function and while loop</vt:lpstr>
      <vt:lpstr>Program on appending to the list using For Loop</vt:lpstr>
      <vt:lpstr>For Loop used in a function with isinstance method</vt:lpstr>
      <vt:lpstr>Function with an Arbitrary Number of Keyword Arguments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in Python</dc:title>
  <dc:creator>Amogh kl</dc:creator>
  <cp:lastModifiedBy>Amogh kl</cp:lastModifiedBy>
  <cp:revision>12</cp:revision>
  <dcterms:created xsi:type="dcterms:W3CDTF">2020-11-04T06:51:23Z</dcterms:created>
  <dcterms:modified xsi:type="dcterms:W3CDTF">2020-11-04T10:08:42Z</dcterms:modified>
</cp:coreProperties>
</file>