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CADA65-D32E-48F1-BF08-204A8D5209B4}" type="datetimeFigureOut">
              <a:rPr lang="en-US" smtClean="0"/>
              <a:t>7/9/2020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204974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210074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98358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5418054-71AE-4A0F-9521-6C0AF104466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5904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39144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CADA65-D32E-48F1-BF08-204A8D5209B4}"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4149088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CADA65-D32E-48F1-BF08-204A8D5209B4}"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30002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ADA65-D32E-48F1-BF08-204A8D5209B4}"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4063192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CADA65-D32E-48F1-BF08-204A8D5209B4}" type="datetimeFigureOut">
              <a:rPr lang="en-US" smtClean="0"/>
              <a:t>7/9/2020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96458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ADA65-D32E-48F1-BF08-204A8D5209B4}"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44939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CADA65-D32E-48F1-BF08-204A8D5209B4}" type="datetimeFigureOut">
              <a:rPr lang="en-US" smtClean="0"/>
              <a:t>7/9/2020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37304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03620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CADA65-D32E-48F1-BF08-204A8D5209B4}"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390795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CADA65-D32E-48F1-BF08-204A8D5209B4}"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329744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ADA65-D32E-48F1-BF08-204A8D5209B4}"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375461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18469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CADA65-D32E-48F1-BF08-204A8D5209B4}"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8054-71AE-4A0F-9521-6C0AF104466B}" type="slidenum">
              <a:rPr lang="en-US" smtClean="0"/>
              <a:t>‹#›</a:t>
            </a:fld>
            <a:endParaRPr lang="en-US"/>
          </a:p>
        </p:txBody>
      </p:sp>
    </p:spTree>
    <p:extLst>
      <p:ext uri="{BB962C8B-B14F-4D97-AF65-F5344CB8AC3E}">
        <p14:creationId xmlns:p14="http://schemas.microsoft.com/office/powerpoint/2010/main" val="147193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CADA65-D32E-48F1-BF08-204A8D5209B4}" type="datetimeFigureOut">
              <a:rPr lang="en-US" smtClean="0"/>
              <a:t>7/9/2020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418054-71AE-4A0F-9521-6C0AF104466B}" type="slidenum">
              <a:rPr lang="en-US" smtClean="0"/>
              <a:t>‹#›</a:t>
            </a:fld>
            <a:endParaRPr lang="en-US"/>
          </a:p>
        </p:txBody>
      </p:sp>
    </p:spTree>
    <p:extLst>
      <p:ext uri="{BB962C8B-B14F-4D97-AF65-F5344CB8AC3E}">
        <p14:creationId xmlns:p14="http://schemas.microsoft.com/office/powerpoint/2010/main" val="125359719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interface-in-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3105835"/>
            <a:ext cx="11116492" cy="2123658"/>
          </a:xfrm>
          <a:prstGeom prst="rect">
            <a:avLst/>
          </a:prstGeom>
        </p:spPr>
        <p:txBody>
          <a:bodyPr wrap="square">
            <a:spAutoFit/>
          </a:bodyPr>
          <a:lstStyle/>
          <a:p>
            <a:pPr algn="ctr"/>
            <a:r>
              <a:rPr lang="en-US" sz="6600" b="1" dirty="0">
                <a:solidFill>
                  <a:srgbClr val="00B0F0"/>
                </a:solidFill>
              </a:rPr>
              <a:t>Hibernate Framework</a:t>
            </a:r>
            <a:br>
              <a:rPr lang="en-US" sz="6600" b="1" dirty="0">
                <a:solidFill>
                  <a:srgbClr val="00B0F0"/>
                </a:solidFill>
              </a:rPr>
            </a:br>
            <a:endParaRPr lang="en-US" sz="6600" dirty="0"/>
          </a:p>
        </p:txBody>
      </p:sp>
    </p:spTree>
    <p:extLst>
      <p:ext uri="{BB962C8B-B14F-4D97-AF65-F5344CB8AC3E}">
        <p14:creationId xmlns:p14="http://schemas.microsoft.com/office/powerpoint/2010/main" val="1123565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9007"/>
            <a:ext cx="10820400" cy="888274"/>
          </a:xfrm>
        </p:spPr>
        <p:txBody>
          <a:bodyPr>
            <a:normAutofit/>
          </a:bodyPr>
          <a:lstStyle/>
          <a:p>
            <a:r>
              <a:rPr lang="en-US" sz="2400" b="1" dirty="0">
                <a:solidFill>
                  <a:srgbClr val="FF0000"/>
                </a:solidFill>
              </a:rPr>
              <a:t>Generator classes in Hibernate</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1" y="1097281"/>
            <a:ext cx="11965577" cy="5473336"/>
          </a:xfrm>
        </p:spPr>
        <p:txBody>
          <a:bodyPr/>
          <a:lstStyle/>
          <a:p>
            <a:r>
              <a:rPr lang="en-US" dirty="0"/>
              <a:t>The &lt;generator&gt; class is a sub-element of id. It is used to generate the unique identifier for the objects of persistent class. There are many generator classes defined in the Hibernate Framework</a:t>
            </a:r>
            <a:r>
              <a:rPr lang="en-US" dirty="0" smtClean="0"/>
              <a:t>.</a:t>
            </a:r>
          </a:p>
          <a:p>
            <a:endParaRPr lang="en-US" dirty="0" smtClean="0"/>
          </a:p>
          <a:p>
            <a:r>
              <a:rPr lang="en-US" dirty="0"/>
              <a:t>All the generator classes implements the </a:t>
            </a:r>
            <a:r>
              <a:rPr lang="en-US" b="1" dirty="0" err="1"/>
              <a:t>org.hibernate.id.IdentifierGenerator</a:t>
            </a:r>
            <a:r>
              <a:rPr lang="en-US" b="1" dirty="0"/>
              <a:t> </a:t>
            </a:r>
            <a:r>
              <a:rPr lang="en-US" b="1" dirty="0">
                <a:hlinkClick r:id="rId2"/>
              </a:rPr>
              <a:t>interface</a:t>
            </a:r>
            <a:r>
              <a:rPr lang="en-US" dirty="0"/>
              <a:t>. The application programmer may create one's own generator classes by implementing the </a:t>
            </a:r>
            <a:r>
              <a:rPr lang="en-US" dirty="0" err="1"/>
              <a:t>IdentifierGenerator</a:t>
            </a:r>
            <a:r>
              <a:rPr lang="en-US" dirty="0"/>
              <a:t> interface. Hibernate framework provides many built-in generator classes</a:t>
            </a:r>
            <a:r>
              <a:rPr lang="en-US" dirty="0" smtClean="0"/>
              <a:t>:</a:t>
            </a:r>
          </a:p>
          <a:p>
            <a:endParaRPr lang="en-US" dirty="0"/>
          </a:p>
          <a:p>
            <a:r>
              <a:rPr lang="en-US" dirty="0"/>
              <a:t>assigned</a:t>
            </a:r>
          </a:p>
          <a:p>
            <a:r>
              <a:rPr lang="en-US" dirty="0"/>
              <a:t>increment</a:t>
            </a:r>
          </a:p>
          <a:p>
            <a:r>
              <a:rPr lang="en-US" dirty="0"/>
              <a:t>sequence</a:t>
            </a:r>
          </a:p>
          <a:p>
            <a:r>
              <a:rPr lang="en-US" dirty="0" err="1"/>
              <a:t>hilo</a:t>
            </a:r>
            <a:endParaRPr lang="en-US" dirty="0"/>
          </a:p>
          <a:p>
            <a:r>
              <a:rPr lang="en-US" dirty="0"/>
              <a:t>native</a:t>
            </a:r>
          </a:p>
          <a:p>
            <a:r>
              <a:rPr lang="en-US" dirty="0"/>
              <a:t>identity</a:t>
            </a:r>
          </a:p>
          <a:p>
            <a:endParaRPr lang="en-US" dirty="0"/>
          </a:p>
        </p:txBody>
      </p:sp>
    </p:spTree>
    <p:extLst>
      <p:ext uri="{BB962C8B-B14F-4D97-AF65-F5344CB8AC3E}">
        <p14:creationId xmlns:p14="http://schemas.microsoft.com/office/powerpoint/2010/main" val="2663489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820400" cy="901337"/>
          </a:xfrm>
        </p:spPr>
        <p:txBody>
          <a:bodyPr>
            <a:normAutofit/>
          </a:bodyPr>
          <a:lstStyle/>
          <a:p>
            <a:r>
              <a:rPr lang="en-US" sz="2400" b="1" dirty="0">
                <a:solidFill>
                  <a:srgbClr val="FF0000"/>
                </a:solidFill>
              </a:rPr>
              <a:t>Hibernate Query Language (HQL)</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0" y="1097280"/>
            <a:ext cx="10820400" cy="5525589"/>
          </a:xfrm>
        </p:spPr>
        <p:txBody>
          <a:bodyPr/>
          <a:lstStyle/>
          <a:p>
            <a:r>
              <a:rPr lang="en-US" dirty="0"/>
              <a:t>Hibernate Query Language (HQL) is same as SQL (Structured Query Language) but it doesn't depends on the table of the database. Instead of table name, we use class name in HQL. So it is database independent query language</a:t>
            </a:r>
            <a:r>
              <a:rPr lang="en-US" dirty="0" smtClean="0"/>
              <a:t>.</a:t>
            </a:r>
          </a:p>
          <a:p>
            <a:endParaRPr lang="en-US" dirty="0" smtClean="0"/>
          </a:p>
          <a:p>
            <a:endParaRPr lang="en-US" dirty="0"/>
          </a:p>
          <a:p>
            <a:r>
              <a:rPr lang="en-US" b="1" dirty="0"/>
              <a:t>Advantage of </a:t>
            </a:r>
            <a:r>
              <a:rPr lang="en-US" b="1" dirty="0" smtClean="0"/>
              <a:t>HQL</a:t>
            </a:r>
          </a:p>
          <a:p>
            <a:endParaRPr lang="en-US" dirty="0"/>
          </a:p>
          <a:p>
            <a:r>
              <a:rPr lang="en-US" dirty="0"/>
              <a:t>There are many advantages of HQL. They are as follows:</a:t>
            </a:r>
          </a:p>
          <a:p>
            <a:r>
              <a:rPr lang="en-US" dirty="0"/>
              <a:t>database independent</a:t>
            </a:r>
          </a:p>
          <a:p>
            <a:r>
              <a:rPr lang="en-US" dirty="0"/>
              <a:t>supports polymorphic queries</a:t>
            </a:r>
          </a:p>
          <a:p>
            <a:r>
              <a:rPr lang="en-US" dirty="0"/>
              <a:t>easy to learn for Java Programmer</a:t>
            </a:r>
          </a:p>
          <a:p>
            <a:endParaRPr lang="en-US" dirty="0"/>
          </a:p>
        </p:txBody>
      </p:sp>
    </p:spTree>
    <p:extLst>
      <p:ext uri="{BB962C8B-B14F-4D97-AF65-F5344CB8AC3E}">
        <p14:creationId xmlns:p14="http://schemas.microsoft.com/office/powerpoint/2010/main" val="39908734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668000" cy="587829"/>
          </a:xfrm>
        </p:spPr>
        <p:txBody>
          <a:bodyPr>
            <a:normAutofit/>
          </a:bodyPr>
          <a:lstStyle/>
          <a:p>
            <a:pPr marL="342900" indent="-342900">
              <a:buFont typeface="Wingdings" panose="05000000000000000000" pitchFamily="2" charset="2"/>
              <a:buChar char="q"/>
            </a:pPr>
            <a:r>
              <a:rPr lang="en-US" sz="2400" b="1" dirty="0" smtClean="0">
                <a:solidFill>
                  <a:srgbClr val="FF0000"/>
                </a:solidFill>
              </a:rPr>
              <a:t>Introduction</a:t>
            </a:r>
            <a:endParaRPr lang="en-US" sz="2400" b="1" dirty="0">
              <a:solidFill>
                <a:srgbClr val="FF0000"/>
              </a:solidFill>
            </a:endParaRPr>
          </a:p>
        </p:txBody>
      </p:sp>
      <p:sp>
        <p:nvSpPr>
          <p:cNvPr id="3" name="Subtitle 2"/>
          <p:cNvSpPr>
            <a:spLocks noGrp="1"/>
          </p:cNvSpPr>
          <p:nvPr>
            <p:ph type="subTitle" idx="1"/>
          </p:nvPr>
        </p:nvSpPr>
        <p:spPr>
          <a:xfrm>
            <a:off x="627797" y="1149531"/>
            <a:ext cx="10809028" cy="4428309"/>
          </a:xfrm>
        </p:spPr>
        <p:txBody>
          <a:bodyPr>
            <a:noAutofit/>
          </a:bodyPr>
          <a:lstStyle/>
          <a:p>
            <a:pPr algn="l"/>
            <a:r>
              <a:rPr lang="en-US" sz="2000" dirty="0"/>
              <a:t>Hibernate is a </a:t>
            </a:r>
            <a:r>
              <a:rPr lang="en-US" dirty="0" smtClean="0"/>
              <a:t>ORM</a:t>
            </a:r>
            <a:r>
              <a:rPr lang="en-US" sz="2000" dirty="0" smtClean="0"/>
              <a:t> </a:t>
            </a:r>
            <a:r>
              <a:rPr lang="en-US" sz="2000" dirty="0"/>
              <a:t>framework that simplifies the development of Java application to interact with the database. </a:t>
            </a:r>
            <a:endParaRPr lang="en-US" sz="2000" dirty="0" smtClean="0"/>
          </a:p>
          <a:p>
            <a:pPr algn="l"/>
            <a:endParaRPr lang="en-US" sz="2000" dirty="0" smtClean="0"/>
          </a:p>
          <a:p>
            <a:pPr algn="l"/>
            <a:r>
              <a:rPr lang="en-US" sz="2000" dirty="0" smtClean="0"/>
              <a:t>It </a:t>
            </a:r>
            <a:r>
              <a:rPr lang="en-US" sz="2000" dirty="0"/>
              <a:t>is an open source, lightweight, ORM (Object Relational Mapping) tool. Hibernate implements the specifications of JPA (Java Persistence API) for data persistence</a:t>
            </a:r>
            <a:r>
              <a:rPr lang="en-US" sz="2000" dirty="0" smtClean="0"/>
              <a:t>.</a:t>
            </a:r>
          </a:p>
          <a:p>
            <a:pPr algn="l"/>
            <a:endParaRPr lang="en-US" sz="2000" dirty="0"/>
          </a:p>
          <a:p>
            <a:pPr algn="l"/>
            <a:r>
              <a:rPr lang="en-US" sz="2000" b="1" dirty="0">
                <a:solidFill>
                  <a:srgbClr val="FF0000"/>
                </a:solidFill>
              </a:rPr>
              <a:t>ORM </a:t>
            </a:r>
            <a:r>
              <a:rPr lang="en-US" sz="2000" b="1" dirty="0" smtClean="0">
                <a:solidFill>
                  <a:srgbClr val="FF0000"/>
                </a:solidFill>
              </a:rPr>
              <a:t>Tool</a:t>
            </a:r>
          </a:p>
          <a:p>
            <a:pPr algn="l"/>
            <a:endParaRPr lang="en-US" sz="2000" b="1" dirty="0">
              <a:solidFill>
                <a:srgbClr val="FF0000"/>
              </a:solidFill>
            </a:endParaRPr>
          </a:p>
          <a:p>
            <a:pPr algn="l"/>
            <a:r>
              <a:rPr lang="en-US" sz="2000" dirty="0"/>
              <a:t>An ORM tool simplifies the data creation, data manipulation and data access. It is a programming technique that maps the object to the data stored in the database.</a:t>
            </a:r>
          </a:p>
          <a:p>
            <a:pPr algn="l"/>
            <a:endParaRPr lang="en-US" sz="2000" dirty="0"/>
          </a:p>
        </p:txBody>
      </p:sp>
    </p:spTree>
    <p:extLst>
      <p:ext uri="{BB962C8B-B14F-4D97-AF65-F5344CB8AC3E}">
        <p14:creationId xmlns:p14="http://schemas.microsoft.com/office/powerpoint/2010/main" val="2199037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91441"/>
            <a:ext cx="10728960" cy="875210"/>
          </a:xfrm>
        </p:spPr>
        <p:txBody>
          <a:bodyPr>
            <a:normAutofit/>
          </a:bodyPr>
          <a:lstStyle/>
          <a:p>
            <a:r>
              <a:rPr lang="en-US" sz="2000" b="1" dirty="0">
                <a:solidFill>
                  <a:srgbClr val="FF0000"/>
                </a:solidFill>
              </a:rPr>
              <a:t>core interfaces of Hibernate?</a:t>
            </a:r>
            <a:br>
              <a:rPr lang="en-US" sz="2000" b="1" dirty="0">
                <a:solidFill>
                  <a:srgbClr val="FF0000"/>
                </a:solidFill>
              </a:rPr>
            </a:br>
            <a:endParaRPr lang="en-US" sz="2000" b="1" dirty="0">
              <a:solidFill>
                <a:srgbClr val="FF0000"/>
              </a:solidFill>
            </a:endParaRPr>
          </a:p>
        </p:txBody>
      </p:sp>
      <p:sp>
        <p:nvSpPr>
          <p:cNvPr id="3" name="Subtitle 2"/>
          <p:cNvSpPr>
            <a:spLocks noGrp="1"/>
          </p:cNvSpPr>
          <p:nvPr>
            <p:ph type="subTitle" idx="1"/>
          </p:nvPr>
        </p:nvSpPr>
        <p:spPr>
          <a:xfrm>
            <a:off x="274320" y="1293222"/>
            <a:ext cx="10546080" cy="4833257"/>
          </a:xfrm>
        </p:spPr>
        <p:txBody>
          <a:bodyPr>
            <a:normAutofit/>
          </a:bodyPr>
          <a:lstStyle/>
          <a:p>
            <a:r>
              <a:rPr lang="en-US" dirty="0"/>
              <a:t>The core interfaces of Hibernate framework are</a:t>
            </a:r>
            <a:r>
              <a:rPr lang="en-US" dirty="0" smtClean="0"/>
              <a:t>:</a:t>
            </a:r>
          </a:p>
          <a:p>
            <a:endParaRPr lang="en-US" dirty="0"/>
          </a:p>
          <a:p>
            <a:r>
              <a:rPr lang="en-US" dirty="0" smtClean="0"/>
              <a:t>Configuration</a:t>
            </a:r>
            <a:endParaRPr lang="en-US" dirty="0"/>
          </a:p>
          <a:p>
            <a:r>
              <a:rPr lang="en-US" dirty="0" err="1"/>
              <a:t>SessionFactory</a:t>
            </a:r>
            <a:endParaRPr lang="en-US" dirty="0"/>
          </a:p>
          <a:p>
            <a:r>
              <a:rPr lang="en-US" dirty="0"/>
              <a:t>Session</a:t>
            </a:r>
          </a:p>
          <a:p>
            <a:r>
              <a:rPr lang="en-US" dirty="0"/>
              <a:t>Query</a:t>
            </a:r>
          </a:p>
          <a:p>
            <a:r>
              <a:rPr lang="en-US" dirty="0"/>
              <a:t>Criteria</a:t>
            </a:r>
          </a:p>
          <a:p>
            <a:r>
              <a:rPr lang="en-US" dirty="0"/>
              <a:t>Transaction</a:t>
            </a:r>
          </a:p>
          <a:p>
            <a:endParaRPr lang="en-US" dirty="0"/>
          </a:p>
        </p:txBody>
      </p:sp>
    </p:spTree>
    <p:extLst>
      <p:ext uri="{BB962C8B-B14F-4D97-AF65-F5344CB8AC3E}">
        <p14:creationId xmlns:p14="http://schemas.microsoft.com/office/powerpoint/2010/main" val="565546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66" y="1"/>
            <a:ext cx="10702834" cy="979714"/>
          </a:xfrm>
        </p:spPr>
        <p:txBody>
          <a:bodyPr>
            <a:normAutofit/>
          </a:bodyPr>
          <a:lstStyle/>
          <a:p>
            <a:r>
              <a:rPr lang="en-US" sz="2400" b="1" dirty="0">
                <a:solidFill>
                  <a:srgbClr val="FF0000"/>
                </a:solidFill>
              </a:rPr>
              <a:t>advantages of using ORM over JDBC.</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117566" y="1267097"/>
            <a:ext cx="10702834" cy="4807132"/>
          </a:xfrm>
        </p:spPr>
        <p:txBody>
          <a:bodyPr>
            <a:noAutofit/>
          </a:bodyPr>
          <a:lstStyle/>
          <a:p>
            <a:r>
              <a:rPr lang="en-US" dirty="0"/>
              <a:t>ORM has the following advantages over JDBC</a:t>
            </a:r>
            <a:r>
              <a:rPr lang="en-US" dirty="0" smtClean="0"/>
              <a:t>:</a:t>
            </a:r>
          </a:p>
          <a:p>
            <a:endParaRPr lang="en-US" dirty="0"/>
          </a:p>
          <a:p>
            <a:r>
              <a:rPr lang="en-US" dirty="0"/>
              <a:t>Application development is fast</a:t>
            </a:r>
            <a:r>
              <a:rPr lang="en-US" dirty="0" smtClean="0"/>
              <a:t>.</a:t>
            </a:r>
          </a:p>
          <a:p>
            <a:endParaRPr lang="en-US" dirty="0"/>
          </a:p>
          <a:p>
            <a:r>
              <a:rPr lang="en-US" dirty="0"/>
              <a:t>Management of transaction</a:t>
            </a:r>
            <a:r>
              <a:rPr lang="en-US" dirty="0" smtClean="0"/>
              <a:t>.</a:t>
            </a:r>
          </a:p>
          <a:p>
            <a:endParaRPr lang="en-US" dirty="0"/>
          </a:p>
          <a:p>
            <a:r>
              <a:rPr lang="en-US" dirty="0"/>
              <a:t>Generates key automatically</a:t>
            </a:r>
            <a:r>
              <a:rPr lang="en-US" dirty="0" smtClean="0"/>
              <a:t>.</a:t>
            </a:r>
          </a:p>
          <a:p>
            <a:endParaRPr lang="en-US" dirty="0"/>
          </a:p>
          <a:p>
            <a:r>
              <a:rPr lang="en-US" dirty="0"/>
              <a:t>Details of SQL queries are hidden.</a:t>
            </a:r>
          </a:p>
          <a:p>
            <a:endParaRPr lang="en-US" dirty="0"/>
          </a:p>
        </p:txBody>
      </p:sp>
    </p:spTree>
    <p:extLst>
      <p:ext uri="{BB962C8B-B14F-4D97-AF65-F5344CB8AC3E}">
        <p14:creationId xmlns:p14="http://schemas.microsoft.com/office/powerpoint/2010/main" val="273021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
            <a:ext cx="10820400" cy="496389"/>
          </a:xfrm>
        </p:spPr>
        <p:txBody>
          <a:bodyPr>
            <a:normAutofit/>
          </a:bodyPr>
          <a:lstStyle/>
          <a:p>
            <a:r>
              <a:rPr lang="en-US" sz="2400" b="1" dirty="0">
                <a:solidFill>
                  <a:srgbClr val="FF0000"/>
                </a:solidFill>
              </a:rPr>
              <a:t>databases supported by Hibernate.</a:t>
            </a:r>
          </a:p>
        </p:txBody>
      </p:sp>
      <p:sp>
        <p:nvSpPr>
          <p:cNvPr id="3" name="Subtitle 2"/>
          <p:cNvSpPr>
            <a:spLocks noGrp="1"/>
          </p:cNvSpPr>
          <p:nvPr>
            <p:ph type="subTitle" idx="1"/>
          </p:nvPr>
        </p:nvSpPr>
        <p:spPr>
          <a:xfrm>
            <a:off x="117566" y="1240971"/>
            <a:ext cx="10702834" cy="5016138"/>
          </a:xfrm>
        </p:spPr>
        <p:txBody>
          <a:bodyPr>
            <a:noAutofit/>
          </a:bodyPr>
          <a:lstStyle/>
          <a:p>
            <a:r>
              <a:rPr lang="en-US" dirty="0"/>
              <a:t>Some of the databases supported by Hibernate are</a:t>
            </a:r>
            <a:r>
              <a:rPr lang="en-US" dirty="0" smtClean="0"/>
              <a:t>:</a:t>
            </a:r>
          </a:p>
          <a:p>
            <a:endParaRPr lang="en-US" dirty="0"/>
          </a:p>
          <a:p>
            <a:r>
              <a:rPr lang="en-US" dirty="0"/>
              <a:t>DB2</a:t>
            </a:r>
          </a:p>
          <a:p>
            <a:r>
              <a:rPr lang="en-US" dirty="0"/>
              <a:t>MySQL</a:t>
            </a:r>
          </a:p>
          <a:p>
            <a:r>
              <a:rPr lang="en-US" dirty="0"/>
              <a:t>Oracle</a:t>
            </a:r>
          </a:p>
          <a:p>
            <a:r>
              <a:rPr lang="en-US" dirty="0"/>
              <a:t>Sybase SQL Server</a:t>
            </a:r>
          </a:p>
          <a:p>
            <a:r>
              <a:rPr lang="en-US" dirty="0"/>
              <a:t>Informix Dynamic Server</a:t>
            </a:r>
          </a:p>
          <a:p>
            <a:r>
              <a:rPr lang="en-US" dirty="0"/>
              <a:t>HSQL</a:t>
            </a:r>
          </a:p>
          <a:p>
            <a:r>
              <a:rPr lang="en-US" dirty="0"/>
              <a:t>PostgreSQL</a:t>
            </a:r>
          </a:p>
          <a:p>
            <a:r>
              <a:rPr lang="en-US" dirty="0" err="1"/>
              <a:t>FrontBase</a:t>
            </a:r>
            <a:endParaRPr lang="en-US" dirty="0"/>
          </a:p>
          <a:p>
            <a:endParaRPr lang="en-US" dirty="0"/>
          </a:p>
        </p:txBody>
      </p:sp>
    </p:spTree>
    <p:extLst>
      <p:ext uri="{BB962C8B-B14F-4D97-AF65-F5344CB8AC3E}">
        <p14:creationId xmlns:p14="http://schemas.microsoft.com/office/powerpoint/2010/main" val="361674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1" y="169817"/>
            <a:ext cx="10676709" cy="679269"/>
          </a:xfrm>
        </p:spPr>
        <p:txBody>
          <a:bodyPr>
            <a:normAutofit fontScale="90000"/>
          </a:bodyPr>
          <a:lstStyle/>
          <a:p>
            <a:r>
              <a:rPr lang="en-US" sz="2400" b="1" dirty="0">
                <a:solidFill>
                  <a:srgbClr val="FF0000"/>
                </a:solidFill>
              </a:rPr>
              <a:t>What is </a:t>
            </a:r>
            <a:r>
              <a:rPr lang="en-US" sz="2400" b="1" dirty="0" err="1">
                <a:solidFill>
                  <a:srgbClr val="FF0000"/>
                </a:solidFill>
              </a:rPr>
              <a:t>SessionFactory</a:t>
            </a:r>
            <a:r>
              <a:rPr lang="en-US" sz="2400" b="1" dirty="0">
                <a:solidFill>
                  <a:srgbClr val="FF0000"/>
                </a:solidFill>
              </a:rPr>
              <a:t>?</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143691" y="1136469"/>
            <a:ext cx="10676709" cy="5225142"/>
          </a:xfrm>
        </p:spPr>
        <p:txBody>
          <a:bodyPr>
            <a:normAutofit/>
          </a:bodyPr>
          <a:lstStyle/>
          <a:p>
            <a:r>
              <a:rPr lang="en-US" dirty="0" err="1"/>
              <a:t>SessionFactory</a:t>
            </a:r>
            <a:r>
              <a:rPr lang="en-US" dirty="0"/>
              <a:t> provides the instance of Session. It is a factory of Session. It holds the data of second level cache that is not enabled by default</a:t>
            </a:r>
            <a:r>
              <a:rPr lang="en-US" dirty="0" smtClean="0"/>
              <a:t>.</a:t>
            </a:r>
          </a:p>
          <a:p>
            <a:endParaRPr lang="en-US" dirty="0" smtClean="0"/>
          </a:p>
          <a:p>
            <a:endParaRPr lang="en-US" dirty="0"/>
          </a:p>
          <a:p>
            <a:r>
              <a:rPr lang="en-US" sz="2400" b="1" dirty="0">
                <a:solidFill>
                  <a:srgbClr val="FF0000"/>
                </a:solidFill>
              </a:rPr>
              <a:t>What is Session</a:t>
            </a:r>
            <a:r>
              <a:rPr lang="en-US" sz="2400" b="1" dirty="0" smtClean="0">
                <a:solidFill>
                  <a:srgbClr val="FF0000"/>
                </a:solidFill>
              </a:rPr>
              <a:t>?</a:t>
            </a:r>
          </a:p>
          <a:p>
            <a:endParaRPr lang="en-US" dirty="0"/>
          </a:p>
          <a:p>
            <a:r>
              <a:rPr lang="en-US" dirty="0"/>
              <a:t>It maintains a connection between the hibernate application and database.</a:t>
            </a:r>
          </a:p>
          <a:p>
            <a:r>
              <a:rPr lang="en-US" dirty="0"/>
              <a:t>It provides methods to store, update, delete or fetch data from the database such as persist(), update(), delete(), load(), get() etc</a:t>
            </a:r>
            <a:r>
              <a:rPr lang="en-US" dirty="0" smtClean="0"/>
              <a:t>.</a:t>
            </a:r>
          </a:p>
          <a:p>
            <a:endParaRPr lang="en-US" dirty="0"/>
          </a:p>
          <a:p>
            <a:r>
              <a:rPr lang="en-US" dirty="0"/>
              <a:t>It is a factory of Query, Criteria and Transaction i.e. it provides factory methods to return these instances</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2753952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820400" cy="888273"/>
          </a:xfrm>
        </p:spPr>
        <p:txBody>
          <a:bodyPr>
            <a:normAutofit/>
          </a:bodyPr>
          <a:lstStyle/>
          <a:p>
            <a:r>
              <a:rPr lang="en-US" sz="2400" b="1" dirty="0">
                <a:solidFill>
                  <a:srgbClr val="FF0000"/>
                </a:solidFill>
              </a:rPr>
              <a:t>What are the states of the object in hibernate?</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0" y="1097280"/>
            <a:ext cx="10820400" cy="5329646"/>
          </a:xfrm>
        </p:spPr>
        <p:txBody>
          <a:bodyPr>
            <a:normAutofit lnSpcReduction="10000"/>
          </a:bodyPr>
          <a:lstStyle/>
          <a:p>
            <a:r>
              <a:rPr lang="en-US" dirty="0"/>
              <a:t>There are 3 states of the object (instance) in hibernate</a:t>
            </a:r>
            <a:r>
              <a:rPr lang="en-US" dirty="0" smtClean="0"/>
              <a:t>.</a:t>
            </a:r>
          </a:p>
          <a:p>
            <a:endParaRPr lang="en-US" dirty="0"/>
          </a:p>
          <a:p>
            <a:r>
              <a:rPr lang="en-US" b="1" dirty="0"/>
              <a:t>Transient</a:t>
            </a:r>
            <a:r>
              <a:rPr lang="en-US" dirty="0"/>
              <a:t>: The object is in a transient state if it is just created but has no primary key (identifier) and not associated with a session.</a:t>
            </a:r>
          </a:p>
          <a:p>
            <a:r>
              <a:rPr lang="en-US" b="1" dirty="0"/>
              <a:t>Persistent</a:t>
            </a:r>
            <a:r>
              <a:rPr lang="en-US" dirty="0"/>
              <a:t>: The object is in a persistent state if a session is open, and you just saved the instance in the database or retrieved the instance from the database.</a:t>
            </a:r>
          </a:p>
          <a:p>
            <a:r>
              <a:rPr lang="en-US" b="1" dirty="0"/>
              <a:t>Detached</a:t>
            </a:r>
            <a:r>
              <a:rPr lang="en-US" dirty="0"/>
              <a:t>: The object is in a detached state if a session is closed. After detached state, the object comes to persistent state if you call lock() or update() method</a:t>
            </a:r>
            <a:r>
              <a:rPr lang="en-US" dirty="0" smtClean="0"/>
              <a:t>.</a:t>
            </a:r>
          </a:p>
          <a:p>
            <a:endParaRPr lang="en-US" dirty="0"/>
          </a:p>
          <a:p>
            <a:r>
              <a:rPr lang="en-US" dirty="0"/>
              <a:t>How many types of association mapping are possible in hibernate?</a:t>
            </a:r>
          </a:p>
          <a:p>
            <a:r>
              <a:rPr lang="en-US" dirty="0"/>
              <a:t>There can be 4 types of association mapping in hibernate.</a:t>
            </a:r>
          </a:p>
          <a:p>
            <a:r>
              <a:rPr lang="en-US" dirty="0"/>
              <a:t>One to One</a:t>
            </a:r>
          </a:p>
          <a:p>
            <a:r>
              <a:rPr lang="en-US" dirty="0"/>
              <a:t>One to Many</a:t>
            </a:r>
          </a:p>
          <a:p>
            <a:r>
              <a:rPr lang="en-US" dirty="0"/>
              <a:t>Many to One</a:t>
            </a:r>
          </a:p>
          <a:p>
            <a:r>
              <a:rPr lang="en-US" dirty="0"/>
              <a:t>Many to Many</a:t>
            </a:r>
          </a:p>
          <a:p>
            <a:endParaRPr lang="en-US" dirty="0"/>
          </a:p>
        </p:txBody>
      </p:sp>
    </p:spTree>
    <p:extLst>
      <p:ext uri="{BB962C8B-B14F-4D97-AF65-F5344CB8AC3E}">
        <p14:creationId xmlns:p14="http://schemas.microsoft.com/office/powerpoint/2010/main" val="813416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1"/>
            <a:ext cx="10820400" cy="822960"/>
          </a:xfrm>
        </p:spPr>
        <p:txBody>
          <a:bodyPr>
            <a:normAutofit/>
          </a:bodyPr>
          <a:lstStyle/>
          <a:p>
            <a:r>
              <a:rPr lang="en-US" sz="2400" b="1" dirty="0">
                <a:solidFill>
                  <a:srgbClr val="FF0000"/>
                </a:solidFill>
              </a:rPr>
              <a:t>Caching in Hibernate</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0" y="914401"/>
            <a:ext cx="10820400" cy="5590902"/>
          </a:xfrm>
        </p:spPr>
        <p:txBody>
          <a:bodyPr>
            <a:normAutofit fontScale="92500" lnSpcReduction="20000"/>
          </a:bodyPr>
          <a:lstStyle/>
          <a:p>
            <a:r>
              <a:rPr lang="en-US" dirty="0"/>
              <a:t>Hibernate caching improves the performance of the application by pooling the object in the cache. It is useful when we have to fetch the same data multiple times.</a:t>
            </a:r>
          </a:p>
          <a:p>
            <a:r>
              <a:rPr lang="en-US" dirty="0"/>
              <a:t>There are mainly two types of caching:</a:t>
            </a:r>
          </a:p>
          <a:p>
            <a:r>
              <a:rPr lang="en-US" dirty="0"/>
              <a:t>First Level Cache, and</a:t>
            </a:r>
          </a:p>
          <a:p>
            <a:r>
              <a:rPr lang="en-US" dirty="0"/>
              <a:t>Second Level Cache</a:t>
            </a:r>
          </a:p>
          <a:p>
            <a:endParaRPr lang="en-US" dirty="0" smtClean="0"/>
          </a:p>
          <a:p>
            <a:r>
              <a:rPr lang="en-US" b="1" dirty="0"/>
              <a:t>First Level Cache</a:t>
            </a:r>
          </a:p>
          <a:p>
            <a:r>
              <a:rPr lang="en-US" dirty="0"/>
              <a:t>Session object holds the first level cache data. It is enabled by default. The first level cache data will not be available to entire application. An application can use many session object</a:t>
            </a:r>
            <a:r>
              <a:rPr lang="en-US" dirty="0" smtClean="0"/>
              <a:t>.</a:t>
            </a:r>
          </a:p>
          <a:p>
            <a:endParaRPr lang="en-US" dirty="0"/>
          </a:p>
          <a:p>
            <a:r>
              <a:rPr lang="en-US" b="1" dirty="0"/>
              <a:t>Second Level Cache</a:t>
            </a:r>
          </a:p>
          <a:p>
            <a:r>
              <a:rPr lang="en-US" dirty="0" err="1"/>
              <a:t>SessionFactory</a:t>
            </a:r>
            <a:r>
              <a:rPr lang="en-US" dirty="0"/>
              <a:t> object holds the second level cache data. The data stored in the second level cache will be available to entire application. But we need to enable it </a:t>
            </a:r>
            <a:r>
              <a:rPr lang="en-US" dirty="0" smtClean="0"/>
              <a:t>explicitly.</a:t>
            </a:r>
            <a:endParaRPr lang="en-US" dirty="0"/>
          </a:p>
          <a:p>
            <a:r>
              <a:rPr lang="en-US" dirty="0"/>
              <a:t>EH (Easy Hibernate) Cache</a:t>
            </a:r>
          </a:p>
          <a:p>
            <a:r>
              <a:rPr lang="en-US" dirty="0"/>
              <a:t>Swarm Cache</a:t>
            </a:r>
          </a:p>
          <a:p>
            <a:r>
              <a:rPr lang="en-US" dirty="0"/>
              <a:t>OS Cache</a:t>
            </a:r>
          </a:p>
          <a:p>
            <a:r>
              <a:rPr lang="en-US" dirty="0" err="1"/>
              <a:t>JBoss</a:t>
            </a:r>
            <a:r>
              <a:rPr lang="en-US" dirty="0"/>
              <a:t> Cache</a:t>
            </a:r>
          </a:p>
          <a:p>
            <a:endParaRPr lang="en-US" dirty="0"/>
          </a:p>
        </p:txBody>
      </p:sp>
    </p:spTree>
    <p:extLst>
      <p:ext uri="{BB962C8B-B14F-4D97-AF65-F5344CB8AC3E}">
        <p14:creationId xmlns:p14="http://schemas.microsoft.com/office/powerpoint/2010/main" val="2321013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820400" cy="849085"/>
          </a:xfrm>
        </p:spPr>
        <p:txBody>
          <a:bodyPr>
            <a:normAutofit/>
          </a:bodyPr>
          <a:lstStyle/>
          <a:p>
            <a:r>
              <a:rPr lang="en-US" sz="2400" b="1" dirty="0">
                <a:solidFill>
                  <a:srgbClr val="FF0000"/>
                </a:solidFill>
              </a:rPr>
              <a:t>SQL Dialects in Hibernate</a:t>
            </a:r>
            <a:br>
              <a:rPr lang="en-US" sz="2400" b="1" dirty="0">
                <a:solidFill>
                  <a:srgbClr val="FF0000"/>
                </a:solidFill>
              </a:rPr>
            </a:br>
            <a:endParaRPr lang="en-US" sz="2400" b="1" dirty="0">
              <a:solidFill>
                <a:srgbClr val="FF0000"/>
              </a:solidFill>
            </a:endParaRPr>
          </a:p>
        </p:txBody>
      </p:sp>
      <p:sp>
        <p:nvSpPr>
          <p:cNvPr id="3" name="Subtitle 2"/>
          <p:cNvSpPr>
            <a:spLocks noGrp="1"/>
          </p:cNvSpPr>
          <p:nvPr>
            <p:ph type="subTitle" idx="1"/>
          </p:nvPr>
        </p:nvSpPr>
        <p:spPr>
          <a:xfrm>
            <a:off x="1" y="849086"/>
            <a:ext cx="11299370" cy="5826033"/>
          </a:xfrm>
        </p:spPr>
        <p:txBody>
          <a:bodyPr/>
          <a:lstStyle/>
          <a:p>
            <a:r>
              <a:rPr lang="en-US" dirty="0"/>
              <a:t>The dialect specifies the type of database used in hibernate so that hibernate generate appropriate type of SQL statements. For connecting any hibernate application with the database, it is required to provide the configuration of SQL dialect</a:t>
            </a:r>
            <a:r>
              <a:rPr lang="en-US" dirty="0" smtClean="0"/>
              <a:t>.</a:t>
            </a:r>
          </a:p>
          <a:p>
            <a:endParaRPr lang="en-US" dirty="0"/>
          </a:p>
          <a:p>
            <a:r>
              <a:rPr lang="en-US" dirty="0"/>
              <a:t>Syntax of SQL Dialect</a:t>
            </a:r>
          </a:p>
          <a:p>
            <a:r>
              <a:rPr lang="en-US" dirty="0"/>
              <a:t>&lt;property name="dialect"&gt;org.hibernate.dialect.Oracle9Dialect&lt;/property&gt;  </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8078472"/>
              </p:ext>
            </p:extLst>
          </p:nvPr>
        </p:nvGraphicFramePr>
        <p:xfrm>
          <a:off x="849085" y="3827418"/>
          <a:ext cx="9849396" cy="2547256"/>
        </p:xfrm>
        <a:graphic>
          <a:graphicData uri="http://schemas.openxmlformats.org/drawingml/2006/table">
            <a:tbl>
              <a:tblPr/>
              <a:tblGrid>
                <a:gridCol w="4924698">
                  <a:extLst>
                    <a:ext uri="{9D8B030D-6E8A-4147-A177-3AD203B41FA5}">
                      <a16:colId xmlns:a16="http://schemas.microsoft.com/office/drawing/2014/main" val="587576907"/>
                    </a:ext>
                  </a:extLst>
                </a:gridCol>
                <a:gridCol w="4924698">
                  <a:extLst>
                    <a:ext uri="{9D8B030D-6E8A-4147-A177-3AD203B41FA5}">
                      <a16:colId xmlns:a16="http://schemas.microsoft.com/office/drawing/2014/main" val="2275708063"/>
                    </a:ext>
                  </a:extLst>
                </a:gridCol>
              </a:tblGrid>
              <a:tr h="579720">
                <a:tc>
                  <a:txBody>
                    <a:bodyPr/>
                    <a:lstStyle/>
                    <a:p>
                      <a:pPr algn="l" fontAlgn="t"/>
                      <a:r>
                        <a:rPr lang="en-US">
                          <a:solidFill>
                            <a:srgbClr val="000000"/>
                          </a:solidFill>
                          <a:effectLst/>
                          <a:latin typeface="times new roman" panose="02020603050405020304" pitchFamily="18" charset="0"/>
                        </a:rPr>
                        <a:t>RDBMS</a:t>
                      </a:r>
                    </a:p>
                  </a:txBody>
                  <a:tcPr marL="114300" marR="114300" marT="114300" marB="114300">
                    <a:lnL w="9525" cap="flat" cmpd="sng" algn="ctr">
                      <a:solidFill>
                        <a:srgbClr val="C06540"/>
                      </a:solidFill>
                      <a:prstDash val="solid"/>
                      <a:round/>
                      <a:headEnd type="none" w="med" len="med"/>
                      <a:tailEnd type="none" w="med" len="med"/>
                    </a:lnL>
                    <a:lnR w="9525" cap="flat" cmpd="sng" algn="ctr">
                      <a:solidFill>
                        <a:srgbClr val="C06540"/>
                      </a:solidFill>
                      <a:prstDash val="solid"/>
                      <a:round/>
                      <a:headEnd type="none" w="med" len="med"/>
                      <a:tailEnd type="none" w="med" len="med"/>
                    </a:lnR>
                    <a:lnT w="9525" cap="flat" cmpd="sng" algn="ctr">
                      <a:solidFill>
                        <a:srgbClr val="C065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Dialect</a:t>
                      </a:r>
                    </a:p>
                  </a:txBody>
                  <a:tcPr marL="114300" marR="114300" marT="114300" marB="114300">
                    <a:lnL w="9525" cap="flat" cmpd="sng" algn="ctr">
                      <a:solidFill>
                        <a:srgbClr val="C06540"/>
                      </a:solidFill>
                      <a:prstDash val="solid"/>
                      <a:round/>
                      <a:headEnd type="none" w="med" len="med"/>
                      <a:tailEnd type="none" w="med" len="med"/>
                    </a:lnL>
                    <a:lnR w="9525" cap="flat" cmpd="sng" algn="ctr">
                      <a:solidFill>
                        <a:srgbClr val="C06540"/>
                      </a:solidFill>
                      <a:prstDash val="solid"/>
                      <a:round/>
                      <a:headEnd type="none" w="med" len="med"/>
                      <a:tailEnd type="none" w="med" len="med"/>
                    </a:lnR>
                    <a:lnT w="9525" cap="flat" cmpd="sng" algn="ctr">
                      <a:solidFill>
                        <a:srgbClr val="C065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92098849"/>
                  </a:ext>
                </a:extLst>
              </a:tr>
              <a:tr h="491884">
                <a:tc>
                  <a:txBody>
                    <a:bodyPr/>
                    <a:lstStyle/>
                    <a:p>
                      <a:pPr algn="l" fontAlgn="t"/>
                      <a:r>
                        <a:rPr lang="en-US">
                          <a:solidFill>
                            <a:srgbClr val="000000"/>
                          </a:solidFill>
                          <a:effectLst/>
                          <a:latin typeface="verdana" panose="020B0604030504040204" pitchFamily="34" charset="0"/>
                        </a:rPr>
                        <a:t>Oracle (any version)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org.hibernate.dialect.OracleDialect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4731493"/>
                  </a:ext>
                </a:extLst>
              </a:tr>
              <a:tr h="491884">
                <a:tc>
                  <a:txBody>
                    <a:bodyPr/>
                    <a:lstStyle/>
                    <a:p>
                      <a:pPr algn="l" fontAlgn="t"/>
                      <a:r>
                        <a:rPr lang="en-US">
                          <a:solidFill>
                            <a:srgbClr val="000000"/>
                          </a:solidFill>
                          <a:effectLst/>
                          <a:latin typeface="verdana" panose="020B0604030504040204" pitchFamily="34" charset="0"/>
                        </a:rPr>
                        <a:t>Oracle9i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org.hibernate.dialect.Oracle9iDialect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4129491"/>
                  </a:ext>
                </a:extLst>
              </a:tr>
              <a:tr h="491884">
                <a:tc>
                  <a:txBody>
                    <a:bodyPr/>
                    <a:lstStyle/>
                    <a:p>
                      <a:pPr algn="l" fontAlgn="t"/>
                      <a:r>
                        <a:rPr lang="en-US">
                          <a:solidFill>
                            <a:srgbClr val="000000"/>
                          </a:solidFill>
                          <a:effectLst/>
                          <a:latin typeface="verdana" panose="020B0604030504040204" pitchFamily="34" charset="0"/>
                        </a:rPr>
                        <a:t>Oracle10g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org.hibernate.dialect.Oracle10gDialect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3158289"/>
                  </a:ext>
                </a:extLst>
              </a:tr>
              <a:tr h="491884">
                <a:tc>
                  <a:txBody>
                    <a:bodyPr/>
                    <a:lstStyle/>
                    <a:p>
                      <a:pPr algn="l" fontAlgn="t"/>
                      <a:r>
                        <a:rPr lang="en-US">
                          <a:solidFill>
                            <a:srgbClr val="000000"/>
                          </a:solidFill>
                          <a:effectLst/>
                          <a:latin typeface="verdana" panose="020B0604030504040204" pitchFamily="34" charset="0"/>
                        </a:rPr>
                        <a:t>MySQL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err="1">
                          <a:solidFill>
                            <a:srgbClr val="000000"/>
                          </a:solidFill>
                          <a:effectLst/>
                          <a:latin typeface="verdana" panose="020B0604030504040204" pitchFamily="34" charset="0"/>
                        </a:rPr>
                        <a:t>org.hibernate.dialect.MySQLDialect</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84467272"/>
                  </a:ext>
                </a:extLst>
              </a:tr>
            </a:tbl>
          </a:graphicData>
        </a:graphic>
      </p:graphicFrame>
    </p:spTree>
    <p:extLst>
      <p:ext uri="{BB962C8B-B14F-4D97-AF65-F5344CB8AC3E}">
        <p14:creationId xmlns:p14="http://schemas.microsoft.com/office/powerpoint/2010/main" val="2196768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1658</TotalTime>
  <Words>740</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verdana</vt:lpstr>
      <vt:lpstr>Wingdings</vt:lpstr>
      <vt:lpstr>Vapor Trail</vt:lpstr>
      <vt:lpstr>PowerPoint Presentation</vt:lpstr>
      <vt:lpstr>Introduction</vt:lpstr>
      <vt:lpstr>core interfaces of Hibernate? </vt:lpstr>
      <vt:lpstr>advantages of using ORM over JDBC. </vt:lpstr>
      <vt:lpstr>databases supported by Hibernate.</vt:lpstr>
      <vt:lpstr>What is SessionFactory? </vt:lpstr>
      <vt:lpstr>What are the states of the object in hibernate? </vt:lpstr>
      <vt:lpstr>Caching in Hibernate </vt:lpstr>
      <vt:lpstr>SQL Dialects in Hibernate </vt:lpstr>
      <vt:lpstr>Generator classes in Hibernate </vt:lpstr>
      <vt:lpstr>Hibernate Query Language (HQL)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Thawri</dc:creator>
  <cp:lastModifiedBy>Rahul Thawri</cp:lastModifiedBy>
  <cp:revision>23</cp:revision>
  <dcterms:created xsi:type="dcterms:W3CDTF">2020-07-09T08:06:03Z</dcterms:created>
  <dcterms:modified xsi:type="dcterms:W3CDTF">2020-07-10T11:44:13Z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dd9a0d1a-f400-46a0-afff-184383452d00</vt:lpwstr>
  </property>
  <property fmtid="{D5CDD505-2E9C-101B-9397-08002B2CF9AE}" pid="3" name="HCLClassification">
    <vt:lpwstr>HCL_Cla5s_1nt3rnal</vt:lpwstr>
  </property>
  <property fmtid="{D5CDD505-2E9C-101B-9397-08002B2CF9AE}" pid="4" name="HCL_Cla5s_D6">
    <vt:lpwstr>False</vt:lpwstr>
  </property>
</Properties>
</file>