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7" r:id="rId2"/>
    <p:sldId id="256"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E70731CB-5982-4C84-90FC-4778005E51BE}" type="datetimeFigureOut">
              <a:rPr lang="en-US" smtClean="0"/>
              <a:t>7/6/2020</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EBADAF37-38C8-4864-8CD3-9E8284506CBF}" type="slidenum">
              <a:rPr lang="en-US" smtClean="0"/>
              <a:t>‹#›</a:t>
            </a:fld>
            <a:endParaRPr lang="en-US"/>
          </a:p>
        </p:txBody>
      </p:sp>
    </p:spTree>
    <p:extLst>
      <p:ext uri="{BB962C8B-B14F-4D97-AF65-F5344CB8AC3E}">
        <p14:creationId xmlns:p14="http://schemas.microsoft.com/office/powerpoint/2010/main" val="23720708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70731CB-5982-4C84-90FC-4778005E51BE}" type="datetimeFigureOut">
              <a:rPr lang="en-US" smtClean="0"/>
              <a:t>7/6/2020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ADAF37-38C8-4864-8CD3-9E8284506CBF}" type="slidenum">
              <a:rPr lang="en-US" smtClean="0"/>
              <a:t>‹#›</a:t>
            </a:fld>
            <a:endParaRPr lang="en-US"/>
          </a:p>
        </p:txBody>
      </p:sp>
    </p:spTree>
    <p:extLst>
      <p:ext uri="{BB962C8B-B14F-4D97-AF65-F5344CB8AC3E}">
        <p14:creationId xmlns:p14="http://schemas.microsoft.com/office/powerpoint/2010/main" val="20522555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E70731CB-5982-4C84-90FC-4778005E51BE}" type="datetimeFigureOut">
              <a:rPr lang="en-US" smtClean="0"/>
              <a:t>7/6/2020</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EBADAF37-38C8-4864-8CD3-9E8284506CBF}" type="slidenum">
              <a:rPr lang="en-US" smtClean="0"/>
              <a:t>‹#›</a:t>
            </a:fld>
            <a:endParaRPr lang="en-US"/>
          </a:p>
        </p:txBody>
      </p:sp>
    </p:spTree>
    <p:extLst>
      <p:ext uri="{BB962C8B-B14F-4D97-AF65-F5344CB8AC3E}">
        <p14:creationId xmlns:p14="http://schemas.microsoft.com/office/powerpoint/2010/main" val="5538927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E70731CB-5982-4C84-90FC-4778005E51BE}" type="datetimeFigureOut">
              <a:rPr lang="en-US" smtClean="0"/>
              <a:t>7/6/2020</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EBADAF37-38C8-4864-8CD3-9E8284506CBF}" type="slidenum">
              <a:rPr lang="en-US" smtClean="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3180867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E70731CB-5982-4C84-90FC-4778005E51BE}" type="datetimeFigureOut">
              <a:rPr lang="en-US" smtClean="0"/>
              <a:t>7/6/2020</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EBADAF37-38C8-4864-8CD3-9E8284506CBF}" type="slidenum">
              <a:rPr lang="en-US" smtClean="0"/>
              <a:t>‹#›</a:t>
            </a:fld>
            <a:endParaRPr lang="en-US"/>
          </a:p>
        </p:txBody>
      </p:sp>
    </p:spTree>
    <p:extLst>
      <p:ext uri="{BB962C8B-B14F-4D97-AF65-F5344CB8AC3E}">
        <p14:creationId xmlns:p14="http://schemas.microsoft.com/office/powerpoint/2010/main" val="27954198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E70731CB-5982-4C84-90FC-4778005E51BE}" type="datetimeFigureOut">
              <a:rPr lang="en-US" smtClean="0"/>
              <a:t>7/6/2020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ADAF37-38C8-4864-8CD3-9E8284506CBF}" type="slidenum">
              <a:rPr lang="en-US" smtClean="0"/>
              <a:t>‹#›</a:t>
            </a:fld>
            <a:endParaRPr lang="en-US"/>
          </a:p>
        </p:txBody>
      </p:sp>
    </p:spTree>
    <p:extLst>
      <p:ext uri="{BB962C8B-B14F-4D97-AF65-F5344CB8AC3E}">
        <p14:creationId xmlns:p14="http://schemas.microsoft.com/office/powerpoint/2010/main" val="34236760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E70731CB-5982-4C84-90FC-4778005E51BE}" type="datetimeFigureOut">
              <a:rPr lang="en-US" smtClean="0"/>
              <a:t>7/6/2020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ADAF37-38C8-4864-8CD3-9E8284506CBF}" type="slidenum">
              <a:rPr lang="en-US" smtClean="0"/>
              <a:t>‹#›</a:t>
            </a:fld>
            <a:endParaRPr lang="en-US"/>
          </a:p>
        </p:txBody>
      </p:sp>
    </p:spTree>
    <p:extLst>
      <p:ext uri="{BB962C8B-B14F-4D97-AF65-F5344CB8AC3E}">
        <p14:creationId xmlns:p14="http://schemas.microsoft.com/office/powerpoint/2010/main" val="31629174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70731CB-5982-4C84-90FC-4778005E51BE}" type="datetimeFigureOut">
              <a:rPr lang="en-US" smtClean="0"/>
              <a:t>7/6/2020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ADAF37-38C8-4864-8CD3-9E8284506CBF}" type="slidenum">
              <a:rPr lang="en-US" smtClean="0"/>
              <a:t>‹#›</a:t>
            </a:fld>
            <a:endParaRPr lang="en-US"/>
          </a:p>
        </p:txBody>
      </p:sp>
    </p:spTree>
    <p:extLst>
      <p:ext uri="{BB962C8B-B14F-4D97-AF65-F5344CB8AC3E}">
        <p14:creationId xmlns:p14="http://schemas.microsoft.com/office/powerpoint/2010/main" val="9543719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E70731CB-5982-4C84-90FC-4778005E51BE}" type="datetimeFigureOut">
              <a:rPr lang="en-US" smtClean="0"/>
              <a:t>7/6/2020</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EBADAF37-38C8-4864-8CD3-9E8284506CBF}" type="slidenum">
              <a:rPr lang="en-US" smtClean="0"/>
              <a:t>‹#›</a:t>
            </a:fld>
            <a:endParaRPr lang="en-US"/>
          </a:p>
        </p:txBody>
      </p:sp>
    </p:spTree>
    <p:extLst>
      <p:ext uri="{BB962C8B-B14F-4D97-AF65-F5344CB8AC3E}">
        <p14:creationId xmlns:p14="http://schemas.microsoft.com/office/powerpoint/2010/main" val="35185764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70731CB-5982-4C84-90FC-4778005E51BE}" type="datetimeFigureOut">
              <a:rPr lang="en-US" smtClean="0"/>
              <a:t>7/6/2020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ADAF37-38C8-4864-8CD3-9E8284506CBF}" type="slidenum">
              <a:rPr lang="en-US" smtClean="0"/>
              <a:t>‹#›</a:t>
            </a:fld>
            <a:endParaRPr lang="en-US"/>
          </a:p>
        </p:txBody>
      </p:sp>
    </p:spTree>
    <p:extLst>
      <p:ext uri="{BB962C8B-B14F-4D97-AF65-F5344CB8AC3E}">
        <p14:creationId xmlns:p14="http://schemas.microsoft.com/office/powerpoint/2010/main" val="16022499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E70731CB-5982-4C84-90FC-4778005E51BE}" type="datetimeFigureOut">
              <a:rPr lang="en-US" smtClean="0"/>
              <a:t>7/6/2020</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EBADAF37-38C8-4864-8CD3-9E8284506CBF}" type="slidenum">
              <a:rPr lang="en-US" smtClean="0"/>
              <a:t>‹#›</a:t>
            </a:fld>
            <a:endParaRPr lang="en-US"/>
          </a:p>
        </p:txBody>
      </p:sp>
    </p:spTree>
    <p:extLst>
      <p:ext uri="{BB962C8B-B14F-4D97-AF65-F5344CB8AC3E}">
        <p14:creationId xmlns:p14="http://schemas.microsoft.com/office/powerpoint/2010/main" val="16708928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70731CB-5982-4C84-90FC-4778005E51BE}" type="datetimeFigureOut">
              <a:rPr lang="en-US" smtClean="0"/>
              <a:t>7/6/2020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ADAF37-38C8-4864-8CD3-9E8284506CBF}" type="slidenum">
              <a:rPr lang="en-US" smtClean="0"/>
              <a:t>‹#›</a:t>
            </a:fld>
            <a:endParaRPr lang="en-US"/>
          </a:p>
        </p:txBody>
      </p:sp>
    </p:spTree>
    <p:extLst>
      <p:ext uri="{BB962C8B-B14F-4D97-AF65-F5344CB8AC3E}">
        <p14:creationId xmlns:p14="http://schemas.microsoft.com/office/powerpoint/2010/main" val="27602558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70731CB-5982-4C84-90FC-4778005E51BE}" type="datetimeFigureOut">
              <a:rPr lang="en-US" smtClean="0"/>
              <a:t>7/6/2020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ADAF37-38C8-4864-8CD3-9E8284506CBF}" type="slidenum">
              <a:rPr lang="en-US" smtClean="0"/>
              <a:t>‹#›</a:t>
            </a:fld>
            <a:endParaRPr lang="en-US"/>
          </a:p>
        </p:txBody>
      </p:sp>
    </p:spTree>
    <p:extLst>
      <p:ext uri="{BB962C8B-B14F-4D97-AF65-F5344CB8AC3E}">
        <p14:creationId xmlns:p14="http://schemas.microsoft.com/office/powerpoint/2010/main" val="27244204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70731CB-5982-4C84-90FC-4778005E51BE}" type="datetimeFigureOut">
              <a:rPr lang="en-US" smtClean="0"/>
              <a:t>7/6/2020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ADAF37-38C8-4864-8CD3-9E8284506CBF}" type="slidenum">
              <a:rPr lang="en-US" smtClean="0"/>
              <a:t>‹#›</a:t>
            </a:fld>
            <a:endParaRPr lang="en-US"/>
          </a:p>
        </p:txBody>
      </p:sp>
    </p:spTree>
    <p:extLst>
      <p:ext uri="{BB962C8B-B14F-4D97-AF65-F5344CB8AC3E}">
        <p14:creationId xmlns:p14="http://schemas.microsoft.com/office/powerpoint/2010/main" val="17571937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0731CB-5982-4C84-90FC-4778005E51BE}" type="datetimeFigureOut">
              <a:rPr lang="en-US" smtClean="0"/>
              <a:t>7/6/2020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ADAF37-38C8-4864-8CD3-9E8284506CBF}" type="slidenum">
              <a:rPr lang="en-US" smtClean="0"/>
              <a:t>‹#›</a:t>
            </a:fld>
            <a:endParaRPr lang="en-US"/>
          </a:p>
        </p:txBody>
      </p:sp>
    </p:spTree>
    <p:extLst>
      <p:ext uri="{BB962C8B-B14F-4D97-AF65-F5344CB8AC3E}">
        <p14:creationId xmlns:p14="http://schemas.microsoft.com/office/powerpoint/2010/main" val="40275606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smtClean="0"/>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70731CB-5982-4C84-90FC-4778005E51BE}" type="datetimeFigureOut">
              <a:rPr lang="en-US" smtClean="0"/>
              <a:t>7/6/2020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ADAF37-38C8-4864-8CD3-9E8284506CBF}" type="slidenum">
              <a:rPr lang="en-US" smtClean="0"/>
              <a:t>‹#›</a:t>
            </a:fld>
            <a:endParaRPr lang="en-US"/>
          </a:p>
        </p:txBody>
      </p:sp>
    </p:spTree>
    <p:extLst>
      <p:ext uri="{BB962C8B-B14F-4D97-AF65-F5344CB8AC3E}">
        <p14:creationId xmlns:p14="http://schemas.microsoft.com/office/powerpoint/2010/main" val="39545611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70731CB-5982-4C84-90FC-4778005E51BE}" type="datetimeFigureOut">
              <a:rPr lang="en-US" smtClean="0"/>
              <a:t>7/6/2020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ADAF37-38C8-4864-8CD3-9E8284506CBF}" type="slidenum">
              <a:rPr lang="en-US" smtClean="0"/>
              <a:t>‹#›</a:t>
            </a:fld>
            <a:endParaRPr lang="en-US"/>
          </a:p>
        </p:txBody>
      </p:sp>
    </p:spTree>
    <p:extLst>
      <p:ext uri="{BB962C8B-B14F-4D97-AF65-F5344CB8AC3E}">
        <p14:creationId xmlns:p14="http://schemas.microsoft.com/office/powerpoint/2010/main" val="54861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1-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70731CB-5982-4C84-90FC-4778005E51BE}" type="datetimeFigureOut">
              <a:rPr lang="en-US" smtClean="0"/>
              <a:t>7/6/2020</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BADAF37-38C8-4864-8CD3-9E8284506CBF}" type="slidenum">
              <a:rPr lang="en-US" smtClean="0"/>
              <a:t>‹#›</a:t>
            </a:fld>
            <a:endParaRPr lang="en-US"/>
          </a:p>
        </p:txBody>
      </p:sp>
    </p:spTree>
    <p:extLst>
      <p:ext uri="{BB962C8B-B14F-4D97-AF65-F5344CB8AC3E}">
        <p14:creationId xmlns:p14="http://schemas.microsoft.com/office/powerpoint/2010/main" val="963244698"/>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23851" y="3244334"/>
            <a:ext cx="9379131" cy="1200329"/>
          </a:xfrm>
          <a:prstGeom prst="rect">
            <a:avLst/>
          </a:prstGeom>
        </p:spPr>
        <p:txBody>
          <a:bodyPr wrap="square">
            <a:spAutoFit/>
          </a:bodyPr>
          <a:lstStyle/>
          <a:p>
            <a:pPr algn="ctr"/>
            <a:r>
              <a:rPr lang="en-US" sz="7200" b="1" dirty="0">
                <a:solidFill>
                  <a:srgbClr val="0070C0"/>
                </a:solidFill>
              </a:rPr>
              <a:t>Multi Threading</a:t>
            </a:r>
            <a:endParaRPr lang="en-US" sz="7200" dirty="0"/>
          </a:p>
        </p:txBody>
      </p:sp>
    </p:spTree>
    <p:extLst>
      <p:ext uri="{BB962C8B-B14F-4D97-AF65-F5344CB8AC3E}">
        <p14:creationId xmlns:p14="http://schemas.microsoft.com/office/powerpoint/2010/main" val="150366319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04503"/>
            <a:ext cx="10820400" cy="378823"/>
          </a:xfrm>
        </p:spPr>
        <p:txBody>
          <a:bodyPr>
            <a:normAutofit fontScale="90000"/>
          </a:bodyPr>
          <a:lstStyle/>
          <a:p>
            <a:pPr marL="342900" indent="-342900">
              <a:buFont typeface="Wingdings" panose="05000000000000000000" pitchFamily="2" charset="2"/>
              <a:buChar char="q"/>
            </a:pPr>
            <a:r>
              <a:rPr lang="en-US" sz="2400" b="1" dirty="0" smtClean="0">
                <a:solidFill>
                  <a:srgbClr val="FFFF00"/>
                </a:solidFill>
              </a:rPr>
              <a:t>Continue </a:t>
            </a:r>
            <a:r>
              <a:rPr lang="en-US" sz="2400" b="1" dirty="0" smtClean="0">
                <a:solidFill>
                  <a:srgbClr val="FFFF00"/>
                </a:solidFill>
                <a:sym typeface="Wingdings" panose="05000000000000000000" pitchFamily="2" charset="2"/>
              </a:rPr>
              <a:t></a:t>
            </a:r>
            <a:endParaRPr lang="en-US" sz="2400" b="1" dirty="0">
              <a:solidFill>
                <a:srgbClr val="FFFF00"/>
              </a:solidFill>
            </a:endParaRPr>
          </a:p>
        </p:txBody>
      </p:sp>
      <p:sp>
        <p:nvSpPr>
          <p:cNvPr id="3" name="Subtitle 2"/>
          <p:cNvSpPr>
            <a:spLocks noGrp="1"/>
          </p:cNvSpPr>
          <p:nvPr>
            <p:ph type="subTitle" idx="1"/>
          </p:nvPr>
        </p:nvSpPr>
        <p:spPr>
          <a:xfrm>
            <a:off x="248194" y="849086"/>
            <a:ext cx="10572206" cy="5120640"/>
          </a:xfrm>
        </p:spPr>
        <p:txBody>
          <a:bodyPr/>
          <a:lstStyle/>
          <a:p>
            <a:pPr marL="342900" indent="-342900">
              <a:buFont typeface="Wingdings" panose="05000000000000000000" pitchFamily="2" charset="2"/>
              <a:buChar char="q"/>
            </a:pPr>
            <a:r>
              <a:rPr lang="en-US" b="1" dirty="0" smtClean="0"/>
              <a:t>Getting and setting name of a Thread</a:t>
            </a:r>
          </a:p>
          <a:p>
            <a:pPr marL="342900" indent="-342900">
              <a:buFont typeface="Wingdings" panose="05000000000000000000" pitchFamily="2" charset="2"/>
              <a:buChar char="q"/>
            </a:pPr>
            <a:endParaRPr lang="en-US" b="1" dirty="0" smtClean="0"/>
          </a:p>
          <a:p>
            <a:r>
              <a:rPr lang="en-US" dirty="0" smtClean="0"/>
              <a:t>Every Thread in java has some name it may be provided explicitly by the programmer or automatically generated by JVM.</a:t>
            </a:r>
          </a:p>
          <a:p>
            <a:r>
              <a:rPr lang="en-US" dirty="0" smtClean="0"/>
              <a:t>Thread class defines the following methods to get and set name of a Thread.</a:t>
            </a:r>
          </a:p>
          <a:p>
            <a:endParaRPr lang="en-US" dirty="0"/>
          </a:p>
          <a:p>
            <a:r>
              <a:rPr lang="en-US" dirty="0" smtClean="0"/>
              <a:t>Methods:</a:t>
            </a:r>
          </a:p>
          <a:p>
            <a:pPr marL="342900" indent="-342900">
              <a:buFont typeface="Wingdings" panose="05000000000000000000" pitchFamily="2" charset="2"/>
              <a:buChar char="§"/>
            </a:pPr>
            <a:r>
              <a:rPr lang="en-US" dirty="0" smtClean="0"/>
              <a:t>Public final String </a:t>
            </a:r>
            <a:r>
              <a:rPr lang="en-US" dirty="0" err="1" smtClean="0"/>
              <a:t>getName</a:t>
            </a:r>
            <a:r>
              <a:rPr lang="en-US" dirty="0" smtClean="0"/>
              <a:t>()</a:t>
            </a:r>
          </a:p>
          <a:p>
            <a:pPr marL="342900" indent="-342900">
              <a:buFont typeface="Wingdings" panose="05000000000000000000" pitchFamily="2" charset="2"/>
              <a:buChar char="§"/>
            </a:pPr>
            <a:r>
              <a:rPr lang="en-US" dirty="0" smtClean="0"/>
              <a:t>Public final void </a:t>
            </a:r>
            <a:r>
              <a:rPr lang="en-US" dirty="0" err="1" smtClean="0"/>
              <a:t>setName</a:t>
            </a:r>
            <a:r>
              <a:rPr lang="en-US" dirty="0" smtClean="0"/>
              <a:t>(String name) </a:t>
            </a:r>
          </a:p>
          <a:p>
            <a:pPr marL="342900" indent="-342900">
              <a:buFont typeface="Wingdings" panose="05000000000000000000" pitchFamily="2" charset="2"/>
              <a:buChar char="§"/>
            </a:pPr>
            <a:endParaRPr lang="en-US" dirty="0"/>
          </a:p>
          <a:p>
            <a:r>
              <a:rPr lang="en-US" dirty="0" smtClean="0"/>
              <a:t>Note : We can get current executing Thread object reference by using </a:t>
            </a:r>
            <a:r>
              <a:rPr lang="en-US" dirty="0" err="1" smtClean="0"/>
              <a:t>Thread.currentThread</a:t>
            </a:r>
            <a:r>
              <a:rPr lang="en-US" dirty="0" smtClean="0"/>
              <a:t>() method.</a:t>
            </a:r>
            <a:endParaRPr lang="en-US" dirty="0"/>
          </a:p>
        </p:txBody>
      </p:sp>
    </p:spTree>
    <p:extLst>
      <p:ext uri="{BB962C8B-B14F-4D97-AF65-F5344CB8AC3E}">
        <p14:creationId xmlns:p14="http://schemas.microsoft.com/office/powerpoint/2010/main" val="72477808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10820400" cy="522514"/>
          </a:xfrm>
        </p:spPr>
        <p:txBody>
          <a:bodyPr>
            <a:normAutofit/>
          </a:bodyPr>
          <a:lstStyle/>
          <a:p>
            <a:pPr marL="342900" indent="-342900">
              <a:buFont typeface="Wingdings" panose="05000000000000000000" pitchFamily="2" charset="2"/>
              <a:buChar char="q"/>
            </a:pPr>
            <a:r>
              <a:rPr lang="en-US" sz="2400" b="1" dirty="0" smtClean="0">
                <a:solidFill>
                  <a:srgbClr val="FFFF00"/>
                </a:solidFill>
              </a:rPr>
              <a:t>Continue</a:t>
            </a:r>
            <a:r>
              <a:rPr lang="en-US" sz="2400" dirty="0" smtClean="0">
                <a:solidFill>
                  <a:srgbClr val="FFFF00"/>
                </a:solidFill>
              </a:rPr>
              <a:t> </a:t>
            </a:r>
            <a:r>
              <a:rPr lang="en-US" sz="2400" dirty="0" smtClean="0">
                <a:solidFill>
                  <a:srgbClr val="FFFF00"/>
                </a:solidFill>
                <a:sym typeface="Wingdings" panose="05000000000000000000" pitchFamily="2" charset="2"/>
              </a:rPr>
              <a:t></a:t>
            </a:r>
            <a:endParaRPr lang="en-US" sz="2400" dirty="0">
              <a:solidFill>
                <a:srgbClr val="FFFF00"/>
              </a:solidFill>
            </a:endParaRPr>
          </a:p>
        </p:txBody>
      </p:sp>
      <p:sp>
        <p:nvSpPr>
          <p:cNvPr id="3" name="Subtitle 2"/>
          <p:cNvSpPr>
            <a:spLocks noGrp="1"/>
          </p:cNvSpPr>
          <p:nvPr>
            <p:ph type="subTitle" idx="1"/>
          </p:nvPr>
        </p:nvSpPr>
        <p:spPr>
          <a:xfrm>
            <a:off x="235131" y="666206"/>
            <a:ext cx="11848012" cy="5943600"/>
          </a:xfrm>
        </p:spPr>
        <p:txBody>
          <a:bodyPr/>
          <a:lstStyle/>
          <a:p>
            <a:r>
              <a:rPr lang="en-US" dirty="0" smtClean="0"/>
              <a:t>Every Thread in java has some priority it may be default priority generated by JVM or provided by programmer.</a:t>
            </a:r>
          </a:p>
          <a:p>
            <a:endParaRPr lang="en-US" dirty="0"/>
          </a:p>
          <a:p>
            <a:r>
              <a:rPr lang="en-US" dirty="0" smtClean="0"/>
              <a:t>The valid range of Thread priorities is 1 to 10[but not 0 to 10] where 1 is the least priority and 1o is highest priority.</a:t>
            </a:r>
          </a:p>
          <a:p>
            <a:endParaRPr lang="en-US" dirty="0"/>
          </a:p>
          <a:p>
            <a:pPr marL="457200" indent="-457200">
              <a:buAutoNum type="arabicPeriod"/>
            </a:pPr>
            <a:r>
              <a:rPr lang="en-US" dirty="0" err="1" smtClean="0"/>
              <a:t>Thread.MIN_PRIORITY</a:t>
            </a:r>
            <a:r>
              <a:rPr lang="en-US" dirty="0" smtClean="0"/>
              <a:t> == 1</a:t>
            </a:r>
          </a:p>
          <a:p>
            <a:pPr marL="457200" indent="-457200">
              <a:buAutoNum type="arabicPeriod"/>
            </a:pPr>
            <a:r>
              <a:rPr lang="en-US" dirty="0" err="1" smtClean="0"/>
              <a:t>Thread.MAX_PRIORITY</a:t>
            </a:r>
            <a:r>
              <a:rPr lang="en-US" dirty="0" smtClean="0"/>
              <a:t> == 10</a:t>
            </a:r>
          </a:p>
          <a:p>
            <a:pPr marL="457200" indent="-457200">
              <a:buAutoNum type="arabicPeriod"/>
            </a:pPr>
            <a:r>
              <a:rPr lang="en-US" dirty="0" err="1" smtClean="0"/>
              <a:t>Thread.NORM_PRIORITY</a:t>
            </a:r>
            <a:r>
              <a:rPr lang="en-US" dirty="0" smtClean="0"/>
              <a:t> == 5</a:t>
            </a:r>
          </a:p>
          <a:p>
            <a:pPr marL="457200" indent="-457200">
              <a:buAutoNum type="arabicPeriod"/>
            </a:pPr>
            <a:endParaRPr lang="en-US" dirty="0"/>
          </a:p>
          <a:p>
            <a:r>
              <a:rPr lang="en-US" dirty="0" smtClean="0"/>
              <a:t>There is no constants like </a:t>
            </a:r>
            <a:r>
              <a:rPr lang="en-US" dirty="0" err="1" smtClean="0"/>
              <a:t>Thread.LOW_PRIORITY</a:t>
            </a:r>
            <a:r>
              <a:rPr lang="en-US" dirty="0" smtClean="0"/>
              <a:t> and </a:t>
            </a:r>
            <a:r>
              <a:rPr lang="en-US" dirty="0" err="1" smtClean="0"/>
              <a:t>Thread.HIGH_PRIORITY</a:t>
            </a:r>
            <a:endParaRPr lang="en-US" dirty="0" smtClean="0"/>
          </a:p>
          <a:p>
            <a:r>
              <a:rPr lang="en-US" dirty="0" smtClean="0"/>
              <a:t>Thread scheduler uses these priorities while allocating CPU.</a:t>
            </a:r>
          </a:p>
          <a:p>
            <a:r>
              <a:rPr lang="en-US" dirty="0" smtClean="0"/>
              <a:t>The Thread which is having highest priority will get chance for 1</a:t>
            </a:r>
            <a:r>
              <a:rPr lang="en-US" baseline="30000" dirty="0" smtClean="0"/>
              <a:t>st</a:t>
            </a:r>
            <a:r>
              <a:rPr lang="en-US" dirty="0" smtClean="0"/>
              <a:t> execution.</a:t>
            </a:r>
          </a:p>
          <a:p>
            <a:r>
              <a:rPr lang="en-US" dirty="0" smtClean="0"/>
              <a:t>If two Threads having the same priority then we can’t expect exact execution order It depends on Thread scheduler whose behavior is vendor dependent.</a:t>
            </a:r>
          </a:p>
        </p:txBody>
      </p:sp>
    </p:spTree>
    <p:extLst>
      <p:ext uri="{BB962C8B-B14F-4D97-AF65-F5344CB8AC3E}">
        <p14:creationId xmlns:p14="http://schemas.microsoft.com/office/powerpoint/2010/main" val="25003222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10820400" cy="457199"/>
          </a:xfrm>
        </p:spPr>
        <p:txBody>
          <a:bodyPr>
            <a:normAutofit/>
          </a:bodyPr>
          <a:lstStyle/>
          <a:p>
            <a:r>
              <a:rPr lang="en-US" sz="2400" b="1" dirty="0" smtClean="0">
                <a:solidFill>
                  <a:srgbClr val="FFFF00"/>
                </a:solidFill>
              </a:rPr>
              <a:t>Continue </a:t>
            </a:r>
            <a:r>
              <a:rPr lang="en-US" sz="2400" b="1" dirty="0" smtClean="0">
                <a:solidFill>
                  <a:srgbClr val="FFFF00"/>
                </a:solidFill>
                <a:sym typeface="Wingdings" panose="05000000000000000000" pitchFamily="2" charset="2"/>
              </a:rPr>
              <a:t></a:t>
            </a:r>
            <a:endParaRPr lang="en-US" sz="2400" b="1" dirty="0">
              <a:solidFill>
                <a:srgbClr val="FFFF00"/>
              </a:solidFill>
            </a:endParaRPr>
          </a:p>
        </p:txBody>
      </p:sp>
      <p:sp>
        <p:nvSpPr>
          <p:cNvPr id="3" name="Subtitle 2"/>
          <p:cNvSpPr>
            <a:spLocks noGrp="1"/>
          </p:cNvSpPr>
          <p:nvPr>
            <p:ph type="subTitle" idx="1"/>
          </p:nvPr>
        </p:nvSpPr>
        <p:spPr>
          <a:xfrm>
            <a:off x="836022" y="992776"/>
            <a:ext cx="9984377" cy="5603967"/>
          </a:xfrm>
        </p:spPr>
        <p:txBody>
          <a:bodyPr>
            <a:normAutofit/>
          </a:bodyPr>
          <a:lstStyle/>
          <a:p>
            <a:pPr marL="342900" indent="-342900">
              <a:buFont typeface="Wingdings" panose="05000000000000000000" pitchFamily="2" charset="2"/>
              <a:buChar char="q"/>
            </a:pPr>
            <a:r>
              <a:rPr lang="en-US" b="1" dirty="0"/>
              <a:t>The methods to prevent (stop) Thread execution</a:t>
            </a:r>
            <a:r>
              <a:rPr lang="en-US" b="1" dirty="0" smtClean="0"/>
              <a:t>.</a:t>
            </a:r>
          </a:p>
          <a:p>
            <a:pPr marL="342900" indent="-342900">
              <a:buFont typeface="Wingdings" panose="05000000000000000000" pitchFamily="2" charset="2"/>
              <a:buChar char="q"/>
            </a:pPr>
            <a:endParaRPr lang="en-US" b="1" dirty="0" smtClean="0"/>
          </a:p>
          <a:p>
            <a:pPr marL="457200" indent="-457200">
              <a:buAutoNum type="arabicPeriod"/>
            </a:pPr>
            <a:r>
              <a:rPr lang="en-US" b="1" dirty="0" smtClean="0"/>
              <a:t>Yield() </a:t>
            </a:r>
            <a:r>
              <a:rPr lang="en-US" dirty="0" smtClean="0"/>
              <a:t>:-</a:t>
            </a:r>
            <a:r>
              <a:rPr lang="en-US" b="1" dirty="0" smtClean="0"/>
              <a:t> </a:t>
            </a:r>
            <a:r>
              <a:rPr lang="en-US" dirty="0" smtClean="0"/>
              <a:t>To pause current executing Thread for giving the chance of remaining waiting Threads of same priority.</a:t>
            </a:r>
          </a:p>
          <a:p>
            <a:pPr marL="457200" indent="-457200">
              <a:buAutoNum type="arabicPeriod"/>
            </a:pPr>
            <a:endParaRPr lang="en-US" dirty="0" smtClean="0"/>
          </a:p>
          <a:p>
            <a:pPr marL="457200" indent="-457200">
              <a:buAutoNum type="arabicPeriod"/>
            </a:pPr>
            <a:endParaRPr lang="en-US" dirty="0"/>
          </a:p>
          <a:p>
            <a:pPr marL="457200" indent="-457200">
              <a:buAutoNum type="arabicPeriod"/>
            </a:pPr>
            <a:r>
              <a:rPr lang="en-US" b="1" dirty="0" smtClean="0"/>
              <a:t>Join() </a:t>
            </a:r>
            <a:r>
              <a:rPr lang="en-US" dirty="0" smtClean="0"/>
              <a:t>:-  If a Thread wants to wait until completing some other Thread then we should go for join method.</a:t>
            </a:r>
          </a:p>
          <a:p>
            <a:pPr marL="457200" indent="-457200">
              <a:buAutoNum type="arabicPeriod"/>
            </a:pPr>
            <a:endParaRPr lang="en-US" dirty="0" smtClean="0"/>
          </a:p>
          <a:p>
            <a:pPr marL="457200" indent="-457200">
              <a:buAutoNum type="arabicPeriod"/>
            </a:pPr>
            <a:endParaRPr lang="en-US" dirty="0"/>
          </a:p>
          <a:p>
            <a:pPr marL="457200" indent="-457200">
              <a:buAutoNum type="arabicPeriod"/>
            </a:pPr>
            <a:r>
              <a:rPr lang="en-US" b="1" dirty="0" smtClean="0"/>
              <a:t>Sleep() </a:t>
            </a:r>
            <a:r>
              <a:rPr lang="en-US" dirty="0" smtClean="0"/>
              <a:t>:- If a Thread don’t want to perform any operation for a particular amount of time then we should go for sleep method.</a:t>
            </a:r>
            <a:endParaRPr lang="en-US" dirty="0"/>
          </a:p>
          <a:p>
            <a:pPr marL="342900" indent="-342900">
              <a:buFont typeface="Wingdings" panose="05000000000000000000" pitchFamily="2" charset="2"/>
              <a:buChar char="q"/>
            </a:pPr>
            <a:endParaRPr lang="en-US" b="1" dirty="0"/>
          </a:p>
        </p:txBody>
      </p:sp>
    </p:spTree>
    <p:extLst>
      <p:ext uri="{BB962C8B-B14F-4D97-AF65-F5344CB8AC3E}">
        <p14:creationId xmlns:p14="http://schemas.microsoft.com/office/powerpoint/2010/main" val="269042624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10820400" cy="483326"/>
          </a:xfrm>
        </p:spPr>
        <p:txBody>
          <a:bodyPr>
            <a:normAutofit/>
          </a:bodyPr>
          <a:lstStyle/>
          <a:p>
            <a:pPr marL="342900" indent="-342900">
              <a:buFont typeface="Wingdings" panose="05000000000000000000" pitchFamily="2" charset="2"/>
              <a:buChar char="q"/>
            </a:pPr>
            <a:r>
              <a:rPr lang="en-US" sz="2400" b="1" dirty="0" smtClean="0">
                <a:solidFill>
                  <a:srgbClr val="FFFF00"/>
                </a:solidFill>
              </a:rPr>
              <a:t>Continue </a:t>
            </a:r>
            <a:r>
              <a:rPr lang="en-US" sz="2400" b="1" dirty="0" smtClean="0">
                <a:solidFill>
                  <a:srgbClr val="FFFF00"/>
                </a:solidFill>
                <a:sym typeface="Wingdings" panose="05000000000000000000" pitchFamily="2" charset="2"/>
              </a:rPr>
              <a:t></a:t>
            </a:r>
            <a:endParaRPr lang="en-US" sz="2400" b="1" dirty="0">
              <a:solidFill>
                <a:srgbClr val="FFFF00"/>
              </a:solidFill>
            </a:endParaRPr>
          </a:p>
        </p:txBody>
      </p:sp>
      <p:sp>
        <p:nvSpPr>
          <p:cNvPr id="3" name="Subtitle 2"/>
          <p:cNvSpPr>
            <a:spLocks noGrp="1"/>
          </p:cNvSpPr>
          <p:nvPr>
            <p:ph type="subTitle" idx="1"/>
          </p:nvPr>
        </p:nvSpPr>
        <p:spPr>
          <a:xfrm>
            <a:off x="339633" y="966651"/>
            <a:ext cx="11220995" cy="5734595"/>
          </a:xfrm>
        </p:spPr>
        <p:txBody>
          <a:bodyPr/>
          <a:lstStyle/>
          <a:p>
            <a:pPr marL="342900" indent="-342900">
              <a:buFont typeface="Wingdings" panose="05000000000000000000" pitchFamily="2" charset="2"/>
              <a:buChar char="q"/>
            </a:pPr>
            <a:r>
              <a:rPr lang="en-US" b="1" dirty="0" smtClean="0"/>
              <a:t>Synchronization :-</a:t>
            </a:r>
          </a:p>
          <a:p>
            <a:pPr marL="342900" indent="-342900">
              <a:buFont typeface="Wingdings" panose="05000000000000000000" pitchFamily="2" charset="2"/>
              <a:buChar char="q"/>
            </a:pPr>
            <a:endParaRPr lang="en-US" b="1" dirty="0" smtClean="0"/>
          </a:p>
          <a:p>
            <a:pPr marL="342900" indent="-342900">
              <a:buFont typeface="Wingdings" panose="05000000000000000000" pitchFamily="2" charset="2"/>
              <a:buChar char="Ø"/>
            </a:pPr>
            <a:r>
              <a:rPr lang="en-US" dirty="0" smtClean="0"/>
              <a:t>Synchronized is the keyword applicable for methods and blocks but not for classes and variables.</a:t>
            </a:r>
          </a:p>
          <a:p>
            <a:pPr marL="342900" indent="-342900">
              <a:buFont typeface="Wingdings" panose="05000000000000000000" pitchFamily="2" charset="2"/>
              <a:buChar char="Ø"/>
            </a:pPr>
            <a:r>
              <a:rPr lang="en-US" dirty="0" smtClean="0"/>
              <a:t>If a method or block declared as the synchronized then at a time only one Thread is allow to execute that method or block on the given object.</a:t>
            </a:r>
          </a:p>
          <a:p>
            <a:pPr marL="342900" indent="-342900">
              <a:buFont typeface="Wingdings" panose="05000000000000000000" pitchFamily="2" charset="2"/>
              <a:buChar char="Ø"/>
            </a:pPr>
            <a:r>
              <a:rPr lang="en-US" dirty="0" smtClean="0"/>
              <a:t>The main advantage of synchronized keyword is we can resolve data inconsistency problems.</a:t>
            </a:r>
          </a:p>
          <a:p>
            <a:pPr marL="342900" indent="-342900">
              <a:buFont typeface="Wingdings" panose="05000000000000000000" pitchFamily="2" charset="2"/>
              <a:buChar char="Ø"/>
            </a:pPr>
            <a:r>
              <a:rPr lang="en-US" dirty="0" smtClean="0"/>
              <a:t>But the main disadvantage of synchronized keyword it is increases waiting time of the Thread and effects performance of the system.</a:t>
            </a:r>
          </a:p>
          <a:p>
            <a:pPr marL="342900" indent="-342900">
              <a:buFont typeface="Wingdings" panose="05000000000000000000" pitchFamily="2" charset="2"/>
              <a:buChar char="Ø"/>
            </a:pPr>
            <a:r>
              <a:rPr lang="en-US" dirty="0" smtClean="0"/>
              <a:t>Hence if there is no specific requirement then never recommended to use synchronized keyword.</a:t>
            </a:r>
          </a:p>
          <a:p>
            <a:pPr marL="342900" indent="-342900">
              <a:buFont typeface="Wingdings" panose="05000000000000000000" pitchFamily="2" charset="2"/>
              <a:buChar char="Ø"/>
            </a:pPr>
            <a:r>
              <a:rPr lang="en-US" dirty="0" smtClean="0"/>
              <a:t>Internally synchronization concept is implemented by using lock concept.</a:t>
            </a:r>
          </a:p>
          <a:p>
            <a:pPr marL="342900" indent="-342900">
              <a:buFont typeface="Wingdings" panose="05000000000000000000" pitchFamily="2" charset="2"/>
              <a:buChar char="Ø"/>
            </a:pPr>
            <a:r>
              <a:rPr lang="en-US" dirty="0" smtClean="0"/>
              <a:t>Every object in java has a unique lock. Whenever we are using synchronized keyword then only lock concept will come into the picture.</a:t>
            </a:r>
          </a:p>
          <a:p>
            <a:endParaRPr lang="en-US" dirty="0"/>
          </a:p>
        </p:txBody>
      </p:sp>
    </p:spTree>
    <p:extLst>
      <p:ext uri="{BB962C8B-B14F-4D97-AF65-F5344CB8AC3E}">
        <p14:creationId xmlns:p14="http://schemas.microsoft.com/office/powerpoint/2010/main" val="161157737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10820400" cy="483326"/>
          </a:xfrm>
        </p:spPr>
        <p:txBody>
          <a:bodyPr>
            <a:normAutofit/>
          </a:bodyPr>
          <a:lstStyle/>
          <a:p>
            <a:pPr marL="342900" indent="-342900">
              <a:buFont typeface="Wingdings" panose="05000000000000000000" pitchFamily="2" charset="2"/>
              <a:buChar char="q"/>
            </a:pPr>
            <a:r>
              <a:rPr lang="en-US" sz="2400" b="1" dirty="0" smtClean="0">
                <a:solidFill>
                  <a:srgbClr val="FFFF00"/>
                </a:solidFill>
              </a:rPr>
              <a:t>Continue </a:t>
            </a:r>
            <a:r>
              <a:rPr lang="en-US" sz="2400" b="1" dirty="0" smtClean="0">
                <a:solidFill>
                  <a:srgbClr val="FFFF00"/>
                </a:solidFill>
                <a:sym typeface="Wingdings" panose="05000000000000000000" pitchFamily="2" charset="2"/>
              </a:rPr>
              <a:t></a:t>
            </a:r>
            <a:endParaRPr lang="en-US" sz="2400" b="1" dirty="0">
              <a:solidFill>
                <a:srgbClr val="FFFF00"/>
              </a:solidFill>
            </a:endParaRPr>
          </a:p>
        </p:txBody>
      </p:sp>
      <p:sp>
        <p:nvSpPr>
          <p:cNvPr id="3" name="Subtitle 2"/>
          <p:cNvSpPr>
            <a:spLocks noGrp="1"/>
          </p:cNvSpPr>
          <p:nvPr>
            <p:ph type="subTitle" idx="1"/>
          </p:nvPr>
        </p:nvSpPr>
        <p:spPr>
          <a:xfrm>
            <a:off x="365760" y="627016"/>
            <a:ext cx="11247120" cy="5839097"/>
          </a:xfrm>
        </p:spPr>
        <p:txBody>
          <a:bodyPr/>
          <a:lstStyle/>
          <a:p>
            <a:pPr marL="342900" indent="-342900">
              <a:buFont typeface="Wingdings" panose="05000000000000000000" pitchFamily="2" charset="2"/>
              <a:buChar char="q"/>
            </a:pPr>
            <a:r>
              <a:rPr lang="en-US" b="1" dirty="0" smtClean="0"/>
              <a:t>Inter Thread communication(  wait(), notify(), </a:t>
            </a:r>
            <a:r>
              <a:rPr lang="en-US" b="1" dirty="0" err="1" smtClean="0"/>
              <a:t>notifyAll</a:t>
            </a:r>
            <a:r>
              <a:rPr lang="en-US" b="1" dirty="0" smtClean="0"/>
              <a:t>()) :-</a:t>
            </a:r>
          </a:p>
          <a:p>
            <a:pPr marL="342900" indent="-342900">
              <a:buFont typeface="Wingdings" panose="05000000000000000000" pitchFamily="2" charset="2"/>
              <a:buChar char="q"/>
            </a:pPr>
            <a:endParaRPr lang="en-US" b="1" dirty="0"/>
          </a:p>
          <a:p>
            <a:pPr marL="342900" indent="-342900">
              <a:buFont typeface="Wingdings" panose="05000000000000000000" pitchFamily="2" charset="2"/>
              <a:buChar char="Ø"/>
            </a:pPr>
            <a:r>
              <a:rPr lang="en-US" dirty="0" smtClean="0"/>
              <a:t>Two Threads can communicate with each other by using wait(),notify() and </a:t>
            </a:r>
            <a:r>
              <a:rPr lang="en-US" dirty="0" err="1" smtClean="0"/>
              <a:t>notifyAll</a:t>
            </a:r>
            <a:r>
              <a:rPr lang="en-US" dirty="0" smtClean="0"/>
              <a:t>() methods.</a:t>
            </a:r>
          </a:p>
          <a:p>
            <a:pPr marL="342900" indent="-342900">
              <a:buFont typeface="Wingdings" panose="05000000000000000000" pitchFamily="2" charset="2"/>
              <a:buChar char="Ø"/>
            </a:pPr>
            <a:endParaRPr lang="en-US" dirty="0" smtClean="0"/>
          </a:p>
          <a:p>
            <a:pPr marL="342900" indent="-342900">
              <a:buFont typeface="Wingdings" panose="05000000000000000000" pitchFamily="2" charset="2"/>
              <a:buChar char="Ø"/>
            </a:pPr>
            <a:r>
              <a:rPr lang="en-US" dirty="0" smtClean="0"/>
              <a:t>The Thread which is required </a:t>
            </a:r>
            <a:r>
              <a:rPr lang="en-US" dirty="0" err="1" smtClean="0"/>
              <a:t>updation</a:t>
            </a:r>
            <a:r>
              <a:rPr lang="en-US" dirty="0" smtClean="0"/>
              <a:t> it has to call wait() method on the required object then immediately the Thread will entered into waiting state.</a:t>
            </a:r>
          </a:p>
          <a:p>
            <a:pPr marL="342900" indent="-342900">
              <a:buFont typeface="Wingdings" panose="05000000000000000000" pitchFamily="2" charset="2"/>
              <a:buChar char="Ø"/>
            </a:pPr>
            <a:endParaRPr lang="en-US" dirty="0" smtClean="0"/>
          </a:p>
          <a:p>
            <a:pPr marL="342900" indent="-342900">
              <a:buFont typeface="Wingdings" panose="05000000000000000000" pitchFamily="2" charset="2"/>
              <a:buChar char="Ø"/>
            </a:pPr>
            <a:r>
              <a:rPr lang="en-US" dirty="0" smtClean="0"/>
              <a:t>The Thread which is performing </a:t>
            </a:r>
            <a:r>
              <a:rPr lang="en-US" dirty="0" err="1" smtClean="0"/>
              <a:t>updation</a:t>
            </a:r>
            <a:r>
              <a:rPr lang="en-US" dirty="0" smtClean="0"/>
              <a:t> of object, it is responsible to give notification by calling notify() method.</a:t>
            </a:r>
          </a:p>
          <a:p>
            <a:pPr marL="342900" indent="-342900">
              <a:buFont typeface="Wingdings" panose="05000000000000000000" pitchFamily="2" charset="2"/>
              <a:buChar char="Ø"/>
            </a:pPr>
            <a:endParaRPr lang="en-US" dirty="0" smtClean="0"/>
          </a:p>
          <a:p>
            <a:pPr marL="342900" indent="-342900">
              <a:buFont typeface="Wingdings" panose="05000000000000000000" pitchFamily="2" charset="2"/>
              <a:buChar char="Ø"/>
            </a:pPr>
            <a:r>
              <a:rPr lang="en-US" dirty="0" smtClean="0"/>
              <a:t>After getting notification the waiting Thread will get those </a:t>
            </a:r>
            <a:r>
              <a:rPr lang="en-US" dirty="0" err="1" smtClean="0"/>
              <a:t>updations</a:t>
            </a:r>
            <a:r>
              <a:rPr lang="en-US" dirty="0" smtClean="0"/>
              <a:t>.</a:t>
            </a:r>
          </a:p>
          <a:p>
            <a:pPr marL="342900" indent="-342900">
              <a:buFont typeface="Wingdings" panose="05000000000000000000" pitchFamily="2" charset="2"/>
              <a:buChar char="Ø"/>
            </a:pPr>
            <a:endParaRPr lang="en-US" dirty="0" smtClean="0"/>
          </a:p>
          <a:p>
            <a:pPr marL="342900" indent="-342900">
              <a:buFont typeface="Wingdings" panose="05000000000000000000" pitchFamily="2" charset="2"/>
              <a:buChar char="Ø"/>
            </a:pPr>
            <a:r>
              <a:rPr lang="en-US" dirty="0" smtClean="0"/>
              <a:t>Once a Thread calls wait() method on the given object 1</a:t>
            </a:r>
            <a:r>
              <a:rPr lang="en-US" baseline="30000" dirty="0" smtClean="0"/>
              <a:t>st</a:t>
            </a:r>
            <a:r>
              <a:rPr lang="en-US" dirty="0" smtClean="0"/>
              <a:t> it release the lock of that object immediately and entered into waiting state.</a:t>
            </a:r>
            <a:endParaRPr lang="en-US" dirty="0"/>
          </a:p>
        </p:txBody>
      </p:sp>
    </p:spTree>
    <p:extLst>
      <p:ext uri="{BB962C8B-B14F-4D97-AF65-F5344CB8AC3E}">
        <p14:creationId xmlns:p14="http://schemas.microsoft.com/office/powerpoint/2010/main" val="123777726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10820400" cy="444137"/>
          </a:xfrm>
        </p:spPr>
        <p:txBody>
          <a:bodyPr>
            <a:normAutofit/>
          </a:bodyPr>
          <a:lstStyle/>
          <a:p>
            <a:pPr marL="342900" indent="-342900">
              <a:buFont typeface="Wingdings" panose="05000000000000000000" pitchFamily="2" charset="2"/>
              <a:buChar char="q"/>
            </a:pPr>
            <a:r>
              <a:rPr lang="en-US" sz="2400" b="1" dirty="0" smtClean="0">
                <a:solidFill>
                  <a:srgbClr val="FFFF00"/>
                </a:solidFill>
              </a:rPr>
              <a:t>Continue </a:t>
            </a:r>
            <a:r>
              <a:rPr lang="en-US" sz="2400" b="1" dirty="0" smtClean="0">
                <a:solidFill>
                  <a:srgbClr val="FFFF00"/>
                </a:solidFill>
                <a:sym typeface="Wingdings" panose="05000000000000000000" pitchFamily="2" charset="2"/>
              </a:rPr>
              <a:t></a:t>
            </a:r>
            <a:endParaRPr lang="en-US" sz="2400" b="1" dirty="0">
              <a:solidFill>
                <a:srgbClr val="FFFF00"/>
              </a:solidFill>
            </a:endParaRPr>
          </a:p>
        </p:txBody>
      </p:sp>
      <p:sp>
        <p:nvSpPr>
          <p:cNvPr id="3" name="Subtitle 2"/>
          <p:cNvSpPr>
            <a:spLocks noGrp="1"/>
          </p:cNvSpPr>
          <p:nvPr>
            <p:ph type="subTitle" idx="1"/>
          </p:nvPr>
        </p:nvSpPr>
        <p:spPr>
          <a:xfrm>
            <a:off x="313509" y="757646"/>
            <a:ext cx="10506891" cy="5564777"/>
          </a:xfrm>
        </p:spPr>
        <p:txBody>
          <a:bodyPr/>
          <a:lstStyle/>
          <a:p>
            <a:pPr marL="342900" indent="-342900">
              <a:buFont typeface="Wingdings" panose="05000000000000000000" pitchFamily="2" charset="2"/>
              <a:buChar char="q"/>
            </a:pPr>
            <a:r>
              <a:rPr lang="en-US" b="1" dirty="0" smtClean="0"/>
              <a:t>Dead lock :- </a:t>
            </a:r>
          </a:p>
          <a:p>
            <a:pPr marL="342900" indent="-342900">
              <a:buFont typeface="Wingdings" panose="05000000000000000000" pitchFamily="2" charset="2"/>
              <a:buChar char="q"/>
            </a:pPr>
            <a:endParaRPr lang="en-US" b="1" dirty="0" smtClean="0"/>
          </a:p>
          <a:p>
            <a:pPr marL="342900" indent="-342900">
              <a:buFont typeface="Wingdings" panose="05000000000000000000" pitchFamily="2" charset="2"/>
              <a:buChar char="Ø"/>
            </a:pPr>
            <a:r>
              <a:rPr lang="en-US" dirty="0" smtClean="0"/>
              <a:t>If two Threads are waiting for each other forever ( without end ) such type of situation ( infinite waiting ) is called dead lock.</a:t>
            </a:r>
          </a:p>
          <a:p>
            <a:pPr marL="342900" indent="-342900">
              <a:buFont typeface="Wingdings" panose="05000000000000000000" pitchFamily="2" charset="2"/>
              <a:buChar char="Ø"/>
            </a:pPr>
            <a:endParaRPr lang="en-US" dirty="0" smtClean="0"/>
          </a:p>
          <a:p>
            <a:pPr marL="342900" indent="-342900">
              <a:buFont typeface="Wingdings" panose="05000000000000000000" pitchFamily="2" charset="2"/>
              <a:buChar char="Ø"/>
            </a:pPr>
            <a:endParaRPr lang="en-US" dirty="0"/>
          </a:p>
          <a:p>
            <a:pPr marL="342900" indent="-342900">
              <a:buFont typeface="Wingdings" panose="05000000000000000000" pitchFamily="2" charset="2"/>
              <a:buChar char="Ø"/>
            </a:pPr>
            <a:r>
              <a:rPr lang="en-US" dirty="0" smtClean="0"/>
              <a:t>There are no resolution techniques for dead lock but several prevention ( avoidance ) techniques are possible.</a:t>
            </a:r>
          </a:p>
          <a:p>
            <a:pPr marL="342900" indent="-342900">
              <a:buFont typeface="Wingdings" panose="05000000000000000000" pitchFamily="2" charset="2"/>
              <a:buChar char="Ø"/>
            </a:pPr>
            <a:endParaRPr lang="en-US" dirty="0" smtClean="0"/>
          </a:p>
          <a:p>
            <a:pPr marL="342900" indent="-342900">
              <a:buFont typeface="Wingdings" panose="05000000000000000000" pitchFamily="2" charset="2"/>
              <a:buChar char="Ø"/>
            </a:pPr>
            <a:endParaRPr lang="en-US" dirty="0"/>
          </a:p>
          <a:p>
            <a:pPr marL="342900" indent="-342900">
              <a:buFont typeface="Wingdings" panose="05000000000000000000" pitchFamily="2" charset="2"/>
              <a:buChar char="Ø"/>
            </a:pPr>
            <a:r>
              <a:rPr lang="en-US" dirty="0" smtClean="0"/>
              <a:t>Synchronized keyword is the cause for deadlock hence whenever we are using synchronized keyword we have to take special care.</a:t>
            </a:r>
            <a:endParaRPr lang="en-US" dirty="0"/>
          </a:p>
        </p:txBody>
      </p:sp>
    </p:spTree>
    <p:extLst>
      <p:ext uri="{BB962C8B-B14F-4D97-AF65-F5344CB8AC3E}">
        <p14:creationId xmlns:p14="http://schemas.microsoft.com/office/powerpoint/2010/main" val="364671867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10820400" cy="418011"/>
          </a:xfrm>
        </p:spPr>
        <p:txBody>
          <a:bodyPr>
            <a:normAutofit fontScale="90000"/>
          </a:bodyPr>
          <a:lstStyle/>
          <a:p>
            <a:pPr marL="342900" indent="-342900">
              <a:buFont typeface="Wingdings" panose="05000000000000000000" pitchFamily="2" charset="2"/>
              <a:buChar char="q"/>
            </a:pPr>
            <a:r>
              <a:rPr lang="en-US" sz="2400" b="1" dirty="0" smtClean="0">
                <a:solidFill>
                  <a:srgbClr val="FFFF00"/>
                </a:solidFill>
              </a:rPr>
              <a:t>Continue </a:t>
            </a:r>
            <a:r>
              <a:rPr lang="en-US" sz="2400" b="1" dirty="0" smtClean="0">
                <a:solidFill>
                  <a:srgbClr val="FFFF00"/>
                </a:solidFill>
                <a:sym typeface="Wingdings" panose="05000000000000000000" pitchFamily="2" charset="2"/>
              </a:rPr>
              <a:t></a:t>
            </a:r>
            <a:endParaRPr lang="en-US" sz="2400" b="1" dirty="0">
              <a:solidFill>
                <a:srgbClr val="FFFF00"/>
              </a:solidFill>
            </a:endParaRPr>
          </a:p>
        </p:txBody>
      </p:sp>
      <p:sp>
        <p:nvSpPr>
          <p:cNvPr id="3" name="Subtitle 2"/>
          <p:cNvSpPr>
            <a:spLocks noGrp="1"/>
          </p:cNvSpPr>
          <p:nvPr>
            <p:ph type="subTitle" idx="1"/>
          </p:nvPr>
        </p:nvSpPr>
        <p:spPr>
          <a:xfrm>
            <a:off x="365760" y="757646"/>
            <a:ext cx="10454640" cy="5394959"/>
          </a:xfrm>
        </p:spPr>
        <p:txBody>
          <a:bodyPr/>
          <a:lstStyle/>
          <a:p>
            <a:pPr marL="342900" indent="-342900">
              <a:buFont typeface="Wingdings" panose="05000000000000000000" pitchFamily="2" charset="2"/>
              <a:buChar char="q"/>
            </a:pPr>
            <a:r>
              <a:rPr lang="en-US" b="1" dirty="0" smtClean="0"/>
              <a:t>Daemon Threads :-</a:t>
            </a:r>
          </a:p>
          <a:p>
            <a:pPr marL="342900" indent="-342900">
              <a:buFont typeface="Wingdings" panose="05000000000000000000" pitchFamily="2" charset="2"/>
              <a:buChar char="q"/>
            </a:pPr>
            <a:endParaRPr lang="en-US" b="1" dirty="0" smtClean="0"/>
          </a:p>
          <a:p>
            <a:pPr marL="342900" indent="-342900">
              <a:buFont typeface="Wingdings" panose="05000000000000000000" pitchFamily="2" charset="2"/>
              <a:buChar char="Ø"/>
            </a:pPr>
            <a:r>
              <a:rPr lang="en-US" dirty="0" smtClean="0"/>
              <a:t>The Threads which are executing in the background are called daemon Threads.</a:t>
            </a:r>
          </a:p>
          <a:p>
            <a:pPr marL="342900" indent="-342900">
              <a:buFont typeface="Wingdings" panose="05000000000000000000" pitchFamily="2" charset="2"/>
              <a:buChar char="Ø"/>
            </a:pPr>
            <a:endParaRPr lang="en-US" dirty="0" smtClean="0"/>
          </a:p>
          <a:p>
            <a:pPr marL="342900" indent="-342900">
              <a:buFont typeface="Wingdings" panose="05000000000000000000" pitchFamily="2" charset="2"/>
              <a:buChar char="Ø"/>
            </a:pPr>
            <a:r>
              <a:rPr lang="en-US" dirty="0" smtClean="0"/>
              <a:t>The main objective of daemon Threads is to provide support for non-daemon Threads like main Thread.</a:t>
            </a:r>
          </a:p>
          <a:p>
            <a:r>
              <a:rPr lang="en-US" dirty="0" smtClean="0"/>
              <a:t>     For example – </a:t>
            </a:r>
            <a:r>
              <a:rPr lang="en-US" smtClean="0"/>
              <a:t>Garbage collector</a:t>
            </a:r>
            <a:endParaRPr lang="en-US" dirty="0" smtClean="0"/>
          </a:p>
          <a:p>
            <a:endParaRPr lang="en-US" dirty="0" smtClean="0"/>
          </a:p>
          <a:p>
            <a:pPr marL="342900" indent="-342900">
              <a:buFont typeface="Wingdings" panose="05000000000000000000" pitchFamily="2" charset="2"/>
              <a:buChar char="Ø"/>
            </a:pPr>
            <a:r>
              <a:rPr lang="en-US" dirty="0" smtClean="0"/>
              <a:t>We can check whether the Thread is daemon or not by using </a:t>
            </a:r>
            <a:r>
              <a:rPr lang="en-US" dirty="0" err="1" smtClean="0"/>
              <a:t>isDaemon</a:t>
            </a:r>
            <a:r>
              <a:rPr lang="en-US" dirty="0" smtClean="0"/>
              <a:t>() method of Thread class</a:t>
            </a:r>
          </a:p>
          <a:p>
            <a:pPr marL="342900" indent="-342900">
              <a:buFont typeface="Wingdings" panose="05000000000000000000" pitchFamily="2" charset="2"/>
              <a:buChar char="Ø"/>
            </a:pPr>
            <a:endParaRPr lang="en-US" dirty="0"/>
          </a:p>
          <a:p>
            <a:pPr marL="342900" indent="-342900">
              <a:buFont typeface="Wingdings" panose="05000000000000000000" pitchFamily="2" charset="2"/>
              <a:buChar char="Ø"/>
            </a:pPr>
            <a:r>
              <a:rPr lang="en-US" dirty="0" smtClean="0"/>
              <a:t>We can change daemon nature of a Thread by using </a:t>
            </a:r>
            <a:r>
              <a:rPr lang="en-US" dirty="0" err="1" smtClean="0"/>
              <a:t>setDaemon</a:t>
            </a:r>
            <a:r>
              <a:rPr lang="en-US" dirty="0" smtClean="0"/>
              <a:t>() method..</a:t>
            </a:r>
            <a:endParaRPr lang="en-US" dirty="0"/>
          </a:p>
        </p:txBody>
      </p:sp>
    </p:spTree>
    <p:extLst>
      <p:ext uri="{BB962C8B-B14F-4D97-AF65-F5344CB8AC3E}">
        <p14:creationId xmlns:p14="http://schemas.microsoft.com/office/powerpoint/2010/main" val="318410429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10820400" cy="418011"/>
          </a:xfrm>
        </p:spPr>
        <p:txBody>
          <a:bodyPr>
            <a:normAutofit fontScale="90000"/>
          </a:bodyPr>
          <a:lstStyle/>
          <a:p>
            <a:pPr marL="342900" indent="-342900">
              <a:buFont typeface="Wingdings" panose="05000000000000000000" pitchFamily="2" charset="2"/>
              <a:buChar char="q"/>
            </a:pPr>
            <a:r>
              <a:rPr lang="en-US" sz="2400" b="1" dirty="0" smtClean="0">
                <a:solidFill>
                  <a:srgbClr val="FFFF00"/>
                </a:solidFill>
              </a:rPr>
              <a:t>Continue </a:t>
            </a:r>
            <a:r>
              <a:rPr lang="en-US" sz="2400" b="1" dirty="0" smtClean="0">
                <a:solidFill>
                  <a:srgbClr val="FFFF00"/>
                </a:solidFill>
                <a:sym typeface="Wingdings" panose="05000000000000000000" pitchFamily="2" charset="2"/>
              </a:rPr>
              <a:t></a:t>
            </a:r>
            <a:endParaRPr lang="en-US" sz="2400" b="1" dirty="0">
              <a:solidFill>
                <a:srgbClr val="FFFF00"/>
              </a:solidFill>
            </a:endParaRPr>
          </a:p>
        </p:txBody>
      </p:sp>
      <p:sp>
        <p:nvSpPr>
          <p:cNvPr id="6" name="Oval 5"/>
          <p:cNvSpPr/>
          <p:nvPr/>
        </p:nvSpPr>
        <p:spPr>
          <a:xfrm>
            <a:off x="822960" y="1698172"/>
            <a:ext cx="1933303" cy="15109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New/born</a:t>
            </a:r>
            <a:endParaRPr lang="en-US" b="1" dirty="0">
              <a:solidFill>
                <a:srgbClr val="FF0000"/>
              </a:solidFill>
            </a:endParaRPr>
          </a:p>
        </p:txBody>
      </p:sp>
      <p:sp>
        <p:nvSpPr>
          <p:cNvPr id="8" name="Subtitle 7"/>
          <p:cNvSpPr>
            <a:spLocks noGrp="1"/>
          </p:cNvSpPr>
          <p:nvPr>
            <p:ph type="subTitle" idx="1"/>
          </p:nvPr>
        </p:nvSpPr>
        <p:spPr>
          <a:xfrm>
            <a:off x="7302139" y="1652449"/>
            <a:ext cx="1920240" cy="160237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Running</a:t>
            </a:r>
            <a:endParaRPr lang="en-US" b="1" dirty="0">
              <a:solidFill>
                <a:srgbClr val="FF0000"/>
              </a:solidFill>
            </a:endParaRPr>
          </a:p>
        </p:txBody>
      </p:sp>
      <p:sp>
        <p:nvSpPr>
          <p:cNvPr id="9" name="Oval 8"/>
          <p:cNvSpPr/>
          <p:nvPr/>
        </p:nvSpPr>
        <p:spPr>
          <a:xfrm>
            <a:off x="3304904" y="1606731"/>
            <a:ext cx="2220685" cy="15631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Ready/</a:t>
            </a:r>
          </a:p>
          <a:p>
            <a:pPr algn="ctr"/>
            <a:r>
              <a:rPr lang="en-US" b="1" dirty="0" smtClean="0">
                <a:solidFill>
                  <a:srgbClr val="FF0000"/>
                </a:solidFill>
              </a:rPr>
              <a:t>Runnable</a:t>
            </a:r>
            <a:endParaRPr lang="en-US" b="1" dirty="0">
              <a:solidFill>
                <a:srgbClr val="FF0000"/>
              </a:solidFill>
            </a:endParaRPr>
          </a:p>
        </p:txBody>
      </p:sp>
      <p:sp>
        <p:nvSpPr>
          <p:cNvPr id="10" name="Oval 9"/>
          <p:cNvSpPr/>
          <p:nvPr/>
        </p:nvSpPr>
        <p:spPr>
          <a:xfrm>
            <a:off x="9993086" y="1567543"/>
            <a:ext cx="1907176" cy="16415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D</a:t>
            </a:r>
            <a:r>
              <a:rPr lang="en-US" b="1" dirty="0" smtClean="0">
                <a:solidFill>
                  <a:srgbClr val="FF0000"/>
                </a:solidFill>
              </a:rPr>
              <a:t>ead</a:t>
            </a:r>
            <a:endParaRPr lang="en-US" b="1" dirty="0">
              <a:solidFill>
                <a:srgbClr val="FF0000"/>
              </a:solidFill>
            </a:endParaRPr>
          </a:p>
        </p:txBody>
      </p:sp>
      <p:sp>
        <p:nvSpPr>
          <p:cNvPr id="11" name="Right Arrow 10"/>
          <p:cNvSpPr/>
          <p:nvPr/>
        </p:nvSpPr>
        <p:spPr>
          <a:xfrm>
            <a:off x="2769326" y="2342606"/>
            <a:ext cx="522515"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a:off x="5408023" y="2407920"/>
            <a:ext cx="1907178" cy="45719"/>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3" name="Right Arrow 12"/>
          <p:cNvSpPr/>
          <p:nvPr/>
        </p:nvSpPr>
        <p:spPr>
          <a:xfrm>
            <a:off x="9248503" y="2407920"/>
            <a:ext cx="744583"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Arrow 15"/>
          <p:cNvSpPr/>
          <p:nvPr/>
        </p:nvSpPr>
        <p:spPr>
          <a:xfrm>
            <a:off x="2769326" y="2063932"/>
            <a:ext cx="522515" cy="718458"/>
          </a:xfrm>
          <a:prstGeom prst="rightArrow">
            <a:avLst>
              <a:gd name="adj1" fmla="val 50000"/>
              <a:gd name="adj2" fmla="val 3811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ight Arrow 16"/>
          <p:cNvSpPr/>
          <p:nvPr/>
        </p:nvSpPr>
        <p:spPr>
          <a:xfrm>
            <a:off x="5525589" y="2181497"/>
            <a:ext cx="1789612" cy="60089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Arrow 17"/>
          <p:cNvSpPr/>
          <p:nvPr/>
        </p:nvSpPr>
        <p:spPr>
          <a:xfrm>
            <a:off x="9222379" y="2181497"/>
            <a:ext cx="770707" cy="60089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0" y="1005840"/>
            <a:ext cx="4127863" cy="369332"/>
          </a:xfrm>
          <a:prstGeom prst="rect">
            <a:avLst/>
          </a:prstGeom>
          <a:noFill/>
        </p:spPr>
        <p:txBody>
          <a:bodyPr wrap="square" rtlCol="0">
            <a:spAutoFit/>
          </a:bodyPr>
          <a:lstStyle/>
          <a:p>
            <a:r>
              <a:rPr lang="en-US" dirty="0" err="1" smtClean="0"/>
              <a:t>MyThread</a:t>
            </a:r>
            <a:r>
              <a:rPr lang="en-US" dirty="0" smtClean="0"/>
              <a:t> t = new </a:t>
            </a:r>
            <a:r>
              <a:rPr lang="en-US" dirty="0" err="1" smtClean="0"/>
              <a:t>MyThread</a:t>
            </a:r>
            <a:r>
              <a:rPr lang="en-US" dirty="0" smtClean="0"/>
              <a:t>();</a:t>
            </a:r>
            <a:endParaRPr lang="en-US" dirty="0"/>
          </a:p>
        </p:txBody>
      </p:sp>
      <p:sp>
        <p:nvSpPr>
          <p:cNvPr id="20" name="Down Arrow 19"/>
          <p:cNvSpPr/>
          <p:nvPr/>
        </p:nvSpPr>
        <p:spPr>
          <a:xfrm flipH="1">
            <a:off x="1632856" y="1375173"/>
            <a:ext cx="404949" cy="323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Arrow Connector 21"/>
          <p:cNvCxnSpPr/>
          <p:nvPr/>
        </p:nvCxnSpPr>
        <p:spPr>
          <a:xfrm flipH="1">
            <a:off x="2899954" y="2667784"/>
            <a:ext cx="13064" cy="19695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2246811" y="4741817"/>
            <a:ext cx="1479589" cy="369332"/>
          </a:xfrm>
          <a:prstGeom prst="rect">
            <a:avLst/>
          </a:prstGeom>
          <a:noFill/>
        </p:spPr>
        <p:txBody>
          <a:bodyPr wrap="square" rtlCol="0">
            <a:spAutoFit/>
          </a:bodyPr>
          <a:lstStyle/>
          <a:p>
            <a:r>
              <a:rPr lang="en-US" dirty="0" err="1" smtClean="0"/>
              <a:t>t.start</a:t>
            </a:r>
            <a:r>
              <a:rPr lang="en-US" dirty="0" smtClean="0"/>
              <a:t>()</a:t>
            </a:r>
            <a:endParaRPr lang="en-US" dirty="0"/>
          </a:p>
        </p:txBody>
      </p:sp>
      <p:cxnSp>
        <p:nvCxnSpPr>
          <p:cNvPr id="26" name="Straight Arrow Connector 25"/>
          <p:cNvCxnSpPr/>
          <p:nvPr/>
        </p:nvCxnSpPr>
        <p:spPr>
          <a:xfrm>
            <a:off x="6178731" y="1375172"/>
            <a:ext cx="52252" cy="9674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5408023" y="1214846"/>
            <a:ext cx="2215671" cy="369332"/>
          </a:xfrm>
          <a:prstGeom prst="rect">
            <a:avLst/>
          </a:prstGeom>
          <a:noFill/>
        </p:spPr>
        <p:txBody>
          <a:bodyPr wrap="none" rtlCol="0">
            <a:spAutoFit/>
          </a:bodyPr>
          <a:lstStyle/>
          <a:p>
            <a:r>
              <a:rPr lang="en-US" dirty="0" smtClean="0"/>
              <a:t>If TS allocates CPU</a:t>
            </a:r>
            <a:endParaRPr lang="en-US" dirty="0"/>
          </a:p>
        </p:txBody>
      </p:sp>
      <p:cxnSp>
        <p:nvCxnSpPr>
          <p:cNvPr id="29" name="Straight Arrow Connector 28"/>
          <p:cNvCxnSpPr/>
          <p:nvPr/>
        </p:nvCxnSpPr>
        <p:spPr>
          <a:xfrm>
            <a:off x="9509760" y="2667784"/>
            <a:ext cx="52251" cy="22830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8686799" y="5212080"/>
            <a:ext cx="3213463" cy="369332"/>
          </a:xfrm>
          <a:prstGeom prst="rect">
            <a:avLst/>
          </a:prstGeom>
          <a:noFill/>
        </p:spPr>
        <p:txBody>
          <a:bodyPr wrap="square" rtlCol="0">
            <a:spAutoFit/>
          </a:bodyPr>
          <a:lstStyle/>
          <a:p>
            <a:r>
              <a:rPr lang="en-US" dirty="0" smtClean="0"/>
              <a:t>If run() method completes</a:t>
            </a:r>
            <a:endParaRPr lang="en-US" dirty="0"/>
          </a:p>
        </p:txBody>
      </p:sp>
    </p:spTree>
    <p:extLst>
      <p:ext uri="{BB962C8B-B14F-4D97-AF65-F5344CB8AC3E}">
        <p14:creationId xmlns:p14="http://schemas.microsoft.com/office/powerpoint/2010/main" val="343141176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6125"/>
            <a:ext cx="10820400" cy="457200"/>
          </a:xfrm>
        </p:spPr>
        <p:txBody>
          <a:bodyPr>
            <a:normAutofit/>
          </a:bodyPr>
          <a:lstStyle/>
          <a:p>
            <a:pPr marL="342900" indent="-342900">
              <a:buFont typeface="Wingdings" panose="05000000000000000000" pitchFamily="2" charset="2"/>
              <a:buChar char="q"/>
            </a:pPr>
            <a:r>
              <a:rPr lang="en-US" sz="2400" b="1" dirty="0" smtClean="0">
                <a:solidFill>
                  <a:srgbClr val="FFFF00"/>
                </a:solidFill>
              </a:rPr>
              <a:t>Continue </a:t>
            </a:r>
            <a:r>
              <a:rPr lang="en-US" sz="2400" b="1" dirty="0" smtClean="0">
                <a:solidFill>
                  <a:srgbClr val="FFFF00"/>
                </a:solidFill>
                <a:sym typeface="Wingdings" panose="05000000000000000000" pitchFamily="2" charset="2"/>
              </a:rPr>
              <a:t></a:t>
            </a:r>
            <a:endParaRPr lang="en-US" sz="2400" b="1" dirty="0">
              <a:solidFill>
                <a:srgbClr val="FFFF00"/>
              </a:solidFill>
            </a:endParaRPr>
          </a:p>
        </p:txBody>
      </p:sp>
      <p:sp>
        <p:nvSpPr>
          <p:cNvPr id="3" name="Subtitle 2"/>
          <p:cNvSpPr>
            <a:spLocks noGrp="1"/>
          </p:cNvSpPr>
          <p:nvPr>
            <p:ph type="subTitle" idx="1"/>
          </p:nvPr>
        </p:nvSpPr>
        <p:spPr>
          <a:xfrm>
            <a:off x="1267097" y="1058091"/>
            <a:ext cx="9797143" cy="5238206"/>
          </a:xfrm>
        </p:spPr>
        <p:txBody>
          <a:bodyPr/>
          <a:lstStyle/>
          <a:p>
            <a:pPr marL="342900" indent="-342900">
              <a:buFont typeface="Wingdings" panose="05000000000000000000" pitchFamily="2" charset="2"/>
              <a:buChar char="q"/>
            </a:pPr>
            <a:r>
              <a:rPr lang="en-US" b="1" dirty="0" smtClean="0"/>
              <a:t>Explanation of Thread life cycle </a:t>
            </a:r>
          </a:p>
          <a:p>
            <a:pPr marL="342900" indent="-342900">
              <a:buFont typeface="Wingdings" panose="05000000000000000000" pitchFamily="2" charset="2"/>
              <a:buChar char="q"/>
            </a:pPr>
            <a:endParaRPr lang="en-US" b="1" dirty="0" smtClean="0"/>
          </a:p>
          <a:p>
            <a:pPr marL="342900" indent="-342900">
              <a:buFont typeface="Courier New" panose="02070309020205020404" pitchFamily="49" charset="0"/>
              <a:buChar char="o"/>
            </a:pPr>
            <a:r>
              <a:rPr lang="en-US" dirty="0" smtClean="0"/>
              <a:t>Once we created a Thread object then the Thread is said to be in new state or born state.</a:t>
            </a:r>
            <a:endParaRPr lang="en-US" dirty="0"/>
          </a:p>
          <a:p>
            <a:pPr marL="342900" indent="-342900">
              <a:buFont typeface="Courier New" panose="02070309020205020404" pitchFamily="49" charset="0"/>
              <a:buChar char="o"/>
            </a:pPr>
            <a:endParaRPr lang="en-US" dirty="0" smtClean="0"/>
          </a:p>
          <a:p>
            <a:pPr marL="342900" indent="-342900">
              <a:buFont typeface="Courier New" panose="02070309020205020404" pitchFamily="49" charset="0"/>
              <a:buChar char="o"/>
            </a:pPr>
            <a:r>
              <a:rPr lang="en-US" dirty="0" smtClean="0"/>
              <a:t>Once we call start() method then the Thread will be entered into Ready or Runnable state.</a:t>
            </a:r>
          </a:p>
          <a:p>
            <a:pPr marL="342900" indent="-342900">
              <a:buFont typeface="Courier New" panose="02070309020205020404" pitchFamily="49" charset="0"/>
              <a:buChar char="o"/>
            </a:pPr>
            <a:endParaRPr lang="en-US" dirty="0"/>
          </a:p>
          <a:p>
            <a:pPr marL="342900" indent="-342900">
              <a:buFont typeface="Courier New" panose="02070309020205020404" pitchFamily="49" charset="0"/>
              <a:buChar char="o"/>
            </a:pPr>
            <a:r>
              <a:rPr lang="en-US" dirty="0" smtClean="0"/>
              <a:t>If Thread Scheduler allocates CPU then the Thread will be entered into running state.</a:t>
            </a:r>
          </a:p>
          <a:p>
            <a:pPr marL="342900" indent="-342900">
              <a:buFont typeface="Courier New" panose="02070309020205020404" pitchFamily="49" charset="0"/>
              <a:buChar char="o"/>
            </a:pPr>
            <a:endParaRPr lang="en-US" dirty="0"/>
          </a:p>
          <a:p>
            <a:pPr marL="342900" indent="-342900">
              <a:buFont typeface="Courier New" panose="02070309020205020404" pitchFamily="49" charset="0"/>
              <a:buChar char="o"/>
            </a:pPr>
            <a:r>
              <a:rPr lang="en-US" dirty="0" smtClean="0"/>
              <a:t>Once run() method completes then the Thread will entered into dead state.</a:t>
            </a:r>
            <a:endParaRPr lang="en-US" dirty="0"/>
          </a:p>
        </p:txBody>
      </p:sp>
    </p:spTree>
    <p:extLst>
      <p:ext uri="{BB962C8B-B14F-4D97-AF65-F5344CB8AC3E}">
        <p14:creationId xmlns:p14="http://schemas.microsoft.com/office/powerpoint/2010/main" val="292519214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1257" y="0"/>
            <a:ext cx="10559143" cy="600891"/>
          </a:xfrm>
        </p:spPr>
        <p:txBody>
          <a:bodyPr>
            <a:normAutofit/>
          </a:bodyPr>
          <a:lstStyle/>
          <a:p>
            <a:pPr marL="342900" indent="-342900">
              <a:buFont typeface="Wingdings" panose="05000000000000000000" pitchFamily="2" charset="2"/>
              <a:buChar char="q"/>
            </a:pPr>
            <a:r>
              <a:rPr lang="en-US" sz="2400" b="1" dirty="0" smtClean="0">
                <a:solidFill>
                  <a:srgbClr val="FFFF00"/>
                </a:solidFill>
                <a:latin typeface="+mn-lt"/>
              </a:rPr>
              <a:t>Will discuss below listed topics</a:t>
            </a:r>
            <a:endParaRPr lang="en-US" sz="2400" b="1" dirty="0">
              <a:solidFill>
                <a:srgbClr val="FFFF00"/>
              </a:solidFill>
              <a:latin typeface="+mn-lt"/>
            </a:endParaRPr>
          </a:p>
        </p:txBody>
      </p:sp>
      <p:sp>
        <p:nvSpPr>
          <p:cNvPr id="3" name="Subtitle 2"/>
          <p:cNvSpPr>
            <a:spLocks noGrp="1"/>
          </p:cNvSpPr>
          <p:nvPr>
            <p:ph type="subTitle" idx="1"/>
          </p:nvPr>
        </p:nvSpPr>
        <p:spPr>
          <a:xfrm>
            <a:off x="117566" y="1123406"/>
            <a:ext cx="10702834" cy="5329645"/>
          </a:xfrm>
        </p:spPr>
        <p:txBody>
          <a:bodyPr>
            <a:normAutofit/>
          </a:bodyPr>
          <a:lstStyle/>
          <a:p>
            <a:pPr marL="457200" indent="-457200">
              <a:buAutoNum type="arabicPeriod"/>
            </a:pPr>
            <a:r>
              <a:rPr lang="en-US" dirty="0" smtClean="0"/>
              <a:t>Introduction</a:t>
            </a:r>
          </a:p>
          <a:p>
            <a:pPr marL="457200" indent="-457200">
              <a:buAutoNum type="arabicPeriod"/>
            </a:pPr>
            <a:r>
              <a:rPr lang="en-US" dirty="0" smtClean="0"/>
              <a:t>The ways to define, instantiate and start a new Thread.</a:t>
            </a:r>
          </a:p>
          <a:p>
            <a:pPr marL="457200" indent="-457200">
              <a:buAutoNum type="arabicPeriod"/>
            </a:pPr>
            <a:r>
              <a:rPr lang="en-US" dirty="0" smtClean="0"/>
              <a:t>Thread Priority</a:t>
            </a:r>
          </a:p>
          <a:p>
            <a:pPr marL="457200" indent="-457200">
              <a:buAutoNum type="arabicPeriod"/>
            </a:pPr>
            <a:r>
              <a:rPr lang="en-US" dirty="0" smtClean="0"/>
              <a:t>Getting &amp; Setting name of a Thread.</a:t>
            </a:r>
          </a:p>
          <a:p>
            <a:pPr marL="457200" indent="-457200">
              <a:buAutoNum type="arabicPeriod"/>
            </a:pPr>
            <a:r>
              <a:rPr lang="en-US" dirty="0" smtClean="0"/>
              <a:t>The methods to prevent (stop) Thread execution.</a:t>
            </a:r>
          </a:p>
          <a:p>
            <a:r>
              <a:rPr lang="en-US" dirty="0" smtClean="0"/>
              <a:t>       5.1 yield()</a:t>
            </a:r>
          </a:p>
          <a:p>
            <a:r>
              <a:rPr lang="en-US" dirty="0" smtClean="0"/>
              <a:t>       5.2 join()</a:t>
            </a:r>
          </a:p>
          <a:p>
            <a:r>
              <a:rPr lang="en-US" dirty="0" smtClean="0"/>
              <a:t>       5.3 sleep()</a:t>
            </a:r>
          </a:p>
          <a:p>
            <a:r>
              <a:rPr lang="en-US" dirty="0" smtClean="0"/>
              <a:t>6. Synchronization.</a:t>
            </a:r>
          </a:p>
          <a:p>
            <a:r>
              <a:rPr lang="en-US" dirty="0" smtClean="0"/>
              <a:t>7. Thread Communication</a:t>
            </a:r>
          </a:p>
          <a:p>
            <a:r>
              <a:rPr lang="en-US" dirty="0" smtClean="0"/>
              <a:t>8. Daemon Threads</a:t>
            </a:r>
          </a:p>
          <a:p>
            <a:r>
              <a:rPr lang="en-US" dirty="0" smtClean="0"/>
              <a:t>9. Deadlock</a:t>
            </a:r>
          </a:p>
          <a:p>
            <a:r>
              <a:rPr lang="en-US" dirty="0" smtClean="0"/>
              <a:t>10. Life cycle of a Thread</a:t>
            </a:r>
          </a:p>
          <a:p>
            <a:endParaRPr lang="en-US" dirty="0" smtClean="0"/>
          </a:p>
          <a:p>
            <a:endParaRPr lang="en-US" dirty="0"/>
          </a:p>
        </p:txBody>
      </p:sp>
    </p:spTree>
    <p:extLst>
      <p:ext uri="{BB962C8B-B14F-4D97-AF65-F5344CB8AC3E}">
        <p14:creationId xmlns:p14="http://schemas.microsoft.com/office/powerpoint/2010/main" val="413442008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0629" y="313510"/>
            <a:ext cx="10689771" cy="613954"/>
          </a:xfrm>
        </p:spPr>
        <p:txBody>
          <a:bodyPr>
            <a:normAutofit/>
          </a:bodyPr>
          <a:lstStyle/>
          <a:p>
            <a:pPr marL="342900" indent="-342900">
              <a:buFont typeface="Wingdings" panose="05000000000000000000" pitchFamily="2" charset="2"/>
              <a:buChar char="q"/>
            </a:pPr>
            <a:r>
              <a:rPr lang="en-US" sz="2400" b="1" dirty="0" smtClean="0">
                <a:solidFill>
                  <a:srgbClr val="FFFF00"/>
                </a:solidFill>
              </a:rPr>
              <a:t>Introduction</a:t>
            </a:r>
            <a:endParaRPr lang="en-US" sz="2400" b="1" dirty="0">
              <a:solidFill>
                <a:srgbClr val="FFFF00"/>
              </a:solidFill>
            </a:endParaRPr>
          </a:p>
        </p:txBody>
      </p:sp>
      <p:sp>
        <p:nvSpPr>
          <p:cNvPr id="3" name="Subtitle 2"/>
          <p:cNvSpPr>
            <a:spLocks noGrp="1"/>
          </p:cNvSpPr>
          <p:nvPr>
            <p:ph type="subTitle" idx="1"/>
          </p:nvPr>
        </p:nvSpPr>
        <p:spPr>
          <a:xfrm>
            <a:off x="339633" y="1110342"/>
            <a:ext cx="11234057" cy="5225143"/>
          </a:xfrm>
        </p:spPr>
        <p:txBody>
          <a:bodyPr>
            <a:normAutofit fontScale="92500" lnSpcReduction="10000"/>
          </a:bodyPr>
          <a:lstStyle/>
          <a:p>
            <a:r>
              <a:rPr lang="en-US" dirty="0" smtClean="0"/>
              <a:t>Multitasking :- Executing several tasks simultaneously is the concept of multitasking.</a:t>
            </a:r>
          </a:p>
          <a:p>
            <a:r>
              <a:rPr lang="en-US" dirty="0" smtClean="0"/>
              <a:t>There are two types of multitasking’s.</a:t>
            </a:r>
          </a:p>
          <a:p>
            <a:endParaRPr lang="en-US" dirty="0" smtClean="0"/>
          </a:p>
          <a:p>
            <a:pPr marL="457200" indent="-457200">
              <a:buAutoNum type="arabicPeriod"/>
            </a:pPr>
            <a:r>
              <a:rPr lang="en-US" b="1" dirty="0" smtClean="0"/>
              <a:t>Process based multitasking </a:t>
            </a:r>
          </a:p>
          <a:p>
            <a:pPr marL="457200" indent="-457200">
              <a:buAutoNum type="arabicPeriod"/>
            </a:pPr>
            <a:r>
              <a:rPr lang="en-US" b="1" dirty="0" smtClean="0"/>
              <a:t>Thread based multitasking</a:t>
            </a:r>
          </a:p>
          <a:p>
            <a:endParaRPr lang="en-US" dirty="0" smtClean="0"/>
          </a:p>
          <a:p>
            <a:pPr marL="342900" indent="-342900">
              <a:buFont typeface="Wingdings" panose="05000000000000000000" pitchFamily="2" charset="2"/>
              <a:buChar char="q"/>
            </a:pPr>
            <a:r>
              <a:rPr lang="en-US" b="1" dirty="0"/>
              <a:t>Process based multitasking </a:t>
            </a:r>
            <a:r>
              <a:rPr lang="en-US" dirty="0" smtClean="0"/>
              <a:t>:- Executing several tasks simultaneously where each task is a separate independent process such type of multitasking is called process based multitasking.</a:t>
            </a:r>
          </a:p>
          <a:p>
            <a:endParaRPr lang="en-US" dirty="0" smtClean="0"/>
          </a:p>
          <a:p>
            <a:r>
              <a:rPr lang="en-US" dirty="0">
                <a:ea typeface="Calibri" panose="020F0502020204030204" pitchFamily="34" charset="0"/>
                <a:cs typeface="Calibri" panose="020F0502020204030204" pitchFamily="34" charset="0"/>
              </a:rPr>
              <a:t>Let’s consider an example to understand it. For </a:t>
            </a:r>
            <a:r>
              <a:rPr lang="en-US" dirty="0" smtClean="0">
                <a:ea typeface="Calibri" panose="020F0502020204030204" pitchFamily="34" charset="0"/>
                <a:cs typeface="Calibri" panose="020F0502020204030204" pitchFamily="34" charset="0"/>
              </a:rPr>
              <a:t>example</a:t>
            </a:r>
          </a:p>
          <a:p>
            <a:endParaRPr lang="en-US" dirty="0" smtClean="0">
              <a:ea typeface="Calibri" panose="020F0502020204030204" pitchFamily="34" charset="0"/>
              <a:cs typeface="Calibri" panose="020F0502020204030204" pitchFamily="34" charset="0"/>
            </a:endParaRPr>
          </a:p>
          <a:p>
            <a:r>
              <a:rPr lang="en-US" dirty="0" smtClean="0">
                <a:cs typeface="Calibri" panose="020F0502020204030204" pitchFamily="34" charset="0"/>
              </a:rPr>
              <a:t>While typing a java program in the editor we can able to listen mp3 audio songs at the same time we can download a file from the net all these tasks are independent of each other and executing simultaneously and hence it is process based multitasking. This type of multitasking is best suitable at “OS level”. </a:t>
            </a:r>
            <a:endParaRPr lang="en-US" dirty="0"/>
          </a:p>
        </p:txBody>
      </p:sp>
    </p:spTree>
    <p:extLst>
      <p:ext uri="{BB962C8B-B14F-4D97-AF65-F5344CB8AC3E}">
        <p14:creationId xmlns:p14="http://schemas.microsoft.com/office/powerpoint/2010/main" val="400698267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9006" y="74135"/>
            <a:ext cx="10611394" cy="500632"/>
          </a:xfrm>
        </p:spPr>
        <p:txBody>
          <a:bodyPr>
            <a:normAutofit/>
          </a:bodyPr>
          <a:lstStyle/>
          <a:p>
            <a:pPr marL="342900" indent="-342900">
              <a:buFont typeface="Wingdings" panose="05000000000000000000" pitchFamily="2" charset="2"/>
              <a:buChar char="q"/>
            </a:pPr>
            <a:r>
              <a:rPr lang="en-US" sz="2400" b="1" dirty="0" smtClean="0">
                <a:solidFill>
                  <a:srgbClr val="FFFF00"/>
                </a:solidFill>
              </a:rPr>
              <a:t>Continue </a:t>
            </a:r>
            <a:r>
              <a:rPr lang="en-US" sz="2400" b="1" dirty="0" smtClean="0">
                <a:solidFill>
                  <a:srgbClr val="FFFF00"/>
                </a:solidFill>
                <a:sym typeface="Wingdings" panose="05000000000000000000" pitchFamily="2" charset="2"/>
              </a:rPr>
              <a:t></a:t>
            </a:r>
            <a:endParaRPr lang="en-US" sz="2400" b="1" dirty="0">
              <a:solidFill>
                <a:srgbClr val="FFFF00"/>
              </a:solidFill>
            </a:endParaRPr>
          </a:p>
        </p:txBody>
      </p:sp>
      <p:sp>
        <p:nvSpPr>
          <p:cNvPr id="3" name="Subtitle 2"/>
          <p:cNvSpPr>
            <a:spLocks noGrp="1"/>
          </p:cNvSpPr>
          <p:nvPr>
            <p:ph type="subTitle" idx="1"/>
          </p:nvPr>
        </p:nvSpPr>
        <p:spPr>
          <a:xfrm>
            <a:off x="757646" y="940526"/>
            <a:ext cx="10358845" cy="5826034"/>
          </a:xfrm>
        </p:spPr>
        <p:txBody>
          <a:bodyPr>
            <a:normAutofit/>
          </a:bodyPr>
          <a:lstStyle/>
          <a:p>
            <a:pPr marL="457200" indent="-457200">
              <a:buFont typeface="Wingdings" panose="05000000000000000000" pitchFamily="2" charset="2"/>
              <a:buChar char="q"/>
            </a:pPr>
            <a:r>
              <a:rPr lang="en-US" b="1" dirty="0"/>
              <a:t>Thread based </a:t>
            </a:r>
            <a:r>
              <a:rPr lang="en-US" b="1" dirty="0" smtClean="0"/>
              <a:t>multitasking :- </a:t>
            </a:r>
          </a:p>
          <a:p>
            <a:r>
              <a:rPr lang="en-US" dirty="0" smtClean="0"/>
              <a:t>Executing several task simultaneously where each task is a separate independent part of the same program, is called Thread based multitasking. And each independent part is called a “Thread”.</a:t>
            </a:r>
          </a:p>
          <a:p>
            <a:endParaRPr lang="en-US" dirty="0" smtClean="0"/>
          </a:p>
          <a:p>
            <a:pPr marL="342900" indent="-342900">
              <a:buFont typeface="Courier New" panose="02070309020205020404" pitchFamily="49" charset="0"/>
              <a:buChar char="o"/>
            </a:pPr>
            <a:r>
              <a:rPr lang="en-US" dirty="0" smtClean="0"/>
              <a:t>This type of multitasking is best suitable for “programming leve</a:t>
            </a:r>
            <a:r>
              <a:rPr lang="en-US" dirty="0"/>
              <a:t>l</a:t>
            </a:r>
            <a:r>
              <a:rPr lang="en-US" dirty="0" smtClean="0"/>
              <a:t>”</a:t>
            </a:r>
          </a:p>
          <a:p>
            <a:endParaRPr lang="en-US" dirty="0" smtClean="0"/>
          </a:p>
          <a:p>
            <a:pPr marL="342900" indent="-342900">
              <a:buFont typeface="Courier New" panose="02070309020205020404" pitchFamily="49" charset="0"/>
              <a:buChar char="o"/>
            </a:pPr>
            <a:r>
              <a:rPr lang="en-US" dirty="0" smtClean="0"/>
              <a:t>When compare with C++, developing multitasking examples is very easy in java because java provides in build support for multithreading through a rich API ( Thread, Runnable, Thread-Group, Thread-Local  etc. )</a:t>
            </a:r>
          </a:p>
          <a:p>
            <a:pPr marL="342900" indent="-342900">
              <a:buFont typeface="Courier New" panose="02070309020205020404" pitchFamily="49" charset="0"/>
              <a:buChar char="o"/>
            </a:pPr>
            <a:endParaRPr lang="en-US" dirty="0" smtClean="0"/>
          </a:p>
          <a:p>
            <a:pPr marL="342900" indent="-342900">
              <a:buFont typeface="Courier New" panose="02070309020205020404" pitchFamily="49" charset="0"/>
              <a:buChar char="o"/>
            </a:pPr>
            <a:r>
              <a:rPr lang="en-US" dirty="0" smtClean="0"/>
              <a:t>In multithreading on 10 % of the work the programmer is required to do and 90 % of the work will be done by java API.</a:t>
            </a:r>
          </a:p>
          <a:p>
            <a:endParaRPr lang="en-US" b="1" dirty="0"/>
          </a:p>
        </p:txBody>
      </p:sp>
    </p:spTree>
    <p:extLst>
      <p:ext uri="{BB962C8B-B14F-4D97-AF65-F5344CB8AC3E}">
        <p14:creationId xmlns:p14="http://schemas.microsoft.com/office/powerpoint/2010/main" val="109695381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84217" y="1997839"/>
            <a:ext cx="10175966" cy="3785652"/>
          </a:xfrm>
          <a:prstGeom prst="rect">
            <a:avLst/>
          </a:prstGeom>
        </p:spPr>
        <p:txBody>
          <a:bodyPr wrap="square">
            <a:spAutoFit/>
          </a:bodyPr>
          <a:lstStyle/>
          <a:p>
            <a:pPr marL="342900" indent="-342900">
              <a:buFont typeface="Courier New" panose="02070309020205020404" pitchFamily="49" charset="0"/>
              <a:buChar char="o"/>
            </a:pPr>
            <a:r>
              <a:rPr lang="en-US" sz="2000" dirty="0"/>
              <a:t>The main important application areas of multithreading </a:t>
            </a:r>
            <a:r>
              <a:rPr lang="en-US" sz="2000" dirty="0" smtClean="0"/>
              <a:t>are</a:t>
            </a:r>
          </a:p>
          <a:p>
            <a:endParaRPr lang="en-US" sz="2000" dirty="0" smtClean="0"/>
          </a:p>
          <a:p>
            <a:pPr marL="342900" indent="-342900">
              <a:buFont typeface="Courier New" panose="02070309020205020404" pitchFamily="49" charset="0"/>
              <a:buChar char="o"/>
            </a:pPr>
            <a:endParaRPr lang="en-US" sz="2000" dirty="0"/>
          </a:p>
          <a:p>
            <a:pPr marL="342900" indent="-342900">
              <a:buFont typeface="Wingdings" panose="05000000000000000000" pitchFamily="2" charset="2"/>
              <a:buChar char="Ø"/>
            </a:pPr>
            <a:r>
              <a:rPr lang="en-US" sz="2000" dirty="0"/>
              <a:t>To implement multimedia graphics</a:t>
            </a:r>
          </a:p>
          <a:p>
            <a:pPr marL="342900" indent="-342900">
              <a:buFont typeface="Wingdings" panose="05000000000000000000" pitchFamily="2" charset="2"/>
              <a:buChar char="Ø"/>
            </a:pPr>
            <a:r>
              <a:rPr lang="en-US" sz="2000" dirty="0"/>
              <a:t>To develop animations</a:t>
            </a:r>
          </a:p>
          <a:p>
            <a:pPr marL="342900" indent="-342900">
              <a:buFont typeface="Wingdings" panose="05000000000000000000" pitchFamily="2" charset="2"/>
              <a:buChar char="Ø"/>
            </a:pPr>
            <a:r>
              <a:rPr lang="en-US" sz="2000" dirty="0"/>
              <a:t>To develop video games</a:t>
            </a:r>
          </a:p>
          <a:p>
            <a:pPr marL="342900" indent="-342900">
              <a:buFont typeface="Wingdings" panose="05000000000000000000" pitchFamily="2" charset="2"/>
              <a:buChar char="Ø"/>
            </a:pPr>
            <a:r>
              <a:rPr lang="en-US" sz="2000" dirty="0"/>
              <a:t>To develop web and application servers </a:t>
            </a:r>
            <a:endParaRPr lang="en-US" sz="2000" dirty="0" smtClean="0"/>
          </a:p>
          <a:p>
            <a:pPr marL="342900" indent="-342900">
              <a:buFont typeface="Wingdings" panose="05000000000000000000" pitchFamily="2" charset="2"/>
              <a:buChar char="Ø"/>
            </a:pPr>
            <a:endParaRPr lang="en-US" sz="2000" dirty="0" smtClean="0"/>
          </a:p>
          <a:p>
            <a:pPr marL="342900" indent="-342900">
              <a:buFont typeface="Wingdings" panose="05000000000000000000" pitchFamily="2" charset="2"/>
              <a:buChar char="Ø"/>
            </a:pPr>
            <a:endParaRPr lang="en-US" sz="2000" dirty="0"/>
          </a:p>
          <a:p>
            <a:pPr marL="342900" indent="-342900">
              <a:buFont typeface="Wingdings" panose="05000000000000000000" pitchFamily="2" charset="2"/>
              <a:buChar char="Ø"/>
            </a:pPr>
            <a:endParaRPr lang="en-US" sz="2000" dirty="0"/>
          </a:p>
          <a:p>
            <a:r>
              <a:rPr lang="en-US" sz="2000" dirty="0"/>
              <a:t> Whether it is process based or Thread based the main objective of multitasking is to improve performance of the system by reducing response time.</a:t>
            </a:r>
          </a:p>
        </p:txBody>
      </p:sp>
    </p:spTree>
    <p:extLst>
      <p:ext uri="{BB962C8B-B14F-4D97-AF65-F5344CB8AC3E}">
        <p14:creationId xmlns:p14="http://schemas.microsoft.com/office/powerpoint/2010/main" val="86785907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8194" y="-509451"/>
            <a:ext cx="10572206" cy="1031965"/>
          </a:xfrm>
        </p:spPr>
        <p:txBody>
          <a:bodyPr>
            <a:normAutofit/>
          </a:bodyPr>
          <a:lstStyle/>
          <a:p>
            <a:pPr marL="342900" indent="-342900">
              <a:buFont typeface="Wingdings" panose="05000000000000000000" pitchFamily="2" charset="2"/>
              <a:buChar char="q"/>
            </a:pPr>
            <a:r>
              <a:rPr lang="en-US" sz="2400" b="1" dirty="0" smtClean="0">
                <a:solidFill>
                  <a:srgbClr val="FFFF00"/>
                </a:solidFill>
              </a:rPr>
              <a:t>Continue </a:t>
            </a:r>
            <a:r>
              <a:rPr lang="en-US" sz="2400" b="1" dirty="0" smtClean="0">
                <a:solidFill>
                  <a:srgbClr val="FFFF00"/>
                </a:solidFill>
                <a:sym typeface="Wingdings" panose="05000000000000000000" pitchFamily="2" charset="2"/>
              </a:rPr>
              <a:t></a:t>
            </a:r>
            <a:endParaRPr lang="en-US" sz="2400" b="1" dirty="0">
              <a:solidFill>
                <a:srgbClr val="FFFF00"/>
              </a:solidFill>
            </a:endParaRPr>
          </a:p>
        </p:txBody>
      </p:sp>
      <p:sp>
        <p:nvSpPr>
          <p:cNvPr id="3" name="Subtitle 2"/>
          <p:cNvSpPr>
            <a:spLocks noGrp="1"/>
          </p:cNvSpPr>
          <p:nvPr>
            <p:ph type="subTitle" idx="1"/>
          </p:nvPr>
        </p:nvSpPr>
        <p:spPr>
          <a:xfrm>
            <a:off x="248194" y="849085"/>
            <a:ext cx="10572206" cy="5630092"/>
          </a:xfrm>
        </p:spPr>
        <p:txBody>
          <a:bodyPr>
            <a:noAutofit/>
          </a:bodyPr>
          <a:lstStyle/>
          <a:p>
            <a:r>
              <a:rPr lang="en-US" dirty="0" smtClean="0"/>
              <a:t>We can define a Thread  in the following two ways</a:t>
            </a:r>
          </a:p>
          <a:p>
            <a:endParaRPr lang="en-US" dirty="0" smtClean="0"/>
          </a:p>
          <a:p>
            <a:pPr marL="457200" indent="-457200">
              <a:buAutoNum type="arabicPeriod"/>
            </a:pPr>
            <a:r>
              <a:rPr lang="en-US" dirty="0" smtClean="0"/>
              <a:t>By extending Thread class</a:t>
            </a:r>
          </a:p>
          <a:p>
            <a:pPr marL="457200" indent="-457200">
              <a:buAutoNum type="arabicPeriod"/>
            </a:pPr>
            <a:r>
              <a:rPr lang="en-US" dirty="0" smtClean="0"/>
              <a:t>By  implementing Runnable interface</a:t>
            </a:r>
          </a:p>
          <a:p>
            <a:pPr marL="457200" indent="-457200">
              <a:buAutoNum type="arabicPeriod"/>
            </a:pPr>
            <a:endParaRPr lang="en-US" dirty="0" smtClean="0"/>
          </a:p>
          <a:p>
            <a:pPr marL="457200" indent="-457200">
              <a:buAutoNum type="arabicPeriod"/>
            </a:pPr>
            <a:endParaRPr lang="en-US" dirty="0"/>
          </a:p>
          <a:p>
            <a:r>
              <a:rPr lang="en-US" dirty="0" smtClean="0"/>
              <a:t>Let’s try to understand how Threads are work??</a:t>
            </a:r>
          </a:p>
          <a:p>
            <a:endParaRPr lang="en-US" dirty="0" smtClean="0"/>
          </a:p>
          <a:p>
            <a:r>
              <a:rPr lang="en-US" dirty="0" smtClean="0"/>
              <a:t>If multiple Threads are waiting to execute then which Thread will execute 1</a:t>
            </a:r>
            <a:r>
              <a:rPr lang="en-US" baseline="30000" dirty="0" smtClean="0"/>
              <a:t>st</a:t>
            </a:r>
            <a:r>
              <a:rPr lang="en-US" dirty="0" smtClean="0"/>
              <a:t> is decided by “Thread Scheduler” which is part of JVM.</a:t>
            </a:r>
          </a:p>
          <a:p>
            <a:endParaRPr lang="en-US" dirty="0" smtClean="0"/>
          </a:p>
          <a:p>
            <a:r>
              <a:rPr lang="en-US" dirty="0" smtClean="0"/>
              <a:t>Which algorithm or behavior followed by Thread Scheduler we can’t expect exactly it is the JVM vendor dependent hence in multithreading examples we can’t expect exact execution order and exact output.</a:t>
            </a:r>
          </a:p>
          <a:p>
            <a:endParaRPr lang="en-US" dirty="0"/>
          </a:p>
          <a:p>
            <a:endParaRPr lang="en-US" dirty="0"/>
          </a:p>
        </p:txBody>
      </p:sp>
    </p:spTree>
    <p:extLst>
      <p:ext uri="{BB962C8B-B14F-4D97-AF65-F5344CB8AC3E}">
        <p14:creationId xmlns:p14="http://schemas.microsoft.com/office/powerpoint/2010/main" val="355327238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 y="91441"/>
            <a:ext cx="10728960" cy="640080"/>
          </a:xfrm>
        </p:spPr>
        <p:txBody>
          <a:bodyPr>
            <a:normAutofit/>
          </a:bodyPr>
          <a:lstStyle/>
          <a:p>
            <a:pPr marL="342900" indent="-342900">
              <a:buFont typeface="Wingdings" panose="05000000000000000000" pitchFamily="2" charset="2"/>
              <a:buChar char="q"/>
            </a:pPr>
            <a:r>
              <a:rPr lang="en-US" sz="2400" b="1" dirty="0" smtClean="0">
                <a:solidFill>
                  <a:srgbClr val="FFFF00"/>
                </a:solidFill>
              </a:rPr>
              <a:t>Continue </a:t>
            </a:r>
            <a:r>
              <a:rPr lang="en-US" sz="2400" b="1" dirty="0" smtClean="0">
                <a:solidFill>
                  <a:srgbClr val="FFFF00"/>
                </a:solidFill>
                <a:sym typeface="Wingdings" panose="05000000000000000000" pitchFamily="2" charset="2"/>
              </a:rPr>
              <a:t></a:t>
            </a:r>
            <a:endParaRPr lang="en-US" sz="2400" b="1" dirty="0">
              <a:solidFill>
                <a:srgbClr val="FFFF00"/>
              </a:solidFill>
            </a:endParaRPr>
          </a:p>
        </p:txBody>
      </p:sp>
      <p:sp>
        <p:nvSpPr>
          <p:cNvPr id="3" name="Subtitle 2"/>
          <p:cNvSpPr>
            <a:spLocks noGrp="1"/>
          </p:cNvSpPr>
          <p:nvPr>
            <p:ph type="subTitle" idx="1"/>
          </p:nvPr>
        </p:nvSpPr>
        <p:spPr>
          <a:xfrm>
            <a:off x="1214846" y="1345474"/>
            <a:ext cx="9927772" cy="5512526"/>
          </a:xfrm>
        </p:spPr>
        <p:txBody>
          <a:bodyPr>
            <a:noAutofit/>
          </a:bodyPr>
          <a:lstStyle/>
          <a:p>
            <a:pPr marL="342900" indent="-342900">
              <a:buFont typeface="Wingdings" panose="05000000000000000000" pitchFamily="2" charset="2"/>
              <a:buChar char="q"/>
            </a:pPr>
            <a:r>
              <a:rPr lang="en-US" b="1" dirty="0" smtClean="0"/>
              <a:t>Difference between </a:t>
            </a:r>
            <a:r>
              <a:rPr lang="en-US" b="1" dirty="0" err="1" smtClean="0"/>
              <a:t>t.start</a:t>
            </a:r>
            <a:r>
              <a:rPr lang="en-US" b="1" dirty="0" smtClean="0"/>
              <a:t>() and </a:t>
            </a:r>
            <a:r>
              <a:rPr lang="en-US" b="1" dirty="0" err="1" smtClean="0"/>
              <a:t>t.run</a:t>
            </a:r>
            <a:r>
              <a:rPr lang="en-US" b="1" dirty="0" smtClean="0"/>
              <a:t>() methods.</a:t>
            </a:r>
          </a:p>
          <a:p>
            <a:endParaRPr lang="en-US" b="1" dirty="0"/>
          </a:p>
          <a:p>
            <a:r>
              <a:rPr lang="en-US" dirty="0" smtClean="0"/>
              <a:t>In the case of </a:t>
            </a:r>
            <a:r>
              <a:rPr lang="en-US" dirty="0" err="1" smtClean="0"/>
              <a:t>t.start</a:t>
            </a:r>
            <a:r>
              <a:rPr lang="en-US" dirty="0" smtClean="0"/>
              <a:t>() a new Thread will be created which is responsible for the execution of run method.</a:t>
            </a:r>
          </a:p>
          <a:p>
            <a:endParaRPr lang="en-US" dirty="0" smtClean="0"/>
          </a:p>
          <a:p>
            <a:r>
              <a:rPr lang="en-US" dirty="0" smtClean="0"/>
              <a:t>But in the case of </a:t>
            </a:r>
            <a:r>
              <a:rPr lang="en-US" dirty="0" err="1" smtClean="0"/>
              <a:t>t.run</a:t>
            </a:r>
            <a:r>
              <a:rPr lang="en-US" dirty="0" smtClean="0"/>
              <a:t>() no new Thread will be created and run() method will be executed just like a normal method by the main Thread.</a:t>
            </a:r>
          </a:p>
          <a:p>
            <a:endParaRPr lang="en-US" dirty="0"/>
          </a:p>
          <a:p>
            <a:pPr marL="342900" indent="-342900">
              <a:buFont typeface="Wingdings" panose="05000000000000000000" pitchFamily="2" charset="2"/>
              <a:buChar char="q"/>
            </a:pPr>
            <a:r>
              <a:rPr lang="en-US" b="1" dirty="0" smtClean="0"/>
              <a:t>Importance of Thread class start() method.</a:t>
            </a:r>
          </a:p>
          <a:p>
            <a:pPr marL="342900" indent="-342900">
              <a:buFont typeface="Wingdings" panose="05000000000000000000" pitchFamily="2" charset="2"/>
              <a:buChar char="q"/>
            </a:pPr>
            <a:endParaRPr lang="en-US" b="1" dirty="0" smtClean="0"/>
          </a:p>
          <a:p>
            <a:r>
              <a:rPr lang="en-US" dirty="0" smtClean="0"/>
              <a:t>For every Thread the required mandatory activities like registering the Thread with Thread Scheduler will takes care by Thread class start() method and programmer is responsible just to define the job of the Thread inside run() method.</a:t>
            </a:r>
          </a:p>
          <a:p>
            <a:endParaRPr lang="en-US" dirty="0"/>
          </a:p>
          <a:p>
            <a:endParaRPr lang="en-US" dirty="0"/>
          </a:p>
        </p:txBody>
      </p:sp>
    </p:spTree>
    <p:extLst>
      <p:ext uri="{BB962C8B-B14F-4D97-AF65-F5344CB8AC3E}">
        <p14:creationId xmlns:p14="http://schemas.microsoft.com/office/powerpoint/2010/main" val="243831370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83326" y="2136339"/>
            <a:ext cx="10829108" cy="4093428"/>
          </a:xfrm>
          <a:prstGeom prst="rect">
            <a:avLst/>
          </a:prstGeom>
        </p:spPr>
        <p:txBody>
          <a:bodyPr wrap="square">
            <a:spAutoFit/>
          </a:bodyPr>
          <a:lstStyle/>
          <a:p>
            <a:r>
              <a:rPr lang="en-US" sz="2000" dirty="0"/>
              <a:t>That is start() method acts as best assistant to programmer</a:t>
            </a:r>
            <a:r>
              <a:rPr lang="en-US" sz="2000" dirty="0" smtClean="0"/>
              <a:t>.</a:t>
            </a:r>
          </a:p>
          <a:p>
            <a:endParaRPr lang="en-US" sz="2000" dirty="0"/>
          </a:p>
          <a:p>
            <a:r>
              <a:rPr lang="en-US" sz="2000" dirty="0" smtClean="0"/>
              <a:t>Ex.</a:t>
            </a:r>
            <a:endParaRPr lang="en-US" sz="2000" dirty="0"/>
          </a:p>
          <a:p>
            <a:r>
              <a:rPr lang="en-US" sz="2000" dirty="0"/>
              <a:t>Start()</a:t>
            </a:r>
          </a:p>
          <a:p>
            <a:r>
              <a:rPr lang="en-US" sz="2000" dirty="0"/>
              <a:t>{</a:t>
            </a:r>
          </a:p>
          <a:p>
            <a:pPr marL="457200" indent="-457200">
              <a:buAutoNum type="arabicPeriod"/>
            </a:pPr>
            <a:r>
              <a:rPr lang="en-US" sz="2000" dirty="0"/>
              <a:t>Register Thread with Thread Scheduler</a:t>
            </a:r>
          </a:p>
          <a:p>
            <a:pPr marL="457200" indent="-457200">
              <a:buAutoNum type="arabicPeriod"/>
            </a:pPr>
            <a:r>
              <a:rPr lang="en-US" sz="2000" dirty="0"/>
              <a:t>All other mandatory low level activities</a:t>
            </a:r>
          </a:p>
          <a:p>
            <a:pPr marL="457200" indent="-457200">
              <a:buAutoNum type="arabicPeriod"/>
            </a:pPr>
            <a:r>
              <a:rPr lang="en-US" sz="2000" dirty="0"/>
              <a:t>Invoke or calling run() method</a:t>
            </a:r>
          </a:p>
          <a:p>
            <a:r>
              <a:rPr lang="en-US" sz="2000" dirty="0" smtClean="0"/>
              <a:t>}</a:t>
            </a:r>
          </a:p>
          <a:p>
            <a:endParaRPr lang="en-US" sz="2000" dirty="0"/>
          </a:p>
          <a:p>
            <a:r>
              <a:rPr lang="en-US" sz="2000" dirty="0" smtClean="0"/>
              <a:t>We can conclude that without executing Thread class start() method there is no chance of staring a new Thread in java. Due to this start() is considered as heart of multithreading.</a:t>
            </a:r>
            <a:endParaRPr lang="en-US" sz="2000" dirty="0"/>
          </a:p>
        </p:txBody>
      </p:sp>
    </p:spTree>
    <p:extLst>
      <p:ext uri="{BB962C8B-B14F-4D97-AF65-F5344CB8AC3E}">
        <p14:creationId xmlns:p14="http://schemas.microsoft.com/office/powerpoint/2010/main" val="316299042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6754" y="104503"/>
            <a:ext cx="10663646" cy="548640"/>
          </a:xfrm>
        </p:spPr>
        <p:txBody>
          <a:bodyPr>
            <a:normAutofit/>
          </a:bodyPr>
          <a:lstStyle/>
          <a:p>
            <a:pPr marL="342900" indent="-342900">
              <a:buFont typeface="Wingdings" panose="05000000000000000000" pitchFamily="2" charset="2"/>
              <a:buChar char="q"/>
            </a:pPr>
            <a:r>
              <a:rPr lang="en-US" sz="2400" b="1" dirty="0" smtClean="0">
                <a:solidFill>
                  <a:srgbClr val="FFFF00"/>
                </a:solidFill>
              </a:rPr>
              <a:t>Continue </a:t>
            </a:r>
            <a:r>
              <a:rPr lang="en-US" sz="2400" b="1" dirty="0" smtClean="0">
                <a:solidFill>
                  <a:srgbClr val="FFFF00"/>
                </a:solidFill>
                <a:sym typeface="Wingdings" panose="05000000000000000000" pitchFamily="2" charset="2"/>
              </a:rPr>
              <a:t></a:t>
            </a:r>
            <a:endParaRPr lang="en-US" sz="2400" b="1" dirty="0">
              <a:solidFill>
                <a:srgbClr val="FFFF00"/>
              </a:solidFill>
            </a:endParaRPr>
          </a:p>
        </p:txBody>
      </p:sp>
      <p:sp>
        <p:nvSpPr>
          <p:cNvPr id="3" name="Subtitle 2"/>
          <p:cNvSpPr>
            <a:spLocks noGrp="1"/>
          </p:cNvSpPr>
          <p:nvPr>
            <p:ph type="subTitle" idx="1"/>
          </p:nvPr>
        </p:nvSpPr>
        <p:spPr>
          <a:xfrm>
            <a:off x="248193" y="888274"/>
            <a:ext cx="11508377" cy="5303519"/>
          </a:xfrm>
        </p:spPr>
        <p:txBody>
          <a:bodyPr>
            <a:noAutofit/>
          </a:bodyPr>
          <a:lstStyle/>
          <a:p>
            <a:pPr marL="342900" indent="-342900">
              <a:buFont typeface="Wingdings" panose="05000000000000000000" pitchFamily="2" charset="2"/>
              <a:buChar char="q"/>
            </a:pPr>
            <a:r>
              <a:rPr lang="en-US" sz="1600" b="1" dirty="0" smtClean="0"/>
              <a:t>If we are overriding run() method.</a:t>
            </a:r>
          </a:p>
          <a:p>
            <a:endParaRPr lang="en-US" sz="1600" b="1" dirty="0"/>
          </a:p>
          <a:p>
            <a:r>
              <a:rPr lang="en-US" sz="1600" dirty="0" smtClean="0"/>
              <a:t>If we are not overriding run() method then Thread class run() method will be executed which has empty implementation and hence we won’t get any output.</a:t>
            </a:r>
          </a:p>
          <a:p>
            <a:endParaRPr lang="en-US" sz="1600" dirty="0"/>
          </a:p>
          <a:p>
            <a:r>
              <a:rPr lang="en-US" sz="1600" dirty="0" smtClean="0"/>
              <a:t>Ex.  </a:t>
            </a:r>
          </a:p>
          <a:p>
            <a:r>
              <a:rPr lang="en-US" sz="1600" dirty="0" smtClean="0"/>
              <a:t>Class My-Thread extends Thread { }</a:t>
            </a:r>
          </a:p>
          <a:p>
            <a:r>
              <a:rPr lang="en-US" sz="1600" dirty="0" smtClean="0"/>
              <a:t>Class Thread-Demo{</a:t>
            </a:r>
          </a:p>
          <a:p>
            <a:r>
              <a:rPr lang="en-US" sz="1600" dirty="0" smtClean="0"/>
              <a:t>Public static void main(String [] </a:t>
            </a:r>
            <a:r>
              <a:rPr lang="en-US" sz="1600" dirty="0" err="1" smtClean="0"/>
              <a:t>args</a:t>
            </a:r>
            <a:r>
              <a:rPr lang="en-US" sz="1600" dirty="0" smtClean="0"/>
              <a:t>)</a:t>
            </a:r>
          </a:p>
          <a:p>
            <a:r>
              <a:rPr lang="en-US" sz="1600" dirty="0" smtClean="0"/>
              <a:t>{</a:t>
            </a:r>
          </a:p>
          <a:p>
            <a:r>
              <a:rPr lang="en-US" sz="1600" dirty="0" smtClean="0"/>
              <a:t>My-Thread t = new My-Thread();</a:t>
            </a:r>
          </a:p>
          <a:p>
            <a:r>
              <a:rPr lang="en-US" sz="1600" dirty="0" err="1" smtClean="0"/>
              <a:t>t.start</a:t>
            </a:r>
            <a:r>
              <a:rPr lang="en-US" sz="1600" dirty="0" smtClean="0"/>
              <a:t>();</a:t>
            </a:r>
          </a:p>
          <a:p>
            <a:r>
              <a:rPr lang="en-US" sz="1600" dirty="0"/>
              <a:t>}</a:t>
            </a:r>
            <a:endParaRPr lang="en-US" sz="1600" dirty="0" smtClean="0"/>
          </a:p>
          <a:p>
            <a:r>
              <a:rPr lang="en-US" sz="1600" dirty="0" smtClean="0"/>
              <a:t>}</a:t>
            </a:r>
          </a:p>
          <a:p>
            <a:endParaRPr lang="en-US" sz="1600" dirty="0"/>
          </a:p>
          <a:p>
            <a:r>
              <a:rPr lang="en-US" sz="1600" dirty="0" smtClean="0"/>
              <a:t>It is highly recommended to override run() method. Otherwise don’t go for Multithreading concept.</a:t>
            </a:r>
          </a:p>
        </p:txBody>
      </p:sp>
    </p:spTree>
    <p:extLst>
      <p:ext uri="{BB962C8B-B14F-4D97-AF65-F5344CB8AC3E}">
        <p14:creationId xmlns:p14="http://schemas.microsoft.com/office/powerpoint/2010/main" val="152274937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01D17D"/>
      </a:accent1>
      <a:accent2>
        <a:srgbClr val="84C72A"/>
      </a:accent2>
      <a:accent3>
        <a:srgbClr val="E1D126"/>
      </a:accent3>
      <a:accent4>
        <a:srgbClr val="E29932"/>
      </a:accent4>
      <a:accent5>
        <a:srgbClr val="E56526"/>
      </a:accent5>
      <a:accent6>
        <a:srgbClr val="D63731"/>
      </a:accent6>
      <a:hlink>
        <a:srgbClr val="35FA7F"/>
      </a:hlink>
      <a:folHlink>
        <a:srgbClr val="BAFC85"/>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2B2A868B-6BC2-4B3E-98B9-1258F41035DE}"/>
    </a:ext>
  </a:extLst>
</a:theme>
</file>

<file path=docProps/app.xml><?xml version="1.0" encoding="utf-8"?>
<Properties xmlns="http://schemas.openxmlformats.org/officeDocument/2006/extended-properties" xmlns:vt="http://schemas.openxmlformats.org/officeDocument/2006/docPropsVTypes">
  <Template>Vapor Trail</Template>
  <TotalTime>1076</TotalTime>
  <Words>1474</Words>
  <Application>Microsoft Office PowerPoint</Application>
  <PresentationFormat>Widescreen</PresentationFormat>
  <Paragraphs>193</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Century Gothic</vt:lpstr>
      <vt:lpstr>Courier New</vt:lpstr>
      <vt:lpstr>Wingdings</vt:lpstr>
      <vt:lpstr>Vapor Trail</vt:lpstr>
      <vt:lpstr>PowerPoint Presentation</vt:lpstr>
      <vt:lpstr>Will discuss below listed topics</vt:lpstr>
      <vt:lpstr>Introduction</vt:lpstr>
      <vt:lpstr>Continue </vt:lpstr>
      <vt:lpstr>PowerPoint Presentation</vt:lpstr>
      <vt:lpstr>Continue </vt:lpstr>
      <vt:lpstr>Continue </vt:lpstr>
      <vt:lpstr>PowerPoint Presentation</vt:lpstr>
      <vt:lpstr>Continue </vt:lpstr>
      <vt:lpstr>Continue </vt:lpstr>
      <vt:lpstr>Continue </vt:lpstr>
      <vt:lpstr>Continue </vt:lpstr>
      <vt:lpstr>Continue </vt:lpstr>
      <vt:lpstr>Continue </vt:lpstr>
      <vt:lpstr>Continue </vt:lpstr>
      <vt:lpstr>Continue </vt:lpstr>
      <vt:lpstr>Continue </vt:lpstr>
      <vt:lpstr>Continue </vt:lpstr>
    </vt:vector>
  </TitlesOfParts>
  <Company>HCL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Rahul Thawri</dc:creator>
  <cp:lastModifiedBy>Rahul Thawri</cp:lastModifiedBy>
  <cp:revision>67</cp:revision>
  <dcterms:created xsi:type="dcterms:W3CDTF">2020-07-06T12:24:05Z</dcterms:created>
  <dcterms:modified xsi:type="dcterms:W3CDTF">2020-07-07T06:20:07Z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75d74a1e-09d7-4147-9c30-e0a1882c3687</vt:lpwstr>
  </property>
  <property fmtid="{D5CDD505-2E9C-101B-9397-08002B2CF9AE}" pid="3" name="HCLClassification">
    <vt:lpwstr>HCL_Cla5s_1nt3rnal</vt:lpwstr>
  </property>
  <property fmtid="{D5CDD505-2E9C-101B-9397-08002B2CF9AE}" pid="4" name="HCL_Cla5s_D6">
    <vt:lpwstr>False</vt:lpwstr>
  </property>
</Properties>
</file>