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503640" y="1326600"/>
            <a:ext cx="9072000" cy="156816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503640" y="1326600"/>
            <a:ext cx="2921040" cy="156816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200" y="1326600"/>
            <a:ext cx="2921040" cy="156816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8760" y="1326600"/>
            <a:ext cx="2921040" cy="156816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3640" y="3044160"/>
            <a:ext cx="2921040" cy="156816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200" y="3044160"/>
            <a:ext cx="2921040" cy="156816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8760" y="3044160"/>
            <a:ext cx="29210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503640" y="1326600"/>
            <a:ext cx="907200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503640" y="1326600"/>
            <a:ext cx="907200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3640" y="226080"/>
            <a:ext cx="907200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503640" y="1326600"/>
            <a:ext cx="907200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503640" y="1326600"/>
            <a:ext cx="9072000" cy="156816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503640" y="1326600"/>
            <a:ext cx="2921040" cy="156816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71200" y="1326600"/>
            <a:ext cx="2921040" cy="156816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638760" y="1326600"/>
            <a:ext cx="2921040" cy="156816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3640" y="3044160"/>
            <a:ext cx="2921040" cy="156816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71200" y="3044160"/>
            <a:ext cx="2921040" cy="156816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638760" y="3044160"/>
            <a:ext cx="29210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subTitle"/>
          </p:nvPr>
        </p:nvSpPr>
        <p:spPr>
          <a:xfrm>
            <a:off x="503640" y="1326600"/>
            <a:ext cx="907200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503640" y="1326600"/>
            <a:ext cx="907200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503640" y="1326600"/>
            <a:ext cx="907200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3640" y="226080"/>
            <a:ext cx="907200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503640" y="1326600"/>
            <a:ext cx="9072000" cy="156816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503640" y="1326600"/>
            <a:ext cx="2921040" cy="156816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571200" y="1326600"/>
            <a:ext cx="2921040" cy="156816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638760" y="1326600"/>
            <a:ext cx="2921040" cy="156816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503640" y="3044160"/>
            <a:ext cx="2921040" cy="156816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571200" y="3044160"/>
            <a:ext cx="2921040" cy="156816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638760" y="3044160"/>
            <a:ext cx="29210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subTitle"/>
          </p:nvPr>
        </p:nvSpPr>
        <p:spPr>
          <a:xfrm>
            <a:off x="503640" y="1326600"/>
            <a:ext cx="907200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19" name="PlaceHolder 2"/>
          <p:cNvSpPr>
            <a:spLocks noGrp="1"/>
          </p:cNvSpPr>
          <p:nvPr>
            <p:ph type="body"/>
          </p:nvPr>
        </p:nvSpPr>
        <p:spPr>
          <a:xfrm>
            <a:off x="503640" y="1326600"/>
            <a:ext cx="907200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3640" y="226080"/>
            <a:ext cx="907200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34"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503640" y="1326600"/>
            <a:ext cx="9072000" cy="156816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503640" y="1326600"/>
            <a:ext cx="2921040" cy="156816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3571200" y="1326600"/>
            <a:ext cx="2921040" cy="156816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6638760" y="1326600"/>
            <a:ext cx="2921040" cy="156816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03640" y="3044160"/>
            <a:ext cx="2921040" cy="156816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3571200" y="3044160"/>
            <a:ext cx="2921040" cy="156816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6638760" y="3044160"/>
            <a:ext cx="29210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subTitle"/>
          </p:nvPr>
        </p:nvSpPr>
        <p:spPr>
          <a:xfrm>
            <a:off x="503640" y="1326600"/>
            <a:ext cx="907200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503640" y="1326600"/>
            <a:ext cx="907200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3640" y="226080"/>
            <a:ext cx="907200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64"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72"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body"/>
          </p:nvPr>
        </p:nvSpPr>
        <p:spPr>
          <a:xfrm>
            <a:off x="503640" y="1326600"/>
            <a:ext cx="9072000" cy="156816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79"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6080"/>
            <a:ext cx="9072000" cy="4386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503640" y="1326600"/>
            <a:ext cx="2921040" cy="156816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3571200" y="1326600"/>
            <a:ext cx="2921040" cy="156816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6638760" y="1326600"/>
            <a:ext cx="2921040" cy="156816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503640" y="3044160"/>
            <a:ext cx="2921040" cy="156816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3571200" y="3044160"/>
            <a:ext cx="2921040" cy="156816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6638760" y="3044160"/>
            <a:ext cx="29210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320" y="1326600"/>
            <a:ext cx="4426920" cy="328824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364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503640" y="1326600"/>
            <a:ext cx="4426920" cy="328824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32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6080"/>
            <a:ext cx="9072000" cy="94608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503640" y="1326600"/>
            <a:ext cx="4426920" cy="156816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320" y="1326600"/>
            <a:ext cx="4426920" cy="156816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364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3640" y="226080"/>
            <a:ext cx="9072000" cy="94608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6080"/>
            <a:ext cx="9072000" cy="94608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53" name="PlaceHolder 2"/>
          <p:cNvSpPr>
            <a:spLocks noGrp="1"/>
          </p:cNvSpPr>
          <p:nvPr>
            <p:ph type="body"/>
          </p:nvPr>
        </p:nvSpPr>
        <p:spPr>
          <a:xfrm>
            <a:off x="503640" y="1326600"/>
            <a:ext cx="9072000" cy="328824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hyperlink" Target="https://www.andrewheiss.com/blog/2012/04/17/install-r-rstudio-r-commander-windows-osx/"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360" y="1789560"/>
            <a:ext cx="9070560" cy="16653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5400" spc="-1" strike="noStrike">
                <a:solidFill>
                  <a:srgbClr val="000000"/>
                </a:solidFill>
                <a:latin typeface="Arial"/>
                <a:ea typeface="DejaVu Sans"/>
              </a:rPr>
              <a:t>R-Programming</a:t>
            </a:r>
            <a:endParaRPr b="0" lang="en-IN" sz="5400" spc="-1" strike="noStrike">
              <a:latin typeface="Arial"/>
            </a:endParaRPr>
          </a:p>
        </p:txBody>
      </p:sp>
      <p:sp>
        <p:nvSpPr>
          <p:cNvPr id="191" name="CustomShape 2"/>
          <p:cNvSpPr/>
          <p:nvPr/>
        </p:nvSpPr>
        <p:spPr>
          <a:xfrm>
            <a:off x="6768000" y="4104000"/>
            <a:ext cx="2806560" cy="509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1600" spc="-1" strike="noStrike">
                <a:solidFill>
                  <a:srgbClr val="000000"/>
                </a:solidFill>
                <a:latin typeface="Arial"/>
                <a:ea typeface="DejaVu Sans"/>
              </a:rPr>
              <a:t>- Rahul Tiwari</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80520" y="315000"/>
            <a:ext cx="7428600" cy="692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400" spc="-1" strike="noStrike">
                <a:solidFill>
                  <a:srgbClr val="000000"/>
                </a:solidFill>
                <a:latin typeface="Calibri Light"/>
                <a:ea typeface="DejaVu Sans"/>
              </a:rPr>
              <a:t>Data Handling in R</a:t>
            </a:r>
            <a:endParaRPr b="0" lang="en-IN" sz="4400" spc="-1" strike="noStrike">
              <a:latin typeface="Arial"/>
            </a:endParaRPr>
          </a:p>
        </p:txBody>
      </p:sp>
      <p:sp>
        <p:nvSpPr>
          <p:cNvPr id="216" name="CustomShape 2"/>
          <p:cNvSpPr/>
          <p:nvPr/>
        </p:nvSpPr>
        <p:spPr>
          <a:xfrm>
            <a:off x="378000" y="4656240"/>
            <a:ext cx="7431120" cy="604080"/>
          </a:xfrm>
          <a:prstGeom prst="rect">
            <a:avLst/>
          </a:prstGeom>
          <a:solidFill>
            <a:srgbClr val="cccccc"/>
          </a:solidFill>
          <a:ln w="3240">
            <a:noFill/>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91440" bIns="91440" anchor="ctr">
            <a:noAutofit/>
          </a:bodyPr>
          <a:p>
            <a:pPr marL="343080" indent="-342360">
              <a:lnSpc>
                <a:spcPct val="100000"/>
              </a:lnSpc>
              <a:spcBef>
                <a:spcPts val="1199"/>
              </a:spcBef>
              <a:buClr>
                <a:srgbClr val="000000"/>
              </a:buClr>
              <a:buFont typeface="Webdings" charset="2"/>
              <a:buChar char=""/>
            </a:pPr>
            <a:r>
              <a:rPr b="0" lang="en-US" sz="1400" spc="-1" strike="noStrike">
                <a:solidFill>
                  <a:srgbClr val="000000"/>
                </a:solidFill>
                <a:latin typeface="Calibri"/>
                <a:ea typeface="DejaVu Sans"/>
              </a:rPr>
              <a:t>Converting data types – as.numeric(), as.character()…</a:t>
            </a:r>
            <a:endParaRPr b="0" lang="en-IN" sz="1400" spc="-1" strike="noStrike">
              <a:latin typeface="Arial"/>
            </a:endParaRPr>
          </a:p>
          <a:p>
            <a:pPr marL="343080" indent="-342360">
              <a:lnSpc>
                <a:spcPct val="100000"/>
              </a:lnSpc>
              <a:spcBef>
                <a:spcPts val="1199"/>
              </a:spcBef>
              <a:buClr>
                <a:srgbClr val="000000"/>
              </a:buClr>
              <a:buFont typeface="Webdings" charset="2"/>
              <a:buChar char=""/>
            </a:pPr>
            <a:r>
              <a:rPr b="0" lang="en-US" sz="1400" spc="-1" strike="noStrike">
                <a:solidFill>
                  <a:srgbClr val="000000"/>
                </a:solidFill>
                <a:latin typeface="Calibri"/>
                <a:ea typeface="DejaVu Sans"/>
              </a:rPr>
              <a:t>Checking data types – is.numeric(), mode(), typeof(), class()</a:t>
            </a:r>
            <a:endParaRPr b="0" lang="en-IN" sz="1400" spc="-1" strike="noStrike">
              <a:latin typeface="Arial"/>
            </a:endParaRPr>
          </a:p>
        </p:txBody>
      </p:sp>
      <p:graphicFrame>
        <p:nvGraphicFramePr>
          <p:cNvPr id="217" name="Table 3"/>
          <p:cNvGraphicFramePr/>
          <p:nvPr/>
        </p:nvGraphicFramePr>
        <p:xfrm>
          <a:off x="383760" y="1587600"/>
          <a:ext cx="3401640" cy="2040840"/>
        </p:xfrm>
        <a:graphic>
          <a:graphicData uri="http://schemas.openxmlformats.org/drawingml/2006/table">
            <a:tbl>
              <a:tblPr/>
              <a:tblGrid>
                <a:gridCol w="1134000"/>
                <a:gridCol w="2268000"/>
              </a:tblGrid>
              <a:tr h="378000">
                <a:tc>
                  <a:txBody>
                    <a:bodyPr>
                      <a:noAutofit/>
                    </a:bodyPr>
                    <a:p>
                      <a:pPr algn="ctr">
                        <a:lnSpc>
                          <a:spcPct val="100000"/>
                        </a:lnSpc>
                      </a:pPr>
                      <a:r>
                        <a:rPr b="0" lang="en-US" sz="1200" spc="-1" strike="noStrike">
                          <a:solidFill>
                            <a:srgbClr val="000000"/>
                          </a:solidFill>
                          <a:latin typeface="Calibri"/>
                        </a:rPr>
                        <a:t>Data Type</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c>
                  <a:txBody>
                    <a:bodyPr>
                      <a:noAutofit/>
                    </a:bodyPr>
                    <a:p>
                      <a:pPr algn="ctr">
                        <a:lnSpc>
                          <a:spcPct val="100000"/>
                        </a:lnSpc>
                      </a:pPr>
                      <a:r>
                        <a:rPr b="0" lang="en-US" sz="1200" spc="-1" strike="noStrike">
                          <a:solidFill>
                            <a:srgbClr val="000000"/>
                          </a:solidFill>
                          <a:latin typeface="Calibri"/>
                        </a:rPr>
                        <a:t>Example</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r>
              <a:tr h="378000">
                <a:tc>
                  <a:txBody>
                    <a:bodyPr>
                      <a:noAutofit/>
                    </a:bodyPr>
                    <a:p>
                      <a:pPr>
                        <a:lnSpc>
                          <a:spcPct val="100000"/>
                        </a:lnSpc>
                      </a:pPr>
                      <a:r>
                        <a:rPr b="0" lang="en-US" sz="1200" spc="-1" strike="noStrike">
                          <a:solidFill>
                            <a:srgbClr val="000000"/>
                          </a:solidFill>
                          <a:latin typeface="Calibri"/>
                        </a:rPr>
                        <a:t>Logical</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cccccc"/>
                    </a:solidFill>
                  </a:tcPr>
                </a:tc>
                <a:tc>
                  <a:txBody>
                    <a:bodyPr>
                      <a:noAutofit/>
                    </a:bodyPr>
                    <a:p>
                      <a:pPr>
                        <a:lnSpc>
                          <a:spcPct val="100000"/>
                        </a:lnSpc>
                      </a:pPr>
                      <a:r>
                        <a:rPr b="0" lang="en-US" sz="1200" spc="-1" strike="noStrike">
                          <a:solidFill>
                            <a:srgbClr val="000000"/>
                          </a:solidFill>
                          <a:latin typeface="Calibri"/>
                        </a:rPr>
                        <a:t>TRUE/FALSE, 1/0</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cccccc"/>
                    </a:solidFill>
                  </a:tcPr>
                </a:tc>
              </a:tr>
              <a:tr h="378000">
                <a:tc>
                  <a:txBody>
                    <a:bodyPr>
                      <a:noAutofit/>
                    </a:bodyPr>
                    <a:p>
                      <a:pPr>
                        <a:lnSpc>
                          <a:spcPct val="100000"/>
                        </a:lnSpc>
                      </a:pPr>
                      <a:r>
                        <a:rPr b="0" lang="en-US" sz="1200" spc="-1" strike="noStrike">
                          <a:solidFill>
                            <a:srgbClr val="000000"/>
                          </a:solidFill>
                          <a:latin typeface="Calibri"/>
                        </a:rPr>
                        <a:t>Integer</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Calibri"/>
                        </a:rPr>
                        <a:t>12L, 9L</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r>
              <a:tr h="378000">
                <a:tc>
                  <a:txBody>
                    <a:bodyPr>
                      <a:noAutofit/>
                    </a:bodyPr>
                    <a:p>
                      <a:pPr>
                        <a:lnSpc>
                          <a:spcPct val="100000"/>
                        </a:lnSpc>
                      </a:pPr>
                      <a:r>
                        <a:rPr b="0" lang="en-US" sz="1200" spc="-1" strike="noStrike">
                          <a:solidFill>
                            <a:srgbClr val="000000"/>
                          </a:solidFill>
                          <a:latin typeface="Calibri"/>
                        </a:rPr>
                        <a:t>Numeric</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c>
                  <a:txBody>
                    <a:bodyPr>
                      <a:noAutofit/>
                    </a:bodyPr>
                    <a:p>
                      <a:pPr>
                        <a:lnSpc>
                          <a:spcPct val="100000"/>
                        </a:lnSpc>
                      </a:pPr>
                      <a:r>
                        <a:rPr b="0" lang="en-US" sz="1200" spc="-1" strike="noStrike">
                          <a:solidFill>
                            <a:srgbClr val="000000"/>
                          </a:solidFill>
                          <a:latin typeface="Calibri"/>
                        </a:rPr>
                        <a:t>1.2, 200, 54</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r>
              <a:tr h="529200">
                <a:tc>
                  <a:txBody>
                    <a:bodyPr>
                      <a:noAutofit/>
                    </a:bodyPr>
                    <a:p>
                      <a:pPr>
                        <a:lnSpc>
                          <a:spcPct val="100000"/>
                        </a:lnSpc>
                      </a:pPr>
                      <a:r>
                        <a:rPr b="0" lang="en-US" sz="1200" spc="-1" strike="noStrike">
                          <a:solidFill>
                            <a:srgbClr val="000000"/>
                          </a:solidFill>
                          <a:latin typeface="Calibri"/>
                        </a:rPr>
                        <a:t>Character</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Calibri"/>
                        </a:rPr>
                        <a:t>“</a:t>
                      </a:r>
                      <a:r>
                        <a:rPr b="0" lang="en-US" sz="1200" spc="-1" strike="noStrike">
                          <a:solidFill>
                            <a:srgbClr val="000000"/>
                          </a:solidFill>
                          <a:latin typeface="Calibri"/>
                        </a:rPr>
                        <a:t>a”, “Hello”, “TRUE”, “23.4”</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r>
            </a:tbl>
          </a:graphicData>
        </a:graphic>
      </p:graphicFrame>
      <p:graphicFrame>
        <p:nvGraphicFramePr>
          <p:cNvPr id="218" name="Table 4"/>
          <p:cNvGraphicFramePr/>
          <p:nvPr/>
        </p:nvGraphicFramePr>
        <p:xfrm>
          <a:off x="4029480" y="1587600"/>
          <a:ext cx="3779640" cy="3663360"/>
        </p:xfrm>
        <a:graphic>
          <a:graphicData uri="http://schemas.openxmlformats.org/drawingml/2006/table">
            <a:tbl>
              <a:tblPr/>
              <a:tblGrid>
                <a:gridCol w="756000"/>
                <a:gridCol w="1512000"/>
                <a:gridCol w="1512000"/>
              </a:tblGrid>
              <a:tr h="627480">
                <a:tc>
                  <a:txBody>
                    <a:bodyPr>
                      <a:noAutofit/>
                    </a:bodyPr>
                    <a:p>
                      <a:pPr algn="ctr">
                        <a:lnSpc>
                          <a:spcPct val="100000"/>
                        </a:lnSpc>
                      </a:pPr>
                      <a:r>
                        <a:rPr b="0" lang="en-US" sz="1200" spc="-1" strike="noStrike">
                          <a:solidFill>
                            <a:srgbClr val="000000"/>
                          </a:solidFill>
                          <a:latin typeface="Calibri"/>
                        </a:rPr>
                        <a:t>Data Objects</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c>
                  <a:txBody>
                    <a:bodyPr>
                      <a:noAutofit/>
                    </a:bodyPr>
                    <a:p>
                      <a:pPr algn="ctr">
                        <a:lnSpc>
                          <a:spcPct val="100000"/>
                        </a:lnSpc>
                      </a:pPr>
                      <a:r>
                        <a:rPr b="0" lang="en-US" sz="1200" spc="-1" strike="noStrike">
                          <a:solidFill>
                            <a:srgbClr val="000000"/>
                          </a:solidFill>
                          <a:latin typeface="Calibri"/>
                        </a:rPr>
                        <a:t>Dimensions</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c>
                  <a:txBody>
                    <a:bodyPr>
                      <a:noAutofit/>
                    </a:bodyPr>
                    <a:p>
                      <a:pPr algn="ctr">
                        <a:lnSpc>
                          <a:spcPct val="100000"/>
                        </a:lnSpc>
                      </a:pPr>
                      <a:r>
                        <a:rPr b="0" lang="en-US" sz="1200" spc="-1" strike="noStrike">
                          <a:solidFill>
                            <a:srgbClr val="000000"/>
                          </a:solidFill>
                          <a:latin typeface="Calibri"/>
                        </a:rPr>
                        <a:t>Notes</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r>
              <a:tr h="270360">
                <a:tc>
                  <a:txBody>
                    <a:bodyPr>
                      <a:noAutofit/>
                    </a:bodyPr>
                    <a:p>
                      <a:pPr>
                        <a:lnSpc>
                          <a:spcPct val="100000"/>
                        </a:lnSpc>
                      </a:pPr>
                      <a:r>
                        <a:rPr b="0" lang="en-US" sz="1200" spc="-1" strike="noStrike">
                          <a:solidFill>
                            <a:srgbClr val="000000"/>
                          </a:solidFill>
                          <a:latin typeface="Calibri"/>
                        </a:rPr>
                        <a:t>Vector</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c>
                  <a:txBody>
                    <a:bodyPr>
                      <a:noAutofit/>
                    </a:bodyPr>
                    <a:p>
                      <a:pPr>
                        <a:lnSpc>
                          <a:spcPct val="100000"/>
                        </a:lnSpc>
                      </a:pPr>
                      <a:r>
                        <a:rPr b="0" lang="en-US" sz="1200" spc="-1" strike="noStrike">
                          <a:solidFill>
                            <a:srgbClr val="000000"/>
                          </a:solidFill>
                          <a:latin typeface="Calibri"/>
                        </a:rPr>
                        <a:t>1 dimensional</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c rowSpan="2">
                  <a:txBody>
                    <a:bodyPr>
                      <a:noAutofit/>
                    </a:bodyPr>
                    <a:p>
                      <a:pPr>
                        <a:lnSpc>
                          <a:spcPct val="100000"/>
                        </a:lnSpc>
                      </a:pPr>
                      <a:r>
                        <a:rPr b="0" lang="en-US" sz="1200" spc="-1" strike="noStrike">
                          <a:solidFill>
                            <a:srgbClr val="000000"/>
                          </a:solidFill>
                          <a:latin typeface="Calibri"/>
                        </a:rPr>
                        <a:t>All elements must have the same data type</a:t>
                      </a:r>
                      <a:endParaRPr b="0" lang="en-IN" sz="1200" spc="-1" strike="noStrike">
                        <a:latin typeface="Arial"/>
                      </a:endParaRPr>
                    </a:p>
                    <a:p>
                      <a:pPr>
                        <a:lnSpc>
                          <a:spcPct val="100000"/>
                        </a:lnSpc>
                      </a:pP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r>
              <a:tr h="526320">
                <a:tc>
                  <a:txBody>
                    <a:bodyPr>
                      <a:noAutofit/>
                    </a:bodyPr>
                    <a:p>
                      <a:pPr>
                        <a:lnSpc>
                          <a:spcPct val="100000"/>
                        </a:lnSpc>
                      </a:pPr>
                      <a:r>
                        <a:rPr b="0" lang="en-US" sz="1200" spc="-1" strike="noStrike">
                          <a:solidFill>
                            <a:srgbClr val="000000"/>
                          </a:solidFill>
                          <a:latin typeface="Calibri"/>
                        </a:rPr>
                        <a:t>Matrix</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Calibri"/>
                        </a:rPr>
                        <a:t>2 dimensional</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c vMerge="1">
                  <a:tcPr marL="90000" marR="90000">
                    <a:solidFill>
                      <a:srgbClr val="729fcf"/>
                    </a:solidFill>
                  </a:tcPr>
                </a:tc>
              </a:tr>
              <a:tr h="627480">
                <a:tc>
                  <a:txBody>
                    <a:bodyPr>
                      <a:noAutofit/>
                    </a:bodyPr>
                    <a:p>
                      <a:pPr>
                        <a:lnSpc>
                          <a:spcPct val="100000"/>
                        </a:lnSpc>
                      </a:pPr>
                      <a:r>
                        <a:rPr b="0" lang="en-US" sz="1200" spc="-1" strike="noStrike">
                          <a:solidFill>
                            <a:srgbClr val="000000"/>
                          </a:solidFill>
                          <a:latin typeface="Calibri"/>
                        </a:rPr>
                        <a:t>Data Frame</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c>
                  <a:txBody>
                    <a:bodyPr>
                      <a:noAutofit/>
                    </a:bodyPr>
                    <a:p>
                      <a:pPr>
                        <a:lnSpc>
                          <a:spcPct val="100000"/>
                        </a:lnSpc>
                      </a:pPr>
                      <a:r>
                        <a:rPr b="0" lang="en-US" sz="1200" spc="-1" strike="noStrike">
                          <a:solidFill>
                            <a:srgbClr val="000000"/>
                          </a:solidFill>
                          <a:latin typeface="Calibri"/>
                        </a:rPr>
                        <a:t>2 dimensional</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c>
                  <a:txBody>
                    <a:bodyPr>
                      <a:noAutofit/>
                    </a:bodyPr>
                    <a:p>
                      <a:pPr>
                        <a:lnSpc>
                          <a:spcPct val="100000"/>
                        </a:lnSpc>
                      </a:pPr>
                      <a:r>
                        <a:rPr b="0" lang="en-US" sz="1200" spc="-1" strike="noStrike">
                          <a:solidFill>
                            <a:srgbClr val="000000"/>
                          </a:solidFill>
                          <a:latin typeface="Calibri"/>
                        </a:rPr>
                        <a:t>Each column can have different data type</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r>
              <a:tr h="984600">
                <a:tc>
                  <a:txBody>
                    <a:bodyPr>
                      <a:noAutofit/>
                    </a:bodyPr>
                    <a:p>
                      <a:pPr>
                        <a:lnSpc>
                          <a:spcPct val="100000"/>
                        </a:lnSpc>
                      </a:pPr>
                      <a:r>
                        <a:rPr b="0" lang="en-US" sz="1200" spc="-1" strike="noStrike">
                          <a:solidFill>
                            <a:srgbClr val="000000"/>
                          </a:solidFill>
                          <a:latin typeface="Calibri"/>
                        </a:rPr>
                        <a:t>Factor</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Calibri"/>
                        </a:rPr>
                        <a:t>1 dimensional</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c>
                  <a:txBody>
                    <a:bodyPr>
                      <a:noAutofit/>
                    </a:bodyPr>
                    <a:p>
                      <a:pPr>
                        <a:lnSpc>
                          <a:spcPct val="100000"/>
                        </a:lnSpc>
                      </a:pPr>
                      <a:r>
                        <a:rPr b="0" lang="en-US" sz="1200" spc="-1" strike="noStrike">
                          <a:solidFill>
                            <a:srgbClr val="000000"/>
                          </a:solidFill>
                          <a:latin typeface="Calibri"/>
                        </a:rPr>
                        <a:t>Stores vectors along with the distinct values of elements as labels </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noFill/>
                  </a:tcPr>
                </a:tc>
              </a:tr>
              <a:tr h="806040">
                <a:tc>
                  <a:txBody>
                    <a:bodyPr>
                      <a:noAutofit/>
                    </a:bodyPr>
                    <a:p>
                      <a:pPr>
                        <a:lnSpc>
                          <a:spcPct val="100000"/>
                        </a:lnSpc>
                      </a:pPr>
                      <a:r>
                        <a:rPr b="0" lang="en-US" sz="1200" spc="-1" strike="noStrike">
                          <a:solidFill>
                            <a:srgbClr val="000000"/>
                          </a:solidFill>
                          <a:latin typeface="Calibri"/>
                        </a:rPr>
                        <a:t>List</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c>
                  <a:txBody>
                    <a:bodyPr>
                      <a:noAutofit/>
                    </a:bodyPr>
                    <a:p>
                      <a:pPr>
                        <a:lnSpc>
                          <a:spcPct val="100000"/>
                        </a:lnSpc>
                      </a:pPr>
                      <a:r>
                        <a:rPr b="0" lang="en-US" sz="1200" spc="-1" strike="noStrike">
                          <a:solidFill>
                            <a:srgbClr val="000000"/>
                          </a:solidFill>
                          <a:latin typeface="Calibri"/>
                        </a:rPr>
                        <a:t>Multi-dimensional</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c>
                  <a:txBody>
                    <a:bodyPr>
                      <a:noAutofit/>
                    </a:bodyPr>
                    <a:p>
                      <a:pPr>
                        <a:lnSpc>
                          <a:spcPct val="100000"/>
                        </a:lnSpc>
                      </a:pPr>
                      <a:r>
                        <a:rPr b="0" lang="en-US" sz="1200" spc="-1" strike="noStrike">
                          <a:solidFill>
                            <a:srgbClr val="000000"/>
                          </a:solidFill>
                          <a:latin typeface="Calibri"/>
                        </a:rPr>
                        <a:t>Combination of different data types and data objects</a:t>
                      </a:r>
                      <a:endParaRPr b="0" lang="en-IN" sz="1200" spc="-1" strike="noStrike">
                        <a:latin typeface="Arial"/>
                      </a:endParaRPr>
                    </a:p>
                  </a:txBody>
                  <a:tcPr marL="91440" marR="91440">
                    <a:lnL w="12240">
                      <a:noFill/>
                    </a:lnL>
                    <a:lnR w="12240">
                      <a:noFill/>
                    </a:lnR>
                    <a:lnT w="12240">
                      <a:solidFill>
                        <a:srgbClr val="000000"/>
                      </a:solidFill>
                    </a:lnT>
                    <a:lnB w="12240">
                      <a:solidFill>
                        <a:srgbClr val="000000"/>
                      </a:solidFill>
                    </a:lnB>
                    <a:solidFill>
                      <a:srgbClr val="000000">
                        <a:alpha val="20000"/>
                      </a:srgbClr>
                    </a:solidFill>
                  </a:tcPr>
                </a:tc>
              </a:tr>
            </a:tbl>
          </a:graphicData>
        </a:graphic>
      </p:graphicFrame>
      <p:sp>
        <p:nvSpPr>
          <p:cNvPr id="219" name="CustomShape 5"/>
          <p:cNvSpPr/>
          <p:nvPr/>
        </p:nvSpPr>
        <p:spPr>
          <a:xfrm>
            <a:off x="376560" y="1137600"/>
            <a:ext cx="3401640" cy="377280"/>
          </a:xfrm>
          <a:prstGeom prst="rect">
            <a:avLst/>
          </a:prstGeom>
          <a:solidFill>
            <a:schemeClr val="accent1"/>
          </a:solidFill>
          <a:ln w="3240">
            <a:noFill/>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wrap="none" lIns="45720" rIns="45720" tIns="45000" bIns="45000" anchor="ctr">
            <a:noAutofit/>
          </a:bodyPr>
          <a:p>
            <a:pPr>
              <a:lnSpc>
                <a:spcPct val="100000"/>
              </a:lnSpc>
              <a:spcBef>
                <a:spcPts val="1400"/>
              </a:spcBef>
            </a:pPr>
            <a:r>
              <a:rPr b="1" i="1" lang="en-US" sz="1400" spc="-1" strike="noStrike">
                <a:solidFill>
                  <a:srgbClr val="ffffff"/>
                </a:solidFill>
                <a:latin typeface="Calibri"/>
                <a:ea typeface="DejaVu Sans"/>
              </a:rPr>
              <a:t>R Atomic Data Types</a:t>
            </a:r>
            <a:endParaRPr b="0" lang="en-IN" sz="1400" spc="-1" strike="noStrike">
              <a:latin typeface="Arial"/>
            </a:endParaRPr>
          </a:p>
        </p:txBody>
      </p:sp>
      <p:sp>
        <p:nvSpPr>
          <p:cNvPr id="220" name="CustomShape 6"/>
          <p:cNvSpPr/>
          <p:nvPr/>
        </p:nvSpPr>
        <p:spPr>
          <a:xfrm>
            <a:off x="4029480" y="1134000"/>
            <a:ext cx="3779640" cy="377280"/>
          </a:xfrm>
          <a:prstGeom prst="rect">
            <a:avLst/>
          </a:prstGeom>
          <a:solidFill>
            <a:schemeClr val="accent1"/>
          </a:solidFill>
          <a:ln w="3240">
            <a:noFill/>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wrap="none" lIns="45720" rIns="45720" tIns="45000" bIns="45000" anchor="ctr">
            <a:noAutofit/>
          </a:bodyPr>
          <a:p>
            <a:pPr>
              <a:lnSpc>
                <a:spcPct val="100000"/>
              </a:lnSpc>
              <a:spcBef>
                <a:spcPts val="1400"/>
              </a:spcBef>
            </a:pPr>
            <a:r>
              <a:rPr b="1" i="1" lang="en-US" sz="1400" spc="-1" strike="noStrike">
                <a:solidFill>
                  <a:srgbClr val="ffffff"/>
                </a:solidFill>
                <a:latin typeface="Calibri"/>
                <a:ea typeface="DejaVu Sans"/>
              </a:rPr>
              <a:t>R Data Objects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32000" y="432000"/>
            <a:ext cx="907200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000" spc="-1" strike="noStrike">
                <a:solidFill>
                  <a:srgbClr val="000000"/>
                </a:solidFill>
                <a:latin typeface="Calibri"/>
              </a:rPr>
              <a:t>Difference between 'NUMERIC' and INTEGER Data types in R</a:t>
            </a:r>
            <a:endParaRPr b="0" lang="en-IN" sz="2000" spc="-1" strike="noStrike">
              <a:latin typeface="Arial"/>
            </a:endParaRPr>
          </a:p>
        </p:txBody>
      </p:sp>
      <p:sp>
        <p:nvSpPr>
          <p:cNvPr id="222" name="CustomShape 2"/>
          <p:cNvSpPr/>
          <p:nvPr/>
        </p:nvSpPr>
        <p:spPr>
          <a:xfrm>
            <a:off x="533880" y="1465200"/>
            <a:ext cx="9072000" cy="338364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latin typeface="Arial"/>
              </a:rPr>
              <a:t>There are multiple classes that are grouped together as "numeric" classes, </a:t>
            </a:r>
            <a:endParaRPr b="0" lang="en-IN" sz="1800" spc="-1" strike="noStrike">
              <a:latin typeface="Arial"/>
            </a:endParaRPr>
          </a:p>
          <a:p>
            <a:pPr>
              <a:lnSpc>
                <a:spcPct val="100000"/>
              </a:lnSpc>
            </a:pPr>
            <a:r>
              <a:rPr b="0" lang="en-IN" sz="1800" spc="-1" strike="noStrike">
                <a:latin typeface="Arial"/>
              </a:rPr>
              <a:t>the 2 most common of which are double (for double precision floating point numbers) </a:t>
            </a:r>
            <a:endParaRPr b="0" lang="en-IN" sz="1800" spc="-1" strike="noStrike">
              <a:latin typeface="Arial"/>
            </a:endParaRPr>
          </a:p>
          <a:p>
            <a:pPr>
              <a:lnSpc>
                <a:spcPct val="100000"/>
              </a:lnSpc>
            </a:pPr>
            <a:r>
              <a:rPr b="0" lang="en-IN" sz="1800" spc="-1" strike="noStrike">
                <a:latin typeface="Arial"/>
              </a:rPr>
              <a:t>and integer. R will automatically convert between the numeric classes when needed, </a:t>
            </a:r>
            <a:endParaRPr b="0" lang="en-IN" sz="1800" spc="-1" strike="noStrike">
              <a:latin typeface="Arial"/>
            </a:endParaRPr>
          </a:p>
          <a:p>
            <a:pPr>
              <a:lnSpc>
                <a:spcPct val="100000"/>
              </a:lnSpc>
            </a:pPr>
            <a:r>
              <a:rPr b="0" lang="en-IN" sz="1800" spc="-1" strike="noStrike">
                <a:latin typeface="Arial"/>
              </a:rPr>
              <a:t>so for the most part it does not matter to the casual user whether the number 3 is </a:t>
            </a:r>
            <a:endParaRPr b="0" lang="en-IN" sz="1800" spc="-1" strike="noStrike">
              <a:latin typeface="Arial"/>
            </a:endParaRPr>
          </a:p>
          <a:p>
            <a:pPr>
              <a:lnSpc>
                <a:spcPct val="100000"/>
              </a:lnSpc>
            </a:pPr>
            <a:r>
              <a:rPr b="0" lang="en-IN" sz="1800" spc="-1" strike="noStrike">
                <a:latin typeface="Arial"/>
              </a:rPr>
              <a:t>currently stored as an integer or as a double. Most math is done using double precision, </a:t>
            </a:r>
            <a:endParaRPr b="0" lang="en-IN" sz="1800" spc="-1" strike="noStrike">
              <a:latin typeface="Arial"/>
            </a:endParaRPr>
          </a:p>
          <a:p>
            <a:pPr>
              <a:lnSpc>
                <a:spcPct val="100000"/>
              </a:lnSpc>
            </a:pPr>
            <a:r>
              <a:rPr b="0" lang="en-IN" sz="1800" spc="-1" strike="noStrike">
                <a:latin typeface="Arial"/>
              </a:rPr>
              <a:t>so that is often the default storage.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Sometimes you may want to specifically store a vector as integers if you know that they</a:t>
            </a:r>
            <a:endParaRPr b="0" lang="en-IN" sz="1800" spc="-1" strike="noStrike">
              <a:latin typeface="Arial"/>
            </a:endParaRPr>
          </a:p>
          <a:p>
            <a:pPr>
              <a:lnSpc>
                <a:spcPct val="100000"/>
              </a:lnSpc>
            </a:pPr>
            <a:r>
              <a:rPr b="0" lang="en-IN" sz="1800" spc="-1" strike="noStrike">
                <a:latin typeface="Arial"/>
              </a:rPr>
              <a:t>will never be converted to doubles (used as ID values or indexing) since integers require</a:t>
            </a:r>
            <a:endParaRPr b="0" lang="en-IN" sz="1800" spc="-1" strike="noStrike">
              <a:latin typeface="Arial"/>
            </a:endParaRPr>
          </a:p>
          <a:p>
            <a:pPr>
              <a:lnSpc>
                <a:spcPct val="100000"/>
              </a:lnSpc>
            </a:pPr>
            <a:r>
              <a:rPr b="0" lang="en-IN" sz="1800" spc="-1" strike="noStrike">
                <a:latin typeface="Arial"/>
              </a:rPr>
              <a:t>less storage space. But if they are going to be used in any math that will convert them</a:t>
            </a:r>
            <a:endParaRPr b="0" lang="en-IN" sz="1800" spc="-1" strike="noStrike">
              <a:latin typeface="Arial"/>
            </a:endParaRPr>
          </a:p>
          <a:p>
            <a:pPr>
              <a:lnSpc>
                <a:spcPct val="100000"/>
              </a:lnSpc>
            </a:pPr>
            <a:r>
              <a:rPr b="0" lang="en-IN" sz="1800" spc="-1" strike="noStrike">
                <a:latin typeface="Arial"/>
              </a:rPr>
              <a:t>to double, then it will probably be quickest to just store them as doubles to begin with.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03640" y="226080"/>
            <a:ext cx="9072000" cy="946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Calibri"/>
              </a:rPr>
              <a:t>Datatypes in R</a:t>
            </a:r>
            <a:endParaRPr b="0" lang="en-IN" sz="2200" spc="-1" strike="noStrike">
              <a:latin typeface="Arial"/>
            </a:endParaRPr>
          </a:p>
        </p:txBody>
      </p:sp>
      <p:sp>
        <p:nvSpPr>
          <p:cNvPr id="224" name="CustomShape 2"/>
          <p:cNvSpPr/>
          <p:nvPr/>
        </p:nvSpPr>
        <p:spPr>
          <a:xfrm>
            <a:off x="503640" y="1326600"/>
            <a:ext cx="9072000" cy="3288240"/>
          </a:xfrm>
          <a:prstGeom prst="rect">
            <a:avLst/>
          </a:prstGeom>
          <a:noFill/>
          <a:ln>
            <a:noFill/>
          </a:ln>
        </p:spPr>
        <p:style>
          <a:lnRef idx="0"/>
          <a:fillRef idx="0"/>
          <a:effectRef idx="0"/>
          <a:fontRef idx="minor"/>
        </p:style>
        <p:txBody>
          <a:bodyPr lIns="0" rIns="0" tIns="0" bIns="0">
            <a:normAutofit fontScale="51000"/>
          </a:bodyPr>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1. Vectors¶</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When you want to create vector with more than one element, you should use c() function which means to combine the elements into a vector.</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It is 1 Dimensional</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All elements must have the same data type.</a:t>
            </a:r>
            <a:endParaRPr b="0" lang="en-IN" sz="1800" spc="-1" strike="noStrike">
              <a:latin typeface="Arial"/>
            </a:endParaRPr>
          </a:p>
          <a:p>
            <a:pPr>
              <a:lnSpc>
                <a:spcPct val="100000"/>
              </a:lnSpc>
              <a:spcBef>
                <a:spcPts val="1168"/>
              </a:spcBef>
            </a:pPr>
            <a:endParaRPr b="0" lang="en-IN" sz="1800" spc="-1" strike="noStrike">
              <a:latin typeface="Arial"/>
            </a:endParaRPr>
          </a:p>
          <a:p>
            <a:pPr lvl="1" marL="864000" indent="-323640">
              <a:lnSpc>
                <a:spcPct val="100000"/>
              </a:lnSpc>
              <a:spcBef>
                <a:spcPts val="935"/>
              </a:spcBef>
              <a:buClr>
                <a:srgbClr val="000000"/>
              </a:buClr>
              <a:buSzPct val="75000"/>
              <a:buFont typeface="Symbol"/>
              <a:buChar char=""/>
            </a:pPr>
            <a:r>
              <a:rPr b="1" lang="en-US" sz="1800" spc="-1" strike="noStrike">
                <a:solidFill>
                  <a:srgbClr val="000000"/>
                </a:solidFill>
                <a:latin typeface="Calibri"/>
              </a:rPr>
              <a:t>Example</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Create a vector.</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apple &lt;- c('red','green',"yellow")</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print(apple)</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Get the class of the vector.</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print(class(apple))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503640" y="1326600"/>
            <a:ext cx="9072000" cy="3288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Create a vector.</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num1 &lt;- c(10L,20L)</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print(num1)</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Get the class of the vector.</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print(class(num1))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503640" y="504000"/>
            <a:ext cx="9072000" cy="4110840"/>
          </a:xfrm>
          <a:prstGeom prst="rect">
            <a:avLst/>
          </a:prstGeom>
          <a:noFill/>
          <a:ln>
            <a:noFill/>
          </a:ln>
        </p:spPr>
        <p:style>
          <a:lnRef idx="0"/>
          <a:fillRef idx="0"/>
          <a:effectRef idx="0"/>
          <a:fontRef idx="minor"/>
        </p:style>
        <p:txBody>
          <a:bodyPr lIns="0" rIns="0" tIns="0" bIns="0">
            <a:normAutofit fontScale="69000"/>
          </a:bodyPr>
          <a:p>
            <a:pPr marL="432000" indent="-323640">
              <a:lnSpc>
                <a:spcPct val="100000"/>
              </a:lnSpc>
              <a:spcBef>
                <a:spcPts val="1168"/>
              </a:spcBef>
              <a:buClr>
                <a:srgbClr val="000000"/>
              </a:buClr>
              <a:buSzPct val="45000"/>
              <a:buFont typeface="Wingdings" charset="2"/>
              <a:buChar char=""/>
            </a:pPr>
            <a:r>
              <a:rPr b="1" lang="en-US" sz="1800" spc="-1" strike="noStrike">
                <a:solidFill>
                  <a:srgbClr val="000000"/>
                </a:solidFill>
                <a:latin typeface="Calibri"/>
              </a:rPr>
              <a:t>2</a:t>
            </a:r>
            <a:r>
              <a:rPr b="0" lang="en-US" sz="1800" spc="-1" strike="noStrike">
                <a:solidFill>
                  <a:srgbClr val="000000"/>
                </a:solidFill>
                <a:latin typeface="Calibri"/>
              </a:rPr>
              <a:t>. </a:t>
            </a:r>
            <a:r>
              <a:rPr b="1" lang="en-US" sz="1800" spc="-1" strike="noStrike">
                <a:solidFill>
                  <a:srgbClr val="000000"/>
                </a:solidFill>
                <a:latin typeface="Calibri"/>
              </a:rPr>
              <a:t>LISTS</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A list is an R-object which can contain many different types of elements inside it like vectors, functions and even another list inside it.</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It is Multi-Dimensional</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Lists are the R objects which contain elements of different types like − numbers, strings, vectors and another list inside it. A list can also contain a matrix or a function as its elements. List is created using list() function.</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Example</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Create a list.</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list1 &lt;- list(c(2,5,3),21.3, 12L)</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Print the list.</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print(list1)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3640" y="504000"/>
            <a:ext cx="9072000" cy="4110840"/>
          </a:xfrm>
          <a:prstGeom prst="rect">
            <a:avLst/>
          </a:prstGeom>
          <a:noFill/>
          <a:ln>
            <a:noFill/>
          </a:ln>
        </p:spPr>
        <p:style>
          <a:lnRef idx="0"/>
          <a:fillRef idx="0"/>
          <a:effectRef idx="0"/>
          <a:fontRef idx="minor"/>
        </p:style>
        <p:txBody>
          <a:bodyPr lIns="0" rIns="0" tIns="0" bIns="0">
            <a:normAutofit fontScale="69000"/>
          </a:bodyPr>
          <a:p>
            <a:pPr marL="432000" indent="-323640">
              <a:lnSpc>
                <a:spcPct val="100000"/>
              </a:lnSpc>
              <a:spcBef>
                <a:spcPts val="1168"/>
              </a:spcBef>
              <a:buClr>
                <a:srgbClr val="000000"/>
              </a:buClr>
              <a:buSzPct val="45000"/>
              <a:buFont typeface="Wingdings" charset="2"/>
              <a:buChar char=""/>
            </a:pPr>
            <a:r>
              <a:rPr b="1" lang="en-US" sz="1800" spc="-1" strike="noStrike">
                <a:solidFill>
                  <a:srgbClr val="000000"/>
                </a:solidFill>
                <a:latin typeface="Calibri"/>
              </a:rPr>
              <a:t>3</a:t>
            </a:r>
            <a:r>
              <a:rPr b="0" lang="en-US" sz="1800" spc="-1" strike="noStrike">
                <a:solidFill>
                  <a:srgbClr val="000000"/>
                </a:solidFill>
                <a:latin typeface="Calibri"/>
              </a:rPr>
              <a:t>. </a:t>
            </a:r>
            <a:r>
              <a:rPr b="1" lang="en-US" sz="1800" spc="-1" strike="noStrike">
                <a:solidFill>
                  <a:srgbClr val="000000"/>
                </a:solidFill>
                <a:latin typeface="Calibri"/>
              </a:rPr>
              <a:t>MATRICES</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A matrix is a two-dimensional rectangular data set.</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It can be created using a vector input to the matrix function.</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Example</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M = matrix(c('a','a','b','c','b','a'))</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print(M)</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M = matrix(c('a','a','b','c','b','a'), nrow = 2, ncol = 3)</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print(M)</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nrow - means number of required rows</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ncol - means number of required columns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3640" y="1326600"/>
            <a:ext cx="9072000" cy="3288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Create a matrix.</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M = matrix( c('a','a','b','c','b','a'), nrow = 2, ncol = 3, byrow = TRUE)</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print(M)</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byrow - means it will add elements in row, by default it adds elements by columns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503640" y="504000"/>
            <a:ext cx="9072000" cy="4110840"/>
          </a:xfrm>
          <a:prstGeom prst="rect">
            <a:avLst/>
          </a:prstGeom>
          <a:noFill/>
          <a:ln>
            <a:noFill/>
          </a:ln>
        </p:spPr>
        <p:style>
          <a:lnRef idx="0"/>
          <a:fillRef idx="0"/>
          <a:effectRef idx="0"/>
          <a:fontRef idx="minor"/>
        </p:style>
        <p:txBody>
          <a:bodyPr lIns="0" rIns="0" tIns="0" bIns="0">
            <a:normAutofit fontScale="88000"/>
          </a:bodyPr>
          <a:p>
            <a:pPr marL="432000" indent="-323640">
              <a:lnSpc>
                <a:spcPct val="100000"/>
              </a:lnSpc>
              <a:spcBef>
                <a:spcPts val="1168"/>
              </a:spcBef>
              <a:buClr>
                <a:srgbClr val="000000"/>
              </a:buClr>
              <a:buSzPct val="45000"/>
              <a:buFont typeface="Wingdings" charset="2"/>
              <a:buChar char=""/>
            </a:pPr>
            <a:r>
              <a:rPr b="1" lang="en-US" sz="1800" spc="-1" strike="noStrike">
                <a:solidFill>
                  <a:srgbClr val="000000"/>
                </a:solidFill>
                <a:latin typeface="Calibri"/>
              </a:rPr>
              <a:t>4</a:t>
            </a:r>
            <a:r>
              <a:rPr b="0" lang="en-US" sz="1800" spc="-1" strike="noStrike">
                <a:solidFill>
                  <a:srgbClr val="000000"/>
                </a:solidFill>
                <a:latin typeface="Calibri"/>
              </a:rPr>
              <a:t>. </a:t>
            </a:r>
            <a:r>
              <a:rPr b="1" lang="en-US" sz="1800" spc="-1" strike="noStrike">
                <a:solidFill>
                  <a:srgbClr val="000000"/>
                </a:solidFill>
                <a:latin typeface="Calibri"/>
              </a:rPr>
              <a:t>FACTORS</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Factor in R is a variable used to categorize and store the data, having a limited number of different values.</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Factor in R is also known as a categorical variable that stores both string and integer data values as levels.</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Factor is mostly used in Statistical Modeling and exploratory data analysis with R.</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Factors are the r-objects which are created using a vector. It stores the vector along with the distinct values of the elements in the vector as labels. The labels are always character irrespective of whether it is numeric or character or Boolean etc. in the input vector. They are useful in statistical modeling.</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Factors are created using the factor() function. The nlevels functions gives the count of levels.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03640" y="504000"/>
            <a:ext cx="9072000" cy="4895640"/>
          </a:xfrm>
          <a:prstGeom prst="rect">
            <a:avLst/>
          </a:prstGeom>
          <a:noFill/>
          <a:ln>
            <a:noFill/>
          </a:ln>
        </p:spPr>
        <p:style>
          <a:lnRef idx="0"/>
          <a:fillRef idx="0"/>
          <a:effectRef idx="0"/>
          <a:fontRef idx="minor"/>
        </p:style>
        <p:txBody>
          <a:bodyPr lIns="0" rIns="0" tIns="0" bIns="0">
            <a:normAutofit fontScale="80000"/>
          </a:bodyPr>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t>
            </a:r>
            <a:r>
              <a:rPr b="1" lang="en-US" sz="1800" spc="-1" strike="noStrike">
                <a:solidFill>
                  <a:srgbClr val="000000"/>
                </a:solidFill>
                <a:latin typeface="Calibri"/>
              </a:rPr>
              <a:t>Example</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Create a vector.</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apple_colors &lt;- c('green','green','yellow','red','red','red','green')</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Create a factor object.</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factor_apple &lt;- factor(apple_colors)</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Print the factor.</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print(factor_apple)</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print(nlevels(factor_apple))</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1" lang="en-US" sz="1800" spc="-1" strike="noStrike">
                <a:solidFill>
                  <a:srgbClr val="000000"/>
                </a:solidFill>
                <a:latin typeface="Calibri"/>
              </a:rPr>
              <a:t>Output: </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[1] green  green  yellow red    red    red    green </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Levels: green red yellow</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[1] 3</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03640" y="432000"/>
            <a:ext cx="9072000" cy="4895640"/>
          </a:xfrm>
          <a:prstGeom prst="rect">
            <a:avLst/>
          </a:prstGeom>
          <a:noFill/>
          <a:ln>
            <a:noFill/>
          </a:ln>
        </p:spPr>
        <p:style>
          <a:lnRef idx="0"/>
          <a:fillRef idx="0"/>
          <a:effectRef idx="0"/>
          <a:fontRef idx="minor"/>
        </p:style>
        <p:txBody>
          <a:bodyPr lIns="0" rIns="0" tIns="0" bIns="0">
            <a:normAutofit fontScale="57000"/>
          </a:bodyPr>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Create a vector as input.</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500" spc="-1" strike="noStrike">
                <a:solidFill>
                  <a:srgbClr val="000000"/>
                </a:solidFill>
                <a:latin typeface="Calibri"/>
              </a:rPr>
              <a:t>data &lt;- c("East","West","East","North","North","East","West","West","West","East","North")</a:t>
            </a:r>
            <a:endParaRPr b="0" lang="en-IN" sz="15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print(data)</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print(is.factor(data))</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Apply the factor function.</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factor_data &lt;- factor(data)</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print(factor_data)</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print(is.factor(factor_data))</a:t>
            </a:r>
            <a:endParaRPr b="0" lang="en-IN" sz="1800" spc="-1" strike="noStrike">
              <a:latin typeface="Arial"/>
            </a:endParaRPr>
          </a:p>
          <a:p>
            <a:pPr>
              <a:lnSpc>
                <a:spcPct val="100000"/>
              </a:lnSpc>
              <a:spcBef>
                <a:spcPts val="1168"/>
              </a:spcBef>
            </a:pP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1" lang="en-US" sz="1800" spc="-1" strike="noStrike">
                <a:solidFill>
                  <a:srgbClr val="000000"/>
                </a:solidFill>
                <a:latin typeface="Calibri"/>
              </a:rPr>
              <a:t>Output:</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[1] "East"  "West"  "East"  "North" "North" "East"  "West"  "West"  "West"  "East" "North"</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[1] FALSE</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[1] East  West  East  North North East  West  West  West  East  North</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Levels: East North West</a:t>
            </a:r>
            <a:endParaRPr b="0" lang="en-IN" sz="18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[1] TRUE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04360" y="709560"/>
            <a:ext cx="907056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IN" sz="4400" spc="-1" strike="noStrike">
                <a:solidFill>
                  <a:srgbClr val="000000"/>
                </a:solidFill>
                <a:latin typeface="Arial"/>
                <a:ea typeface="DejaVu Sans"/>
              </a:rPr>
              <a:t>Agenda</a:t>
            </a:r>
            <a:endParaRPr b="0" lang="en-IN" sz="4400" spc="-1" strike="noStrike">
              <a:latin typeface="Arial"/>
            </a:endParaRPr>
          </a:p>
        </p:txBody>
      </p:sp>
      <p:sp>
        <p:nvSpPr>
          <p:cNvPr id="193" name="CustomShape 2"/>
          <p:cNvSpPr/>
          <p:nvPr/>
        </p:nvSpPr>
        <p:spPr>
          <a:xfrm>
            <a:off x="576000" y="2088000"/>
            <a:ext cx="9070560" cy="3166920"/>
          </a:xfrm>
          <a:prstGeom prst="rect">
            <a:avLst/>
          </a:prstGeom>
          <a:noFill/>
          <a:ln>
            <a:noFill/>
          </a:ln>
        </p:spPr>
        <p:style>
          <a:lnRef idx="0"/>
          <a:fillRef idx="0"/>
          <a:effectRef idx="0"/>
          <a:fontRef idx="minor"/>
        </p:style>
        <p:txBody>
          <a:bodyPr lIns="0" rIns="0" tIns="0" bIns="0">
            <a:normAutofit/>
          </a:bodyPr>
          <a:p>
            <a:pPr marL="432000" indent="-322920">
              <a:lnSpc>
                <a:spcPct val="90000"/>
              </a:lnSpc>
              <a:spcBef>
                <a:spcPts val="1800"/>
              </a:spcBef>
              <a:buClr>
                <a:srgbClr val="000000"/>
              </a:buClr>
              <a:buSzPct val="45000"/>
              <a:buFont typeface="Wingdings" charset="2"/>
              <a:buChar char=""/>
            </a:pPr>
            <a:r>
              <a:rPr b="0" lang="en-US" sz="2800" spc="-1" strike="noStrike">
                <a:solidFill>
                  <a:srgbClr val="000000"/>
                </a:solidFill>
                <a:latin typeface="Calibri"/>
                <a:ea typeface="DejaVu Sans"/>
              </a:rPr>
              <a:t>Installing a package / setting up working directory</a:t>
            </a:r>
            <a:endParaRPr b="0" lang="en-IN" sz="2800" spc="-1" strike="noStrike">
              <a:latin typeface="Arial"/>
            </a:endParaRPr>
          </a:p>
          <a:p>
            <a:pPr marL="432000" indent="-322920">
              <a:lnSpc>
                <a:spcPct val="90000"/>
              </a:lnSpc>
              <a:spcBef>
                <a:spcPts val="1800"/>
              </a:spcBef>
              <a:buClr>
                <a:srgbClr val="000000"/>
              </a:buClr>
              <a:buSzPct val="45000"/>
              <a:buFont typeface="Wingdings" charset="2"/>
              <a:buChar char=""/>
            </a:pPr>
            <a:r>
              <a:rPr b="0" lang="en-US" sz="2800" spc="-1" strike="noStrike">
                <a:solidFill>
                  <a:srgbClr val="000000"/>
                </a:solidFill>
                <a:latin typeface="Calibri"/>
                <a:ea typeface="DejaVu Sans"/>
              </a:rPr>
              <a:t>Introduction to R</a:t>
            </a:r>
            <a:endParaRPr b="0" lang="en-IN" sz="2800" spc="-1" strike="noStrike">
              <a:latin typeface="Arial"/>
            </a:endParaRPr>
          </a:p>
          <a:p>
            <a:pPr marL="432000" indent="-322920">
              <a:lnSpc>
                <a:spcPct val="90000"/>
              </a:lnSpc>
              <a:spcBef>
                <a:spcPts val="1800"/>
              </a:spcBef>
              <a:buClr>
                <a:srgbClr val="000000"/>
              </a:buClr>
              <a:buSzPct val="45000"/>
              <a:buFont typeface="Wingdings" charset="2"/>
              <a:buChar char=""/>
            </a:pPr>
            <a:r>
              <a:rPr b="0" lang="en-US" sz="2800" spc="-1" strike="noStrike">
                <a:solidFill>
                  <a:srgbClr val="000000"/>
                </a:solidFill>
                <a:latin typeface="Calibri"/>
                <a:ea typeface="DejaVu Sans"/>
              </a:rPr>
              <a:t>Data Handling in R(Data Type)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03640" y="226080"/>
            <a:ext cx="9072000" cy="4215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1600" spc="-1" strike="noStrike">
                <a:solidFill>
                  <a:srgbClr val="000000"/>
                </a:solidFill>
                <a:latin typeface="Calibri"/>
              </a:rPr>
              <a:t>Type casting</a:t>
            </a:r>
            <a:endParaRPr b="0" lang="en-IN" sz="1600" spc="-1" strike="noStrike">
              <a:latin typeface="Arial"/>
            </a:endParaRPr>
          </a:p>
        </p:txBody>
      </p:sp>
      <p:sp>
        <p:nvSpPr>
          <p:cNvPr id="233" name="CustomShape 2"/>
          <p:cNvSpPr/>
          <p:nvPr/>
        </p:nvSpPr>
        <p:spPr>
          <a:xfrm>
            <a:off x="503640" y="720000"/>
            <a:ext cx="9072000" cy="4607640"/>
          </a:xfrm>
          <a:prstGeom prst="rect">
            <a:avLst/>
          </a:prstGeom>
          <a:noFill/>
          <a:ln>
            <a:noFill/>
          </a:ln>
        </p:spPr>
        <p:style>
          <a:lnRef idx="0"/>
          <a:fillRef idx="0"/>
          <a:effectRef idx="0"/>
          <a:fontRef idx="minor"/>
        </p:style>
        <p:txBody>
          <a:bodyPr lIns="0" rIns="0" tIns="0" bIns="0">
            <a:normAutofit fontScale="31000"/>
          </a:bodyPr>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as.numeric()</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as.character()</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as.integer()</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as.vector()</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as.matrix()</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as.factor()</a:t>
            </a:r>
            <a:endParaRPr b="0" lang="en-IN" sz="2320" spc="-1" strike="noStrike">
              <a:latin typeface="Arial"/>
            </a:endParaRPr>
          </a:p>
          <a:p>
            <a:pPr>
              <a:lnSpc>
                <a:spcPct val="100000"/>
              </a:lnSpc>
              <a:spcBef>
                <a:spcPts val="1168"/>
              </a:spcBef>
            </a:pP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1" lang="en-US" sz="2320" spc="-1" strike="noStrike">
                <a:solidFill>
                  <a:srgbClr val="000000"/>
                </a:solidFill>
                <a:latin typeface="Calibri"/>
              </a:rPr>
              <a:t>- </a:t>
            </a:r>
            <a:r>
              <a:rPr b="1" lang="en-US" sz="2320" spc="-1" strike="noStrike" u="sng">
                <a:solidFill>
                  <a:srgbClr val="000000"/>
                </a:solidFill>
                <a:uFillTx/>
                <a:latin typeface="Calibri"/>
              </a:rPr>
              <a:t>Example</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x = 12L</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print(class(x))</a:t>
            </a:r>
            <a:endParaRPr b="0" lang="en-IN" sz="2320" spc="-1" strike="noStrike">
              <a:latin typeface="Arial"/>
            </a:endParaRPr>
          </a:p>
          <a:p>
            <a:pPr>
              <a:lnSpc>
                <a:spcPct val="100000"/>
              </a:lnSpc>
              <a:spcBef>
                <a:spcPts val="1168"/>
              </a:spcBef>
            </a:pP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y = as.numeric(x)</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print(class(y))</a:t>
            </a:r>
            <a:endParaRPr b="0" lang="en-IN" sz="2320" spc="-1" strike="noStrike">
              <a:latin typeface="Arial"/>
            </a:endParaRPr>
          </a:p>
          <a:p>
            <a:pPr>
              <a:lnSpc>
                <a:spcPct val="100000"/>
              </a:lnSpc>
              <a:spcBef>
                <a:spcPts val="1168"/>
              </a:spcBef>
            </a:pP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x = 12</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print(class(x))</a:t>
            </a:r>
            <a:endParaRPr b="0" lang="en-IN" sz="2320" spc="-1" strike="noStrike">
              <a:latin typeface="Arial"/>
            </a:endParaRPr>
          </a:p>
          <a:p>
            <a:pPr>
              <a:lnSpc>
                <a:spcPct val="100000"/>
              </a:lnSpc>
              <a:spcBef>
                <a:spcPts val="1168"/>
              </a:spcBef>
            </a:pP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y = as.integer(x)</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print(class(y))</a:t>
            </a:r>
            <a:endParaRPr b="0" lang="en-IN" sz="232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2320" spc="-1" strike="noStrike">
                <a:solidFill>
                  <a:srgbClr val="000000"/>
                </a:solidFill>
                <a:latin typeface="Calibri"/>
              </a:rPr>
              <a:t>print(y)</a:t>
            </a:r>
            <a:endParaRPr b="0" lang="en-IN" sz="232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3640" y="226080"/>
            <a:ext cx="9072000" cy="4935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Calibri"/>
              </a:rPr>
              <a:t>Datatype validations</a:t>
            </a:r>
            <a:endParaRPr b="0" lang="en-IN" sz="2200" spc="-1" strike="noStrike">
              <a:latin typeface="Arial"/>
            </a:endParaRPr>
          </a:p>
        </p:txBody>
      </p:sp>
      <p:sp>
        <p:nvSpPr>
          <p:cNvPr id="235" name="CustomShape 2"/>
          <p:cNvSpPr/>
          <p:nvPr/>
        </p:nvSpPr>
        <p:spPr>
          <a:xfrm>
            <a:off x="503640" y="864000"/>
            <a:ext cx="9072000" cy="4319640"/>
          </a:xfrm>
          <a:prstGeom prst="rect">
            <a:avLst/>
          </a:prstGeom>
          <a:noFill/>
          <a:ln>
            <a:noFill/>
          </a:ln>
        </p:spPr>
        <p:style>
          <a:lnRef idx="0"/>
          <a:fillRef idx="0"/>
          <a:effectRef idx="0"/>
          <a:fontRef idx="minor"/>
        </p:style>
        <p:txBody>
          <a:bodyPr lIns="0" rIns="0" tIns="0" bIns="0">
            <a:normAutofit fontScale="66000"/>
          </a:bodyPr>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is.numeric()</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is.character()</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is.integer()</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is.vector()</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is.matrix()</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is.factor()</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1" lang="en-US" sz="1600" spc="-1" strike="noStrike">
                <a:solidFill>
                  <a:srgbClr val="000000"/>
                </a:solidFill>
                <a:latin typeface="Calibri"/>
              </a:rPr>
              <a:t># It will return whether true or false</a:t>
            </a:r>
            <a:endParaRPr b="0" lang="en-IN" sz="1600" spc="-1" strike="noStrike">
              <a:latin typeface="Arial"/>
            </a:endParaRPr>
          </a:p>
          <a:p>
            <a:pPr>
              <a:lnSpc>
                <a:spcPct val="100000"/>
              </a:lnSpc>
              <a:spcBef>
                <a:spcPts val="1168"/>
              </a:spcBef>
            </a:pP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 Ex:</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    </a:t>
            </a:r>
            <a:r>
              <a:rPr b="0" lang="en-US" sz="1600" spc="-1" strike="noStrike">
                <a:solidFill>
                  <a:srgbClr val="000000"/>
                </a:solidFill>
                <a:latin typeface="Calibri"/>
              </a:rPr>
              <a:t>var1 = 10.2</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    </a:t>
            </a:r>
            <a:r>
              <a:rPr b="0" lang="en-US" sz="1600" spc="-1" strike="noStrike">
                <a:solidFill>
                  <a:srgbClr val="000000"/>
                </a:solidFill>
                <a:latin typeface="Calibri"/>
              </a:rPr>
              <a:t>is.numeric(var1)</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    </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    </a:t>
            </a:r>
            <a:r>
              <a:rPr b="0" lang="en-US" sz="1600" spc="-1" strike="noStrike">
                <a:solidFill>
                  <a:srgbClr val="000000"/>
                </a:solidFill>
                <a:latin typeface="Calibri"/>
              </a:rPr>
              <a:t>data = 'rahul'</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    </a:t>
            </a:r>
            <a:r>
              <a:rPr b="0" lang="en-US" sz="1600" spc="-1" strike="noStrike">
                <a:solidFill>
                  <a:srgbClr val="000000"/>
                </a:solidFill>
                <a:latin typeface="Calibri"/>
              </a:rPr>
              <a:t>is.integer(data)</a:t>
            </a:r>
            <a:endParaRPr b="0" lang="en-IN" sz="1600" spc="-1" strike="noStrike">
              <a:latin typeface="Arial"/>
            </a:endParaRPr>
          </a:p>
          <a:p>
            <a:pPr marL="432000" indent="-323640">
              <a:lnSpc>
                <a:spcPct val="100000"/>
              </a:lnSpc>
              <a:spcBef>
                <a:spcPts val="1168"/>
              </a:spcBef>
              <a:buClr>
                <a:srgbClr val="000000"/>
              </a:buClr>
              <a:buSzPct val="45000"/>
              <a:buFont typeface="Wingdings" charset="2"/>
              <a:buChar char=""/>
            </a:pPr>
            <a:r>
              <a:rPr b="0" lang="en-US" sz="1600" spc="-1" strike="noStrike">
                <a:solidFill>
                  <a:srgbClr val="000000"/>
                </a:solidFill>
                <a:latin typeface="Calibri"/>
              </a:rPr>
              <a:t>    </a:t>
            </a:r>
            <a:r>
              <a:rPr b="0" lang="en-US" sz="1600" spc="-1" strike="noStrike">
                <a:solidFill>
                  <a:srgbClr val="000000"/>
                </a:solidFill>
                <a:latin typeface="Calibri"/>
              </a:rPr>
              <a:t>is.character(data)</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864000" y="936000"/>
            <a:ext cx="9070560" cy="94536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600" spc="-1" strike="noStrike">
                <a:solidFill>
                  <a:srgbClr val="000000"/>
                </a:solidFill>
                <a:latin typeface="Calibri Light"/>
                <a:ea typeface="DejaVu Sans"/>
              </a:rPr>
              <a:t>Setting up R and IDE’s (RStudio)</a:t>
            </a:r>
            <a:endParaRPr b="0" lang="en-IN" sz="3600" spc="-1" strike="noStrike">
              <a:latin typeface="Arial"/>
            </a:endParaRPr>
          </a:p>
        </p:txBody>
      </p:sp>
      <p:sp>
        <p:nvSpPr>
          <p:cNvPr id="195" name="CustomShape 2"/>
          <p:cNvSpPr/>
          <p:nvPr/>
        </p:nvSpPr>
        <p:spPr>
          <a:xfrm>
            <a:off x="504000" y="2160000"/>
            <a:ext cx="9070560" cy="24537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000" spc="-1" strike="noStrike" u="sng">
                <a:solidFill>
                  <a:srgbClr val="0000ff"/>
                </a:solidFill>
                <a:uFillTx/>
                <a:latin typeface="Arial"/>
                <a:ea typeface="DejaVu Sans"/>
                <a:hlinkClick r:id="rId1"/>
              </a:rPr>
              <a:t>https://www.andrewheiss.com/blog/2012/04/17/install-r-rstudio-r-commander-windows-osx/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78000" y="315000"/>
            <a:ext cx="7428600" cy="692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400" spc="-1" strike="noStrike">
                <a:solidFill>
                  <a:srgbClr val="000000"/>
                </a:solidFill>
                <a:latin typeface="Calibri Light"/>
                <a:ea typeface="DejaVu Sans"/>
              </a:rPr>
              <a:t>RStudio</a:t>
            </a:r>
            <a:endParaRPr b="0" lang="en-IN" sz="4400" spc="-1" strike="noStrike">
              <a:latin typeface="Arial"/>
            </a:endParaRPr>
          </a:p>
        </p:txBody>
      </p:sp>
      <p:pic>
        <p:nvPicPr>
          <p:cNvPr id="197" name="Picture 2_1" descr=""/>
          <p:cNvPicPr/>
          <p:nvPr/>
        </p:nvPicPr>
        <p:blipFill>
          <a:blip r:embed="rId1"/>
          <a:stretch/>
        </p:blipFill>
        <p:spPr>
          <a:xfrm>
            <a:off x="378000" y="1134000"/>
            <a:ext cx="7431120" cy="3946680"/>
          </a:xfrm>
          <a:prstGeom prst="rect">
            <a:avLst/>
          </a:prstGeom>
          <a:ln>
            <a:noFill/>
          </a:ln>
        </p:spPr>
      </p:pic>
      <p:sp>
        <p:nvSpPr>
          <p:cNvPr id="198" name="CustomShape 2"/>
          <p:cNvSpPr/>
          <p:nvPr/>
        </p:nvSpPr>
        <p:spPr>
          <a:xfrm>
            <a:off x="378000" y="1512000"/>
            <a:ext cx="4913640" cy="2040840"/>
          </a:xfrm>
          <a:prstGeom prst="rect">
            <a:avLst/>
          </a:prstGeom>
          <a:noFill/>
          <a:ln w="12600">
            <a:solidFill>
              <a:schemeClr val="tx1"/>
            </a:solidFill>
            <a:prstDash val="dash"/>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sp>
      <p:sp>
        <p:nvSpPr>
          <p:cNvPr id="199" name="CustomShape 3"/>
          <p:cNvSpPr/>
          <p:nvPr/>
        </p:nvSpPr>
        <p:spPr>
          <a:xfrm>
            <a:off x="4536720" y="1335600"/>
            <a:ext cx="755280" cy="301680"/>
          </a:xfrm>
          <a:prstGeom prst="rect">
            <a:avLst/>
          </a:prstGeom>
          <a:solidFill>
            <a:srgbClr val="006666"/>
          </a:solidFill>
          <a:ln w="3240">
            <a:solidFill>
              <a:schemeClr val="bg1"/>
            </a:solidFill>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91440" bIns="91440" anchor="ctr">
            <a:noAutofit/>
          </a:bodyPr>
          <a:p>
            <a:pPr>
              <a:lnSpc>
                <a:spcPct val="100000"/>
              </a:lnSpc>
            </a:pPr>
            <a:r>
              <a:rPr b="1" lang="en-US" sz="1400" spc="-1" strike="noStrike">
                <a:solidFill>
                  <a:srgbClr val="ffffff"/>
                </a:solidFill>
                <a:latin typeface="Calibri Light"/>
                <a:ea typeface="DejaVu Sans"/>
              </a:rPr>
              <a:t>Editor</a:t>
            </a:r>
            <a:endParaRPr b="0" lang="en-IN" sz="1400" spc="-1" strike="noStrike">
              <a:latin typeface="Arial"/>
            </a:endParaRPr>
          </a:p>
        </p:txBody>
      </p:sp>
      <p:sp>
        <p:nvSpPr>
          <p:cNvPr id="200" name="CustomShape 4"/>
          <p:cNvSpPr/>
          <p:nvPr/>
        </p:nvSpPr>
        <p:spPr>
          <a:xfrm>
            <a:off x="378000" y="3559680"/>
            <a:ext cx="4913640" cy="1511280"/>
          </a:xfrm>
          <a:prstGeom prst="rect">
            <a:avLst/>
          </a:prstGeom>
          <a:noFill/>
          <a:ln w="12600">
            <a:solidFill>
              <a:schemeClr val="tx1"/>
            </a:solidFill>
            <a:prstDash val="dash"/>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sp>
      <p:sp>
        <p:nvSpPr>
          <p:cNvPr id="201" name="CustomShape 5"/>
          <p:cNvSpPr/>
          <p:nvPr/>
        </p:nvSpPr>
        <p:spPr>
          <a:xfrm>
            <a:off x="378000" y="4932000"/>
            <a:ext cx="755280" cy="301680"/>
          </a:xfrm>
          <a:prstGeom prst="rect">
            <a:avLst/>
          </a:prstGeom>
          <a:solidFill>
            <a:srgbClr val="006666"/>
          </a:solidFill>
          <a:ln w="3240">
            <a:solidFill>
              <a:schemeClr val="bg1"/>
            </a:solidFill>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91440" bIns="91440" anchor="ctr">
            <a:noAutofit/>
          </a:bodyPr>
          <a:p>
            <a:pPr>
              <a:lnSpc>
                <a:spcPct val="100000"/>
              </a:lnSpc>
            </a:pPr>
            <a:r>
              <a:rPr b="1" lang="en-US" sz="1400" spc="-1" strike="noStrike">
                <a:solidFill>
                  <a:srgbClr val="ffffff"/>
                </a:solidFill>
                <a:latin typeface="Calibri Light"/>
                <a:ea typeface="DejaVu Sans"/>
              </a:rPr>
              <a:t>Console</a:t>
            </a:r>
            <a:endParaRPr b="0" lang="en-IN" sz="1400" spc="-1" strike="noStrike">
              <a:latin typeface="Arial"/>
            </a:endParaRPr>
          </a:p>
        </p:txBody>
      </p:sp>
      <p:sp>
        <p:nvSpPr>
          <p:cNvPr id="202" name="CustomShape 6"/>
          <p:cNvSpPr/>
          <p:nvPr/>
        </p:nvSpPr>
        <p:spPr>
          <a:xfrm>
            <a:off x="5316120" y="1512000"/>
            <a:ext cx="2494080" cy="1284480"/>
          </a:xfrm>
          <a:prstGeom prst="rect">
            <a:avLst/>
          </a:prstGeom>
          <a:noFill/>
          <a:ln w="12600">
            <a:solidFill>
              <a:schemeClr val="tx1"/>
            </a:solidFill>
            <a:prstDash val="dash"/>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sp>
      <p:sp>
        <p:nvSpPr>
          <p:cNvPr id="203" name="CustomShape 7"/>
          <p:cNvSpPr/>
          <p:nvPr/>
        </p:nvSpPr>
        <p:spPr>
          <a:xfrm>
            <a:off x="5316120" y="2801160"/>
            <a:ext cx="2494080" cy="2267640"/>
          </a:xfrm>
          <a:prstGeom prst="rect">
            <a:avLst/>
          </a:prstGeom>
          <a:noFill/>
          <a:ln w="12600">
            <a:solidFill>
              <a:schemeClr val="tx1"/>
            </a:solidFill>
            <a:prstDash val="dash"/>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sp>
      <p:sp>
        <p:nvSpPr>
          <p:cNvPr id="204" name="CustomShape 8"/>
          <p:cNvSpPr/>
          <p:nvPr/>
        </p:nvSpPr>
        <p:spPr>
          <a:xfrm>
            <a:off x="6676920" y="4932000"/>
            <a:ext cx="1133280" cy="301680"/>
          </a:xfrm>
          <a:prstGeom prst="rect">
            <a:avLst/>
          </a:prstGeom>
          <a:solidFill>
            <a:srgbClr val="006666"/>
          </a:solidFill>
          <a:ln w="3240">
            <a:solidFill>
              <a:schemeClr val="bg1"/>
            </a:solidFill>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91440" bIns="91440" anchor="ctr">
            <a:noAutofit/>
          </a:bodyPr>
          <a:p>
            <a:pPr>
              <a:lnSpc>
                <a:spcPct val="100000"/>
              </a:lnSpc>
            </a:pPr>
            <a:r>
              <a:rPr b="1" lang="en-US" sz="1400" spc="-1" strike="noStrike">
                <a:solidFill>
                  <a:srgbClr val="ffffff"/>
                </a:solidFill>
                <a:latin typeface="Calibri Light"/>
                <a:ea typeface="DejaVu Sans"/>
              </a:rPr>
              <a:t>Help and Plot</a:t>
            </a:r>
            <a:endParaRPr b="0" lang="en-IN" sz="1400" spc="-1" strike="noStrike">
              <a:latin typeface="Arial"/>
            </a:endParaRPr>
          </a:p>
        </p:txBody>
      </p:sp>
      <p:sp>
        <p:nvSpPr>
          <p:cNvPr id="205" name="CustomShape 9"/>
          <p:cNvSpPr/>
          <p:nvPr/>
        </p:nvSpPr>
        <p:spPr>
          <a:xfrm>
            <a:off x="6676920" y="1335600"/>
            <a:ext cx="1133280" cy="301680"/>
          </a:xfrm>
          <a:prstGeom prst="rect">
            <a:avLst/>
          </a:prstGeom>
          <a:solidFill>
            <a:srgbClr val="006666"/>
          </a:solidFill>
          <a:ln w="3240">
            <a:solidFill>
              <a:schemeClr val="bg1"/>
            </a:solidFill>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91440" bIns="91440" anchor="ctr">
            <a:noAutofit/>
          </a:bodyPr>
          <a:p>
            <a:pPr>
              <a:lnSpc>
                <a:spcPct val="100000"/>
              </a:lnSpc>
            </a:pPr>
            <a:r>
              <a:rPr b="1" lang="en-US" sz="1400" spc="-1" strike="noStrike">
                <a:solidFill>
                  <a:srgbClr val="ffffff"/>
                </a:solidFill>
                <a:latin typeface="Calibri Light"/>
                <a:ea typeface="DejaVu Sans"/>
              </a:rPr>
              <a:t>Workspace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504000" y="864000"/>
            <a:ext cx="9070560" cy="3300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9600" spc="-1" strike="noStrike">
                <a:solidFill>
                  <a:srgbClr val="000000"/>
                </a:solidFill>
                <a:latin typeface="Arial"/>
                <a:ea typeface="DejaVu Sans"/>
              </a:rPr>
              <a:t>?</a:t>
            </a:r>
            <a:endParaRPr b="0" lang="en-IN" sz="9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04000" y="226080"/>
            <a:ext cx="9070560" cy="9453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4400" spc="-1" strike="noStrike">
                <a:solidFill>
                  <a:srgbClr val="000000"/>
                </a:solidFill>
                <a:latin typeface="Arial"/>
                <a:ea typeface="DejaVu Sans"/>
              </a:rPr>
              <a:t>Introduction to R</a:t>
            </a:r>
            <a:endParaRPr b="0" lang="en-IN" sz="4400" spc="-1" strike="noStrike">
              <a:latin typeface="Arial"/>
            </a:endParaRPr>
          </a:p>
        </p:txBody>
      </p:sp>
      <p:sp>
        <p:nvSpPr>
          <p:cNvPr id="208"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ormAutofit fontScale="97000"/>
          </a:bodyPr>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R is a programming language and free software</a:t>
            </a:r>
            <a:endParaRPr b="0" lang="en-IN" sz="2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It is used for statistical computing and graphical representation of data that you can use to clean, analyze, and graph your data</a:t>
            </a:r>
            <a:endParaRPr b="0" lang="en-IN" sz="2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R is more Domain specific language</a:t>
            </a:r>
            <a:endParaRPr b="0" lang="en-IN" sz="2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It also includes Machine Learning Algorithms</a:t>
            </a:r>
            <a:endParaRPr b="0" lang="en-IN" sz="2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Scholar and R&amp;D</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226080"/>
            <a:ext cx="9070560" cy="9453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4400" spc="-1" strike="noStrike">
                <a:solidFill>
                  <a:srgbClr val="000000"/>
                </a:solidFill>
                <a:latin typeface="Arial"/>
                <a:ea typeface="DejaVu Sans"/>
              </a:rPr>
              <a:t>Questions ?</a:t>
            </a:r>
            <a:endParaRPr b="0" lang="en-IN" sz="4400" spc="-1" strike="noStrike">
              <a:latin typeface="Arial"/>
            </a:endParaRPr>
          </a:p>
        </p:txBody>
      </p:sp>
      <p:sp>
        <p:nvSpPr>
          <p:cNvPr id="210"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ormAutofit fontScale="17000"/>
          </a:bodyPr>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1. Should I learn R or Python first?</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 the context of data science, learn Python first, then learn enough R to be able to get your analysis done, unless the lab that you're in is R-dependent, in which case learn R and fill in the gaps with enough Python for easier scripting purposes</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DejaVu Sans"/>
              </a:rPr>
              <a:t>2. Is R better than Python?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Since R was built as a statistical language, it suits to do statistical learning.</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Python, on the other hand, is a better choice for machine learning with its flexibility for production use, especially when the data analysis tasks need to be integrated with web applications.</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R is mainly used for statistical analysis while Python provides a more general approach to data science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4000" y="360000"/>
            <a:ext cx="9070560" cy="45349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1" lang="en-IN" sz="3200" spc="-1" strike="noStrike" u="sng">
                <a:solidFill>
                  <a:srgbClr val="000000"/>
                </a:solidFill>
                <a:uFillTx/>
                <a:latin typeface="Arial"/>
                <a:ea typeface="DejaVu Sans"/>
              </a:rPr>
              <a:t>PYTHON</a:t>
            </a:r>
            <a:endParaRPr b="0" lang="en-IN"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Python can be used in various domains like Web application, IoT, ML, DL, etc. and can be integrated very easily with other platforms.</a:t>
            </a:r>
            <a:endParaRPr b="0" lang="en-IN" sz="2600" spc="-1" strike="noStrike">
              <a:latin typeface="Arial"/>
            </a:endParaRPr>
          </a:p>
          <a:p>
            <a:pPr>
              <a:lnSpc>
                <a:spcPct val="100000"/>
              </a:lnSpc>
              <a:spcBef>
                <a:spcPts val="1417"/>
              </a:spcBef>
            </a:pPr>
            <a:endParaRPr b="0" lang="en-IN" sz="2600" spc="-1" strike="noStrike">
              <a:latin typeface="Arial"/>
            </a:endParaRPr>
          </a:p>
          <a:p>
            <a:pPr marL="432000" indent="-322920">
              <a:lnSpc>
                <a:spcPct val="100000"/>
              </a:lnSpc>
              <a:spcBef>
                <a:spcPts val="1417"/>
              </a:spcBef>
              <a:buClr>
                <a:srgbClr val="000000"/>
              </a:buClr>
              <a:buSzPct val="45000"/>
              <a:buFont typeface="Wingdings" charset="2"/>
              <a:buChar char=""/>
            </a:pPr>
            <a:r>
              <a:rPr b="1" lang="en-IN" sz="2600" spc="-1" strike="noStrike" u="sng">
                <a:solidFill>
                  <a:srgbClr val="000000"/>
                </a:solidFill>
                <a:uFillTx/>
                <a:latin typeface="Arial"/>
                <a:ea typeface="DejaVu Sans"/>
              </a:rPr>
              <a:t>R</a:t>
            </a:r>
            <a:endParaRPr b="0" lang="en-IN" sz="26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Whereas R is a domain specific, which means it is better than any other programming language when it comes to statistics and plotting.</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04000" y="226080"/>
            <a:ext cx="9070560" cy="9453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IN" sz="4000" spc="-1" strike="noStrike">
                <a:solidFill>
                  <a:srgbClr val="000000"/>
                </a:solidFill>
                <a:latin typeface="Arial"/>
                <a:ea typeface="DejaVu Sans"/>
              </a:rPr>
              <a:t>History of R</a:t>
            </a:r>
            <a:endParaRPr b="0" lang="en-IN" sz="4000" spc="-1" strike="noStrike">
              <a:latin typeface="Arial"/>
            </a:endParaRPr>
          </a:p>
        </p:txBody>
      </p:sp>
      <p:pic>
        <p:nvPicPr>
          <p:cNvPr id="213" name="" descr=""/>
          <p:cNvPicPr/>
          <p:nvPr/>
        </p:nvPicPr>
        <p:blipFill>
          <a:blip r:embed="rId1"/>
          <a:stretch/>
        </p:blipFill>
        <p:spPr>
          <a:xfrm>
            <a:off x="1584000" y="2016000"/>
            <a:ext cx="8350920" cy="3385440"/>
          </a:xfrm>
          <a:prstGeom prst="rect">
            <a:avLst/>
          </a:prstGeom>
          <a:ln>
            <a:noFill/>
          </a:ln>
        </p:spPr>
      </p:pic>
      <p:sp>
        <p:nvSpPr>
          <p:cNvPr id="214"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1800" spc="-1" strike="noStrike">
                <a:solidFill>
                  <a:srgbClr val="000000"/>
                </a:solidFill>
                <a:latin typeface="Arial"/>
                <a:ea typeface="DejaVu Sans"/>
              </a:rPr>
              <a:t>This programming language was named </a:t>
            </a:r>
            <a:r>
              <a:rPr b="1" lang="en-IN" sz="1800" spc="-1" strike="noStrike">
                <a:solidFill>
                  <a:srgbClr val="000000"/>
                </a:solidFill>
                <a:latin typeface="Arial"/>
                <a:ea typeface="DejaVu Sans"/>
              </a:rPr>
              <a:t>R</a:t>
            </a:r>
            <a:r>
              <a:rPr b="0" lang="en-IN" sz="1800" spc="-1" strike="noStrike">
                <a:solidFill>
                  <a:srgbClr val="000000"/>
                </a:solidFill>
                <a:latin typeface="Arial"/>
                <a:ea typeface="DejaVu Sans"/>
              </a:rPr>
              <a:t>, based on the </a:t>
            </a:r>
            <a:r>
              <a:rPr b="1" lang="en-IN" sz="1800" spc="-1" strike="noStrike">
                <a:solidFill>
                  <a:srgbClr val="000000"/>
                </a:solidFill>
                <a:latin typeface="Arial"/>
                <a:ea typeface="DejaVu Sans"/>
              </a:rPr>
              <a:t>first letter</a:t>
            </a:r>
            <a:r>
              <a:rPr b="0" lang="en-IN" sz="1800" spc="-1" strike="noStrike">
                <a:solidFill>
                  <a:srgbClr val="000000"/>
                </a:solidFill>
                <a:latin typeface="Arial"/>
                <a:ea typeface="DejaVu Sans"/>
              </a:rPr>
              <a:t> of first name of the two R authors </a:t>
            </a:r>
            <a:r>
              <a:rPr b="1" lang="en-IN" sz="1800" spc="-1" strike="noStrike" u="sng">
                <a:solidFill>
                  <a:srgbClr val="000000"/>
                </a:solidFill>
                <a:uFillTx/>
                <a:latin typeface="Arial"/>
                <a:ea typeface="DejaVu Sans"/>
              </a:rPr>
              <a:t>R</a:t>
            </a:r>
            <a:r>
              <a:rPr b="1" lang="en-IN" sz="1800" spc="-1" strike="noStrike">
                <a:solidFill>
                  <a:srgbClr val="000000"/>
                </a:solidFill>
                <a:latin typeface="Arial"/>
                <a:ea typeface="DejaVu Sans"/>
              </a:rPr>
              <a:t>obert Gentleman</a:t>
            </a:r>
            <a:r>
              <a:rPr b="0" lang="en-IN" sz="1800" spc="-1" strike="noStrike">
                <a:solidFill>
                  <a:srgbClr val="000000"/>
                </a:solidFill>
                <a:latin typeface="Arial"/>
                <a:ea typeface="DejaVu Sans"/>
              </a:rPr>
              <a:t> and </a:t>
            </a:r>
            <a:r>
              <a:rPr b="1" lang="en-IN" sz="1800" spc="-1" strike="noStrike" u="sng">
                <a:solidFill>
                  <a:srgbClr val="000000"/>
                </a:solidFill>
                <a:uFillTx/>
                <a:latin typeface="Arial"/>
                <a:ea typeface="DejaVu Sans"/>
              </a:rPr>
              <a:t>R</a:t>
            </a:r>
            <a:r>
              <a:rPr b="1" lang="en-IN" sz="1800" spc="-1" strike="noStrike">
                <a:solidFill>
                  <a:srgbClr val="000000"/>
                </a:solidFill>
                <a:latin typeface="Arial"/>
                <a:ea typeface="DejaVu Sans"/>
              </a:rPr>
              <a:t>oss Ihaka.</a:t>
            </a:r>
            <a:endParaRPr b="0" lang="en-IN" sz="1800" spc="-1" strike="noStrike">
              <a:latin typeface="Arial"/>
            </a:endParaRPr>
          </a:p>
          <a:p>
            <a:pPr>
              <a:lnSpc>
                <a:spcPct val="100000"/>
              </a:lnSpc>
              <a:spcBef>
                <a:spcPts val="1417"/>
              </a:spcBef>
            </a:pPr>
            <a:endParaRPr b="0" lang="en-IN" sz="1800" spc="-1" strike="noStrike">
              <a:latin typeface="Arial"/>
            </a:endParaRPr>
          </a:p>
          <a:p>
            <a:pPr marL="432000" indent="-322920">
              <a:lnSpc>
                <a:spcPct val="100000"/>
              </a:lnSpc>
              <a:spcBef>
                <a:spcPts val="567"/>
              </a:spcBef>
              <a:buClr>
                <a:srgbClr val="000000"/>
              </a:buClr>
              <a:buSzPct val="45000"/>
              <a:buFont typeface="Wingdings" charset="2"/>
              <a:buChar char=""/>
            </a:pPr>
            <a:r>
              <a:rPr b="1" lang="en-IN" sz="1600" spc="-1" strike="noStrike">
                <a:solidFill>
                  <a:srgbClr val="000000"/>
                </a:solidFill>
                <a:latin typeface="Arial"/>
                <a:ea typeface="DejaVu Sans"/>
              </a:rPr>
              <a:t>Python - 1990</a:t>
            </a:r>
            <a:endParaRPr b="0" lang="en-IN" sz="1600" spc="-1" strike="noStrike">
              <a:latin typeface="Arial"/>
            </a:endParaRPr>
          </a:p>
          <a:p>
            <a:pPr marL="432000" indent="-322920">
              <a:lnSpc>
                <a:spcPct val="100000"/>
              </a:lnSpc>
              <a:spcBef>
                <a:spcPts val="567"/>
              </a:spcBef>
              <a:buClr>
                <a:srgbClr val="000000"/>
              </a:buClr>
              <a:buSzPct val="45000"/>
              <a:buFont typeface="Wingdings" charset="2"/>
              <a:buChar char=""/>
            </a:pPr>
            <a:r>
              <a:rPr b="1" lang="en-IN" sz="1600" spc="-1" strike="noStrike">
                <a:solidFill>
                  <a:srgbClr val="000000"/>
                </a:solidFill>
                <a:latin typeface="Arial"/>
                <a:ea typeface="DejaVu Sans"/>
              </a:rPr>
              <a:t>R - 1993</a:t>
            </a:r>
            <a:endParaRPr b="0" lang="en-IN" sz="1600" spc="-1" strike="noStrike">
              <a:latin typeface="Arial"/>
            </a:endParaRPr>
          </a:p>
          <a:p>
            <a:pPr marL="432000" indent="-322920">
              <a:lnSpc>
                <a:spcPct val="100000"/>
              </a:lnSpc>
              <a:spcBef>
                <a:spcPts val="567"/>
              </a:spcBef>
              <a:buClr>
                <a:srgbClr val="000000"/>
              </a:buClr>
              <a:buSzPct val="45000"/>
              <a:buFont typeface="Wingdings" charset="2"/>
              <a:buChar char=""/>
            </a:pPr>
            <a:r>
              <a:rPr b="1" lang="en-IN" sz="1600" spc="-1" strike="noStrike">
                <a:solidFill>
                  <a:srgbClr val="000000"/>
                </a:solidFill>
                <a:latin typeface="Arial"/>
                <a:ea typeface="DejaVu Sans"/>
              </a:rPr>
              <a:t>Java - 1995</a:t>
            </a:r>
            <a:endParaRPr b="0" lang="en-IN" sz="1600" spc="-1" strike="noStrike">
              <a:latin typeface="Arial"/>
            </a:endParaRPr>
          </a:p>
          <a:p>
            <a:pPr>
              <a:lnSpc>
                <a:spcPct val="100000"/>
              </a:lnSpc>
              <a:spcBef>
                <a:spcPts val="567"/>
              </a:spcBef>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80</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2021-05-01T00:16:20Z</dcterms:created>
  <dc:creator/>
  <dc:description/>
  <dc:language>en-IN</dc:language>
  <cp:lastModifiedBy/>
  <dcterms:modified xsi:type="dcterms:W3CDTF">2021-05-02T15:54:06Z</dcterms:modified>
  <cp:revision>13</cp:revision>
  <dc:subject/>
  <dc:title/>
</cp:coreProperties>
</file>