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3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97" r:id="rId7"/>
    <p:sldId id="314" r:id="rId8"/>
    <p:sldId id="298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3" r:id="rId18"/>
    <p:sldId id="29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7DFFE-BF85-F043-A0B7-3EC4BDB29103}" v="28" dt="2021-05-19T02:06:29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34" autoAdjust="0"/>
  </p:normalViewPr>
  <p:slideViewPr>
    <p:cSldViewPr snapToGrid="0">
      <p:cViewPr varScale="1">
        <p:scale>
          <a:sx n="83" d="100"/>
          <a:sy n="83" d="100"/>
        </p:scale>
        <p:origin x="2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16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62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74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33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38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6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5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11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96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1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32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9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5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986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462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2260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203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940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983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190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3940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39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5/19/21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28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1563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53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5/19/21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5/19/21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535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314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2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0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274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1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4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692" r:id="rId21"/>
    <p:sldLayoutId id="2147483690" r:id="rId22"/>
    <p:sldLayoutId id="2147483691" r:id="rId23"/>
    <p:sldLayoutId id="2147483688" r:id="rId24"/>
    <p:sldLayoutId id="2147483686" r:id="rId25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dish, food, table, sushi&#10;&#10;Description automatically generated">
            <a:extLst>
              <a:ext uri="{FF2B5EF4-FFF2-40B4-BE49-F238E27FC236}">
                <a16:creationId xmlns:a16="http://schemas.microsoft.com/office/drawing/2014/main" id="{AF8243D5-BEF9-7D46-BD69-5723E7906F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31250" b="31250"/>
          <a:stretch>
            <a:fillRect/>
          </a:stretch>
        </p:blipFill>
        <p:spPr>
          <a:xfrm>
            <a:off x="1379552" y="1785683"/>
            <a:ext cx="5687658" cy="3199306"/>
          </a:xfrm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By RAHUL T N U NAIR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79552" y="5127344"/>
            <a:ext cx="9949709" cy="10254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The Battle of Neighborhoods</a:t>
            </a:r>
            <a:br>
              <a:rPr lang="en-US" sz="2800" dirty="0"/>
            </a:br>
            <a:r>
              <a:rPr lang="en-US" sz="2800" dirty="0"/>
              <a:t>- Where to start a Sushi restaurant in Calgary, Alberta ?</a:t>
            </a:r>
          </a:p>
        </p:txBody>
      </p:sp>
      <p:sp>
        <p:nvSpPr>
          <p:cNvPr id="73" name="Title 7">
            <a:extLst>
              <a:ext uri="{FF2B5EF4-FFF2-40B4-BE49-F238E27FC236}">
                <a16:creationId xmlns:a16="http://schemas.microsoft.com/office/drawing/2014/main" id="{C2EE903E-E5BA-1246-A68B-224044CAD6AA}"/>
              </a:ext>
            </a:extLst>
          </p:cNvPr>
          <p:cNvSpPr txBox="1">
            <a:spLocks/>
          </p:cNvSpPr>
          <p:nvPr/>
        </p:nvSpPr>
        <p:spPr>
          <a:xfrm>
            <a:off x="7067210" y="2556322"/>
            <a:ext cx="4483101" cy="10254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APPLIED DATA SCIENCE </a:t>
            </a:r>
          </a:p>
          <a:p>
            <a:r>
              <a:rPr lang="en-US" sz="2800" dirty="0">
                <a:solidFill>
                  <a:schemeClr val="tx1"/>
                </a:solidFill>
              </a:rPr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  <p:bldP spid="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>
            <a:normAutofit fontScale="90000"/>
          </a:bodyPr>
          <a:lstStyle/>
          <a:p>
            <a:r>
              <a:rPr lang="en-CA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Elbow method using Distortion( k = 5 )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AA1A9-F003-42D3-A60C-0FC8841A60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26362" y="1858962"/>
            <a:ext cx="6338062" cy="47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6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>
            <a:normAutofit fontScale="90000"/>
          </a:bodyPr>
          <a:lstStyle/>
          <a:p>
            <a:r>
              <a:rPr lang="en-CA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Elbow method using Inertia( k = 5 )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94EA7-410E-4769-BEE6-623B5ABB4D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75816" y="1644396"/>
            <a:ext cx="7046976" cy="493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9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>
            <a:normAutofit fontScale="90000"/>
          </a:bodyPr>
          <a:lstStyle/>
          <a:p>
            <a:r>
              <a:rPr lang="en-CA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K-means clustering (k = 5)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4F024-4024-42A0-A442-44F0B3F3F9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2508" y="1984248"/>
            <a:ext cx="8914956" cy="40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5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>
            <a:normAutofit fontScale="90000"/>
          </a:bodyPr>
          <a:lstStyle/>
          <a:p>
            <a:r>
              <a:rPr lang="en-CA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Clustering analysis based on map,  line graph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57124C47-294A-C842-A2B4-5AEF4A11A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30886"/>
              </p:ext>
            </p:extLst>
          </p:nvPr>
        </p:nvGraphicFramePr>
        <p:xfrm>
          <a:off x="4873083" y="1422195"/>
          <a:ext cx="6835695" cy="2623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097">
                  <a:extLst>
                    <a:ext uri="{9D8B030D-6E8A-4147-A177-3AD203B41FA5}">
                      <a16:colId xmlns:a16="http://schemas.microsoft.com/office/drawing/2014/main" val="2285037727"/>
                    </a:ext>
                  </a:extLst>
                </a:gridCol>
                <a:gridCol w="814040">
                  <a:extLst>
                    <a:ext uri="{9D8B030D-6E8A-4147-A177-3AD203B41FA5}">
                      <a16:colId xmlns:a16="http://schemas.microsoft.com/office/drawing/2014/main" val="3144553845"/>
                    </a:ext>
                  </a:extLst>
                </a:gridCol>
                <a:gridCol w="847492">
                  <a:extLst>
                    <a:ext uri="{9D8B030D-6E8A-4147-A177-3AD203B41FA5}">
                      <a16:colId xmlns:a16="http://schemas.microsoft.com/office/drawing/2014/main" val="2463745201"/>
                    </a:ext>
                  </a:extLst>
                </a:gridCol>
                <a:gridCol w="1148576">
                  <a:extLst>
                    <a:ext uri="{9D8B030D-6E8A-4147-A177-3AD203B41FA5}">
                      <a16:colId xmlns:a16="http://schemas.microsoft.com/office/drawing/2014/main" val="1968071332"/>
                    </a:ext>
                  </a:extLst>
                </a:gridCol>
                <a:gridCol w="3133490">
                  <a:extLst>
                    <a:ext uri="{9D8B030D-6E8A-4147-A177-3AD203B41FA5}">
                      <a16:colId xmlns:a16="http://schemas.microsoft.com/office/drawing/2014/main" val="2106248902"/>
                    </a:ext>
                  </a:extLst>
                </a:gridCol>
              </a:tblGrid>
              <a:tr h="33465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Family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Population 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Food Venue Coverage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East Asian Restaurant Coverage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299260"/>
                  </a:ext>
                </a:extLst>
              </a:tr>
              <a:tr h="334651">
                <a:tc>
                  <a:txBody>
                    <a:bodyPr/>
                    <a:lstStyle/>
                    <a:p>
                      <a:r>
                        <a:rPr lang="en-US" sz="1200" dirty="0"/>
                        <a:t>CLUSTER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 East Asian restaurant coverage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94461"/>
                  </a:ext>
                </a:extLst>
              </a:tr>
              <a:tr h="582233">
                <a:tc>
                  <a:txBody>
                    <a:bodyPr/>
                    <a:lstStyle/>
                    <a:p>
                      <a:r>
                        <a:rPr lang="en-US" sz="1200" dirty="0"/>
                        <a:t>CLUSTER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fair Chinese/Japanese restaurant coverage, but highest Sushi restaurant coverage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141497"/>
                  </a:ext>
                </a:extLst>
              </a:tr>
              <a:tr h="452848">
                <a:tc>
                  <a:txBody>
                    <a:bodyPr/>
                    <a:lstStyle/>
                    <a:p>
                      <a:r>
                        <a:rPr lang="en-US" sz="1200" b="1" dirty="0"/>
                        <a:t>CLUSTER 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HIGHEST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LOWEST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highest Chinese restaurant coverage, but low Sushi restaurant coverage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598700"/>
                  </a:ext>
                </a:extLst>
              </a:tr>
              <a:tr h="452848">
                <a:tc>
                  <a:txBody>
                    <a:bodyPr/>
                    <a:lstStyle/>
                    <a:p>
                      <a:r>
                        <a:rPr lang="en-US" sz="1200" b="1" dirty="0"/>
                        <a:t>CLUSTER 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LOWEST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highest Chinese restaurant coverage, but low Sushi restaurant coverage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75122"/>
                  </a:ext>
                </a:extLst>
              </a:tr>
              <a:tr h="334651">
                <a:tc>
                  <a:txBody>
                    <a:bodyPr/>
                    <a:lstStyle/>
                    <a:p>
                      <a:r>
                        <a:rPr lang="en-US" sz="1200" b="1" dirty="0"/>
                        <a:t>CLUSTER 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LOWEST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HIGHEST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HIGHEST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East Asian restaurant coverage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757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EE2E4B4-CE20-A545-958F-0104354A31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1347" y="4237463"/>
            <a:ext cx="3832300" cy="2202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1445E2-3B8B-384C-8AB1-1A58BFBE84C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09131" y="1284255"/>
            <a:ext cx="2810107" cy="29019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88551C-CFE7-F741-9D5E-D2B0749DEE6B}"/>
              </a:ext>
            </a:extLst>
          </p:cNvPr>
          <p:cNvSpPr txBox="1"/>
          <p:nvPr/>
        </p:nvSpPr>
        <p:spPr>
          <a:xfrm>
            <a:off x="4873083" y="4599819"/>
            <a:ext cx="6835695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BASED ON THE ANALYSIS: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CLUSTER 2 AND 3 ARE HIGHLY RECOMMEDED FOR A HIGH-END SUSHI RESUTAURANT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CLUSTER 4 IS RECOMMEDED FOR A LOW-END FAST- FOOD SUSHI RESTAURANT CATERING TO DOWNTOWN/ CBD CUSTOMERS</a:t>
            </a:r>
          </a:p>
        </p:txBody>
      </p:sp>
    </p:spTree>
    <p:extLst>
      <p:ext uri="{BB962C8B-B14F-4D97-AF65-F5344CB8AC3E}">
        <p14:creationId xmlns:p14="http://schemas.microsoft.com/office/powerpoint/2010/main" val="89190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>
            <a:normAutofit fontScale="90000"/>
          </a:bodyPr>
          <a:lstStyle/>
          <a:p>
            <a:r>
              <a:rPr lang="en-CA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CAN WE FURTHER IMPROVE THE ANAYSIS: 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1" y="1435608"/>
            <a:ext cx="10805074" cy="4717686"/>
          </a:xfrm>
        </p:spPr>
        <p:txBody>
          <a:bodyPr>
            <a:normAutofit/>
          </a:bodyPr>
          <a:lstStyle/>
          <a:p>
            <a:r>
              <a:rPr lang="en-CA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Improved Foursquare data</a:t>
            </a:r>
          </a:p>
          <a:p>
            <a:r>
              <a:rPr lang="en-CA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More neighborhood data, such as: median rent, median age, proximity to C-train line, and etc.</a:t>
            </a:r>
          </a:p>
          <a:p>
            <a:r>
              <a:rPr lang="en-CA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Try other clustering algorithm, Hierarchical clustering, and compare performance</a:t>
            </a:r>
          </a:p>
          <a:p>
            <a:endParaRPr lang="en-CA" sz="28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805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CED35C-C522-E545-8542-F4295C25F2C4}"/>
              </a:ext>
            </a:extLst>
          </p:cNvPr>
          <p:cNvSpPr/>
          <p:nvPr/>
        </p:nvSpPr>
        <p:spPr>
          <a:xfrm>
            <a:off x="1519733" y="2051824"/>
            <a:ext cx="9126514" cy="2386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i="1" dirty="0">
                <a:solidFill>
                  <a:srgbClr val="FFC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59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9429" y="645255"/>
            <a:ext cx="1999197" cy="123645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4802" y="1088136"/>
            <a:ext cx="5286586" cy="5664105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Introduction</a:t>
            </a:r>
          </a:p>
          <a:p>
            <a:pPr marL="439738" indent="0">
              <a:buNone/>
            </a:pPr>
            <a:endParaRPr lang="en-US" sz="1200" dirty="0"/>
          </a:p>
          <a:p>
            <a:pPr marL="439738" indent="0">
              <a:buNone/>
            </a:pPr>
            <a:endParaRPr lang="en-US" sz="1200" dirty="0"/>
          </a:p>
          <a:p>
            <a:r>
              <a:rPr lang="en-US" sz="1600" b="1" dirty="0">
                <a:solidFill>
                  <a:schemeClr val="accent1"/>
                </a:solidFill>
              </a:rPr>
              <a:t>Data and EDA</a:t>
            </a:r>
          </a:p>
          <a:p>
            <a:pPr marL="744538" indent="-304800"/>
            <a:endParaRPr lang="en-US" sz="1200" dirty="0"/>
          </a:p>
          <a:p>
            <a:pPr marL="744538" indent="-304800"/>
            <a:endParaRPr lang="en-US" sz="1200" dirty="0"/>
          </a:p>
          <a:p>
            <a:r>
              <a:rPr lang="en-US" sz="1600" b="1" dirty="0">
                <a:solidFill>
                  <a:schemeClr val="accent1"/>
                </a:solidFill>
              </a:rPr>
              <a:t>K-means Clustering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b="1" dirty="0">
                <a:solidFill>
                  <a:schemeClr val="accent1"/>
                </a:solidFill>
              </a:rPr>
              <a:t>Recommendations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b="1" dirty="0">
                <a:solidFill>
                  <a:schemeClr val="accent1"/>
                </a:solidFill>
              </a:rPr>
              <a:t>Future considerations</a:t>
            </a:r>
          </a:p>
        </p:txBody>
      </p:sp>
      <p:grpSp>
        <p:nvGrpSpPr>
          <p:cNvPr id="6" name="Group 89" descr="checkmark icon with pencil"/>
          <p:cNvGrpSpPr>
            <a:grpSpLocks noChangeAspect="1"/>
          </p:cNvGrpSpPr>
          <p:nvPr/>
        </p:nvGrpSpPr>
        <p:grpSpPr bwMode="auto">
          <a:xfrm>
            <a:off x="5696806" y="1466766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7" name="Freeform 90"/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1"/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2"/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3"/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4"/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5"/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6"/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7"/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8"/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Freeform 5" descr="arrows icon"/>
          <p:cNvSpPr>
            <a:spLocks noChangeAspect="1" noEditPoints="1"/>
          </p:cNvSpPr>
          <p:nvPr/>
        </p:nvSpPr>
        <p:spPr bwMode="auto">
          <a:xfrm>
            <a:off x="5597291" y="3456435"/>
            <a:ext cx="563264" cy="609840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7" name="Group 60" descr="up trending graph icon"/>
          <p:cNvGrpSpPr>
            <a:grpSpLocks noChangeAspect="1"/>
          </p:cNvGrpSpPr>
          <p:nvPr/>
        </p:nvGrpSpPr>
        <p:grpSpPr bwMode="auto">
          <a:xfrm>
            <a:off x="5582130" y="2455316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28" name="Freeform 61"/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2"/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63"/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64"/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5"/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66"/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67"/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68"/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69"/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4" name="Group 60" descr="up trending graph icon">
            <a:extLst>
              <a:ext uri="{FF2B5EF4-FFF2-40B4-BE49-F238E27FC236}">
                <a16:creationId xmlns:a16="http://schemas.microsoft.com/office/drawing/2014/main" id="{4CBD5BCD-3A3D-462B-9BB7-22DA4CE7F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65572" y="4486375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F736DCA1-63B4-469B-9646-EEF853E62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62">
              <a:extLst>
                <a:ext uri="{FF2B5EF4-FFF2-40B4-BE49-F238E27FC236}">
                  <a16:creationId xmlns:a16="http://schemas.microsoft.com/office/drawing/2014/main" id="{FC2D6314-5FE0-456B-972A-8D90C3B777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F1CDE027-2D45-461E-855B-6D751201B2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475ECCBD-93A7-4642-8659-34058E8B59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65">
              <a:extLst>
                <a:ext uri="{FF2B5EF4-FFF2-40B4-BE49-F238E27FC236}">
                  <a16:creationId xmlns:a16="http://schemas.microsoft.com/office/drawing/2014/main" id="{72BB8347-D269-4ED2-9834-CE11FCF514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CAD83AE5-C094-4323-8CAA-AC88D304EB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67">
              <a:extLst>
                <a:ext uri="{FF2B5EF4-FFF2-40B4-BE49-F238E27FC236}">
                  <a16:creationId xmlns:a16="http://schemas.microsoft.com/office/drawing/2014/main" id="{E20EC8B3-B9B4-43FC-8771-F5A9113BB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68">
              <a:extLst>
                <a:ext uri="{FF2B5EF4-FFF2-40B4-BE49-F238E27FC236}">
                  <a16:creationId xmlns:a16="http://schemas.microsoft.com/office/drawing/2014/main" id="{76C2852A-7D11-4A5C-8B50-C1A02FD53A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9">
              <a:extLst>
                <a:ext uri="{FF2B5EF4-FFF2-40B4-BE49-F238E27FC236}">
                  <a16:creationId xmlns:a16="http://schemas.microsoft.com/office/drawing/2014/main" id="{5EF0C289-4A88-483A-978B-5B61762723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0">
              <a:extLst>
                <a:ext uri="{FF2B5EF4-FFF2-40B4-BE49-F238E27FC236}">
                  <a16:creationId xmlns:a16="http://schemas.microsoft.com/office/drawing/2014/main" id="{EB695BCC-2F47-4F48-8499-20D27577C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">
              <a:extLst>
                <a:ext uri="{FF2B5EF4-FFF2-40B4-BE49-F238E27FC236}">
                  <a16:creationId xmlns:a16="http://schemas.microsoft.com/office/drawing/2014/main" id="{A7601810-7122-407F-AB9D-C15230DE5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2">
              <a:extLst>
                <a:ext uri="{FF2B5EF4-FFF2-40B4-BE49-F238E27FC236}">
                  <a16:creationId xmlns:a16="http://schemas.microsoft.com/office/drawing/2014/main" id="{31D0DEB7-EECD-43EC-8F41-CFE3E3EBD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89" descr="checkmark icon with pencil">
            <a:extLst>
              <a:ext uri="{FF2B5EF4-FFF2-40B4-BE49-F238E27FC236}">
                <a16:creationId xmlns:a16="http://schemas.microsoft.com/office/drawing/2014/main" id="{5BAA4441-5B99-4D95-9B94-A8F183E6E2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31858" y="5659925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68" name="Freeform 90">
              <a:extLst>
                <a:ext uri="{FF2B5EF4-FFF2-40B4-BE49-F238E27FC236}">
                  <a16:creationId xmlns:a16="http://schemas.microsoft.com/office/drawing/2014/main" id="{E3610B56-9AB8-451F-8804-9410B16C9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91">
              <a:extLst>
                <a:ext uri="{FF2B5EF4-FFF2-40B4-BE49-F238E27FC236}">
                  <a16:creationId xmlns:a16="http://schemas.microsoft.com/office/drawing/2014/main" id="{0A1BEEB0-79FD-4A1A-8E36-C1A7E9823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92">
              <a:extLst>
                <a:ext uri="{FF2B5EF4-FFF2-40B4-BE49-F238E27FC236}">
                  <a16:creationId xmlns:a16="http://schemas.microsoft.com/office/drawing/2014/main" id="{88EC4422-FE0C-4B63-A31F-A7767A8D2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93">
              <a:extLst>
                <a:ext uri="{FF2B5EF4-FFF2-40B4-BE49-F238E27FC236}">
                  <a16:creationId xmlns:a16="http://schemas.microsoft.com/office/drawing/2014/main" id="{22985763-8940-4EB4-BBEA-43CBB0729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94">
              <a:extLst>
                <a:ext uri="{FF2B5EF4-FFF2-40B4-BE49-F238E27FC236}">
                  <a16:creationId xmlns:a16="http://schemas.microsoft.com/office/drawing/2014/main" id="{02E6CF71-F4C1-4BFE-9624-04E066305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95">
              <a:extLst>
                <a:ext uri="{FF2B5EF4-FFF2-40B4-BE49-F238E27FC236}">
                  <a16:creationId xmlns:a16="http://schemas.microsoft.com/office/drawing/2014/main" id="{2B848B01-BC82-4063-9CB8-FD2AD428A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96">
              <a:extLst>
                <a:ext uri="{FF2B5EF4-FFF2-40B4-BE49-F238E27FC236}">
                  <a16:creationId xmlns:a16="http://schemas.microsoft.com/office/drawing/2014/main" id="{CCDE49D9-52F6-4683-8FA5-33949413C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97">
              <a:extLst>
                <a:ext uri="{FF2B5EF4-FFF2-40B4-BE49-F238E27FC236}">
                  <a16:creationId xmlns:a16="http://schemas.microsoft.com/office/drawing/2014/main" id="{49BDF6C5-3A44-4614-B304-21961FF5E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98">
              <a:extLst>
                <a:ext uri="{FF2B5EF4-FFF2-40B4-BE49-F238E27FC236}">
                  <a16:creationId xmlns:a16="http://schemas.microsoft.com/office/drawing/2014/main" id="{FC39D6A0-916C-445B-8183-F4A4B0362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63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INTRO: ABOUT CALGARY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0" y="1601790"/>
            <a:ext cx="10805074" cy="3516310"/>
          </a:xfrm>
        </p:spPr>
        <p:txBody>
          <a:bodyPr>
            <a:noAutofit/>
          </a:bodyPr>
          <a:lstStyle/>
          <a:p>
            <a:r>
              <a:rPr lang="en-CA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Calgary is a city in the western Canadian province of Alberta, Canada</a:t>
            </a:r>
            <a:endParaRPr lang="en-CA" sz="1800" b="1" dirty="0">
              <a:solidFill>
                <a:schemeClr val="tx1"/>
              </a:solidFill>
            </a:endParaRPr>
          </a:p>
          <a:p>
            <a:r>
              <a:rPr lang="en-CA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80 km east of the Canadian Rockies</a:t>
            </a:r>
            <a:r>
              <a:rPr lang="en-CA" sz="1800" dirty="0">
                <a:solidFill>
                  <a:schemeClr val="tx1"/>
                </a:solidFill>
              </a:rPr>
              <a:t>.</a:t>
            </a:r>
          </a:p>
          <a:p>
            <a:r>
              <a:rPr lang="en-CA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Biggest city in Alberta and the second largest in western Canada after only Vancouver</a:t>
            </a:r>
          </a:p>
          <a:p>
            <a:r>
              <a:rPr lang="en-US" sz="1800" dirty="0"/>
              <a:t>Calgary the most livable city in North America in both 2018 and 2019</a:t>
            </a:r>
          </a:p>
          <a:p>
            <a:r>
              <a:rPr lang="en-US" sz="1800" dirty="0"/>
              <a:t>The Calgary Metropolitan Region is home to Canada's second-highest number of corporate head offices among the country's 800 largest corporations.</a:t>
            </a:r>
          </a:p>
          <a:p>
            <a:r>
              <a:rPr lang="en-US" sz="1800" dirty="0"/>
              <a:t>In 2015 Calgary had the highest number of millionaires per capita of any major Canadian city. </a:t>
            </a:r>
          </a:p>
          <a:p>
            <a:r>
              <a:rPr lang="en-US" sz="1800" dirty="0"/>
              <a:t>In 1988 it became the first Canadian city to host the Winter Olympic Games.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8B79BAF7-6FFF-4C7B-8821-428911591BD8}"/>
              </a:ext>
            </a:extLst>
          </p:cNvPr>
          <p:cNvSpPr txBox="1">
            <a:spLocks/>
          </p:cNvSpPr>
          <p:nvPr/>
        </p:nvSpPr>
        <p:spPr>
          <a:xfrm>
            <a:off x="700460" y="4977052"/>
            <a:ext cx="11029616" cy="1314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PROBLEM:</a:t>
            </a:r>
          </a:p>
          <a:p>
            <a:pPr>
              <a:lnSpc>
                <a:spcPct val="160000"/>
              </a:lnSpc>
            </a:pPr>
            <a:r>
              <a:rPr lang="en-CA" i="1" cap="none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IDENTIFY THE BEST NEIGHBOURHOOD, IN THE CITY OF CALGARY, TO START A JAPANESE SUSHI RESTAURANT</a:t>
            </a:r>
            <a:endParaRPr lang="en-CA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2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0" y="1856970"/>
            <a:ext cx="5171910" cy="35163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SG" dirty="0"/>
              <a:t>Given the diverse socio-economic and demographic nature of the city, starting a restaurant here might be a proposition that several business owners might consider. </a:t>
            </a:r>
          </a:p>
          <a:p>
            <a:pPr marL="0" indent="0">
              <a:buNone/>
            </a:pPr>
            <a:r>
              <a:rPr lang="en-SG" dirty="0"/>
              <a:t>And what if, It </a:t>
            </a:r>
            <a:r>
              <a:rPr lang="en-SG" b="1" dirty="0"/>
              <a:t>is a Japanese Sushi restaurant?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8B79BAF7-6FFF-4C7B-8821-428911591BD8}"/>
              </a:ext>
            </a:extLst>
          </p:cNvPr>
          <p:cNvSpPr txBox="1">
            <a:spLocks/>
          </p:cNvSpPr>
          <p:nvPr/>
        </p:nvSpPr>
        <p:spPr>
          <a:xfrm>
            <a:off x="6438902" y="2300773"/>
            <a:ext cx="5171904" cy="25476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en-CA" i="1" cap="none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IDENTIFY THE </a:t>
            </a:r>
            <a:r>
              <a:rPr lang="en-CA" b="1" i="1" cap="none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BEST NEIGHBOURHOOD</a:t>
            </a:r>
            <a:r>
              <a:rPr lang="en-CA" i="1" cap="none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IN THE CITY OF CALGARY, </a:t>
            </a:r>
            <a:r>
              <a:rPr lang="en-CA" b="1" i="1" cap="none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START A JAPANESE SUSHI RESTAURANT</a:t>
            </a:r>
            <a:endParaRPr lang="en-CA" b="1" i="1" dirty="0">
              <a:solidFill>
                <a:schemeClr val="tx1"/>
              </a:solidFill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633AB7D6-779B-674B-95F1-49C6211F3478}"/>
              </a:ext>
            </a:extLst>
          </p:cNvPr>
          <p:cNvSpPr/>
          <p:nvPr/>
        </p:nvSpPr>
        <p:spPr>
          <a:xfrm rot="5400000">
            <a:off x="4341629" y="3371789"/>
            <a:ext cx="3508745" cy="4056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4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sources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1" y="1435608"/>
            <a:ext cx="10805074" cy="1691640"/>
          </a:xfrm>
        </p:spPr>
        <p:txBody>
          <a:bodyPr>
            <a:normAutofit fontScale="92500" lnSpcReduction="10000"/>
          </a:bodyPr>
          <a:lstStyle/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Neighborhood and area -Wiki</a:t>
            </a:r>
            <a:endParaRPr lang="en-CA" sz="2800" dirty="0">
              <a:solidFill>
                <a:schemeClr val="tx1"/>
              </a:solidFill>
            </a:endParaRPr>
          </a:p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Neighborhood demographics – great-news.ca</a:t>
            </a:r>
            <a:endParaRPr lang="en-CA" sz="2800" dirty="0">
              <a:solidFill>
                <a:schemeClr val="tx1"/>
              </a:solidFill>
            </a:endParaRPr>
          </a:p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Geo data from Geocoder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F6B71-9F40-4E8E-9DA9-BCDFF9823E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5735" y="3127248"/>
            <a:ext cx="9605226" cy="34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Venue data from Foursquare API - food Section ONLY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1" y="1435608"/>
            <a:ext cx="10805074" cy="5230368"/>
          </a:xfrm>
        </p:spPr>
        <p:txBody>
          <a:bodyPr>
            <a:normAutofit/>
          </a:bodyPr>
          <a:lstStyle/>
          <a:p>
            <a:r>
              <a:rPr lang="en-CA" dirty="0"/>
              <a:t>https://api.foursquare.com/v2/venues/explore?&amp;client_id={}&amp;client_secret={}&amp;v={}&amp;ll={},{}&amp;radius={}&amp;</a:t>
            </a:r>
            <a:r>
              <a:rPr lang="en-CA" b="1" i="1" dirty="0"/>
              <a:t>section={}</a:t>
            </a:r>
            <a:r>
              <a:rPr lang="en-CA" dirty="0"/>
              <a:t>&amp;limit={}'.format(</a:t>
            </a:r>
          </a:p>
          <a:p>
            <a:r>
              <a:rPr lang="en-CA" dirty="0"/>
              <a:t>CLIENT_ID, </a:t>
            </a:r>
          </a:p>
          <a:p>
            <a:r>
              <a:rPr lang="en-CA" dirty="0"/>
              <a:t>CLIENT_SECRET, </a:t>
            </a:r>
          </a:p>
          <a:p>
            <a:r>
              <a:rPr lang="en-CA" dirty="0"/>
              <a:t>VERSION, </a:t>
            </a:r>
          </a:p>
          <a:p>
            <a:r>
              <a:rPr lang="en-CA" dirty="0"/>
              <a:t>lat, </a:t>
            </a:r>
          </a:p>
          <a:p>
            <a:r>
              <a:rPr lang="en-CA" dirty="0"/>
              <a:t>lng, </a:t>
            </a:r>
          </a:p>
          <a:p>
            <a:r>
              <a:rPr lang="en-CA" dirty="0"/>
              <a:t>radius, </a:t>
            </a:r>
          </a:p>
          <a:p>
            <a:r>
              <a:rPr lang="en-CA" b="1" i="1" dirty="0"/>
              <a:t>SECTION</a:t>
            </a:r>
            <a:r>
              <a:rPr lang="en-CA" dirty="0"/>
              <a:t>,</a:t>
            </a:r>
          </a:p>
          <a:p>
            <a:r>
              <a:rPr lang="en-CA" dirty="0"/>
              <a:t>LIMIT)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701E2A-9EA7-476D-88A5-938C919CEF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35617" y="2803842"/>
            <a:ext cx="8449247" cy="286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9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Extraction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CBDD6-C00B-4F19-B59D-7B2ACA2861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1190" y="2084833"/>
            <a:ext cx="11029616" cy="288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2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normalization – max/min scaler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2833FA8-D889-4A8A-A524-2356F5A9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461" y="1737360"/>
            <a:ext cx="10805074" cy="1691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featureDF_scaled   =          featureDF  - featureDF.min()</a:t>
            </a:r>
          </a:p>
          <a:p>
            <a:pPr marL="0" indent="0">
              <a:buNone/>
            </a:pPr>
            <a:r>
              <a:rPr lang="en-CA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				featureDF.max() - featureDF.min()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226F53-A57E-4814-8162-08B14350D2A8}"/>
              </a:ext>
            </a:extLst>
          </p:cNvPr>
          <p:cNvCxnSpPr/>
          <p:nvPr/>
        </p:nvCxnSpPr>
        <p:spPr>
          <a:xfrm flipV="1">
            <a:off x="2451100" y="8194675"/>
            <a:ext cx="198628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9E5070-2BE0-47CC-9A0F-33F7878D9C5A}"/>
              </a:ext>
            </a:extLst>
          </p:cNvPr>
          <p:cNvCxnSpPr>
            <a:cxnSpLocks/>
          </p:cNvCxnSpPr>
          <p:nvPr/>
        </p:nvCxnSpPr>
        <p:spPr>
          <a:xfrm>
            <a:off x="3877056" y="2295144"/>
            <a:ext cx="42153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DD10F1C-8BD8-4EFB-9FA9-0F08A90AEB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1190" y="3372480"/>
            <a:ext cx="10654096" cy="278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2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0" y="704706"/>
            <a:ext cx="11029616" cy="528254"/>
          </a:xfrm>
        </p:spPr>
        <p:txBody>
          <a:bodyPr>
            <a:normAutofit fontScale="90000"/>
          </a:bodyPr>
          <a:lstStyle/>
          <a:p>
            <a:r>
              <a:rPr lang="en-CA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 k with Elbow method – K-means clustering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1" y="1435608"/>
            <a:ext cx="10805074" cy="4846320"/>
          </a:xfrm>
        </p:spPr>
        <p:txBody>
          <a:bodyPr>
            <a:normAutofit/>
          </a:bodyPr>
          <a:lstStyle/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k: Optimal number of clusters </a:t>
            </a:r>
          </a:p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Distortion: average of the squared distances from the cluster centers of the respective clusters. </a:t>
            </a:r>
          </a:p>
          <a:p>
            <a:r>
              <a:rPr lang="en-CA" sz="2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Inertia: sum of squared distances of samples to their closest cluster center.</a:t>
            </a:r>
          </a:p>
          <a:p>
            <a:endParaRPr lang="en-CA" sz="28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883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{50D7C5B5-80CB-FF47-B67D-30FDE588C037}tf10001073</Template>
  <TotalTime>0</TotalTime>
  <Words>585</Words>
  <Application>Microsoft Macintosh PowerPoint</Application>
  <PresentationFormat>Widescreen</PresentationFormat>
  <Paragraphs>111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Tw Cen MT</vt:lpstr>
      <vt:lpstr>Wingdings 2</vt:lpstr>
      <vt:lpstr>Droplet</vt:lpstr>
      <vt:lpstr>The Battle of Neighborhoods - Where to start a Sushi restaurant in Calgary, Alberta ?</vt:lpstr>
      <vt:lpstr>Agenda</vt:lpstr>
      <vt:lpstr>INTRO: ABOUT CALGARY</vt:lpstr>
      <vt:lpstr>BUSINESS PROBLEM</vt:lpstr>
      <vt:lpstr>Data sources</vt:lpstr>
      <vt:lpstr>Venue data from Foursquare API - food Section ONLY</vt:lpstr>
      <vt:lpstr>Feature Extraction</vt:lpstr>
      <vt:lpstr>Data normalization – max/min scaler</vt:lpstr>
      <vt:lpstr>Find k with Elbow method – K-means clustering</vt:lpstr>
      <vt:lpstr>Elbow method using Distortion( k = 5 )</vt:lpstr>
      <vt:lpstr>Elbow method using Inertia( k = 5 )</vt:lpstr>
      <vt:lpstr>K-means clustering (k = 5)</vt:lpstr>
      <vt:lpstr>Clustering analysis based on map,  line graph</vt:lpstr>
      <vt:lpstr>HOW CAN WE FURTHER IMPROVE THE ANAYSIS: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2020-08-28T20:43:28Z</dcterms:created>
  <dcterms:modified xsi:type="dcterms:W3CDTF">2021-05-19T02:06:36Z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