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"/>
  </p:handoutMasterIdLst>
  <p:sldIdLst>
    <p:sldId id="257" r:id="rId3"/>
    <p:sldId id="256" r:id="rId4"/>
    <p:sldId id="259" r:id="rId5"/>
    <p:sldId id="260" r:id="rId6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7FA"/>
    <a:srgbClr val="990000"/>
    <a:srgbClr val="07F712"/>
    <a:srgbClr val="574BCB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4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1141095"/>
            <a:ext cx="6098540" cy="4575175"/>
          </a:xfrm>
          <a:prstGeom prst="rect">
            <a:avLst/>
          </a:prstGeom>
        </p:spPr>
      </p:pic>
      <p:pic>
        <p:nvPicPr>
          <p:cNvPr id="2" name="Picture 1" descr="Prob_comb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1125855"/>
            <a:ext cx="5982335" cy="4601845"/>
          </a:xfrm>
          <a:prstGeom prst="rect">
            <a:avLst/>
          </a:prstGeom>
        </p:spPr>
      </p:pic>
      <p:sp>
        <p:nvSpPr>
          <p:cNvPr id="51" name="Text Box 50"/>
          <p:cNvSpPr txBox="1"/>
          <p:nvPr/>
        </p:nvSpPr>
        <p:spPr>
          <a:xfrm>
            <a:off x="-8890" y="-23495"/>
            <a:ext cx="1219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solidFill>
                  <a:srgbClr val="1DF7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Algorithm for Histogramming/Probability</a:t>
            </a:r>
            <a:endParaRPr lang="en-IN" altLang="en-US" sz="3600" b="1">
              <a:solidFill>
                <a:srgbClr val="1DF7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0" y="778510"/>
            <a:ext cx="53816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rid</a:t>
            </a:r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min=5.0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; </a:t>
            </a:r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rid</a:t>
            </a:r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max=6.0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; gridsize=0.1</a:t>
            </a:r>
            <a:endParaRPr lang="en-IN" altLang="en-US" sz="1600" b="1">
              <a:solidFill>
                <a:srgbClr val="00B05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38760" y="1623060"/>
            <a:ext cx="694563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 u="sng">
                <a:solidFill>
                  <a:srgbClr val="0070C0"/>
                </a:solidFill>
                <a:effectLst/>
                <a:latin typeface="Bitstream Vera Sans Mono" panose="020B0609030804020204" charset="0"/>
                <a:cs typeface="Bitstream Vera Sans Mono" panose="020B0609030804020204" charset="0"/>
              </a:rPr>
              <a:t>Calculate Total Number of Bins :</a:t>
            </a:r>
            <a:endParaRPr lang="en-IN" altLang="en-US" b="1" u="sng">
              <a:solidFill>
                <a:srgbClr val="0070C0"/>
              </a:solidFill>
              <a:effectLst/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nbin = </a:t>
            </a:r>
            <a:r>
              <a:rPr lang="en-US" b="1">
                <a:solidFill>
                  <a:srgbClr val="1DF7FA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NINT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((g</a:t>
            </a:r>
            <a:r>
              <a:rPr lang="en-IN" alt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rid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max - g</a:t>
            </a:r>
            <a:r>
              <a:rPr lang="en-IN" alt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rid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min)/grid</a:t>
            </a:r>
            <a:r>
              <a:rPr lang="en-IN" alt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size</a:t>
            </a:r>
            <a:r>
              <a:rPr lang="en-US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+ 1</a:t>
            </a:r>
            <a:endParaRPr lang="en-US" b="1">
              <a:solidFill>
                <a:schemeClr val="bg1">
                  <a:lumMod val="95000"/>
                </a:schemeClr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>
              <a:lnSpc>
                <a:spcPct val="150000"/>
              </a:lnSpc>
            </a:pPr>
            <a:endParaRPr lang="en-US" b="1">
              <a:solidFill>
                <a:schemeClr val="bg1">
                  <a:lumMod val="95000"/>
                </a:schemeClr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b="1">
                <a:solidFill>
                  <a:srgbClr val="FFFF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nbin = 11</a:t>
            </a:r>
            <a:endParaRPr lang="en-IN" altLang="en-US" b="1">
              <a:solidFill>
                <a:srgbClr val="FFFF0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39395" y="4304030"/>
            <a:ext cx="1195260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b="1" u="sng">
                <a:solidFill>
                  <a:srgbClr val="0070C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Computing Histogram :</a:t>
            </a:r>
            <a:endParaRPr lang="en-IN" b="1" u="sng">
              <a:solidFill>
                <a:srgbClr val="0070C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/>
            <a:endParaRPr lang="en-IN" b="1" u="sng">
              <a:solidFill>
                <a:srgbClr val="0070C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/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For each datat point finding the index at which cv lands,</a:t>
            </a:r>
            <a:endParaRPr lang="en-IN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index1 = </a:t>
            </a:r>
            <a:r>
              <a:rPr lang="en-IN" b="1">
                <a:solidFill>
                  <a:srgbClr val="1DF7FA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NINT</a:t>
            </a:r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((cv(i) - gridmin)/gridsize) + 1</a:t>
            </a:r>
            <a:endParaRPr lang="en-US"/>
          </a:p>
          <a:p>
            <a:pPr algn="l"/>
            <a:endParaRPr lang="en-US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993890" y="5147310"/>
            <a:ext cx="4905375" cy="792480"/>
            <a:chOff x="11014" y="6882"/>
            <a:chExt cx="7725" cy="124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14" y="7515"/>
              <a:ext cx="7097" cy="0"/>
            </a:xfrm>
            <a:prstGeom prst="line">
              <a:avLst/>
            </a:prstGeom>
            <a:ln w="41275" cap="rnd" cmpd="sng">
              <a:solidFill>
                <a:srgbClr val="FF66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103" y="7422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516" y="743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1014" y="760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5.0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408" y="760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5.2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3826" y="7591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5.4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5239" y="760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5.6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6660" y="7599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5.8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2685" y="7430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936" y="743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8017" y="7599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6.0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3365" y="7413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778" y="7422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3088" y="75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5.3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501" y="7591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5.5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5922" y="759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5.7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1947" y="742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6198" y="7422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9" y="743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1686" y="75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5.1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7363" y="7599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1DF7FA"/>
                  </a:solidFill>
                </a:rPr>
                <a:t>5.9</a:t>
              </a:r>
              <a:endParaRPr lang="en-IN" altLang="en-US" sz="1600" b="1">
                <a:solidFill>
                  <a:srgbClr val="1DF7FA"/>
                </a:solidFill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1014" y="690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1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1686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2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2366" y="689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3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3088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4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3827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5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14548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6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11014" y="690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1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1686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2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15266" y="6900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7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15938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8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6644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9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7362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10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8017" y="6882"/>
              <a:ext cx="7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600" b="1">
                  <a:solidFill>
                    <a:srgbClr val="574BCB"/>
                  </a:solidFill>
                </a:rPr>
                <a:t>11</a:t>
              </a:r>
              <a:endParaRPr lang="en-IN" altLang="en-US" sz="1600" b="1">
                <a:solidFill>
                  <a:srgbClr val="574BCB"/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-8890" y="-23495"/>
            <a:ext cx="1219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Algorithm for Histogramming/Probability</a:t>
            </a:r>
            <a:endParaRPr lang="en-I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" name="Picture 51" descr="Pro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8460" y="621665"/>
            <a:ext cx="5417820" cy="4167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238760" y="1623060"/>
            <a:ext cx="11953240" cy="1522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 u="sng">
                <a:solidFill>
                  <a:srgbClr val="0070C0"/>
                </a:solidFill>
                <a:effectLst/>
                <a:latin typeface="Bitstream Vera Sans Mono" panose="020B0609030804020204" charset="0"/>
                <a:cs typeface="Bitstream Vera Sans Mono" panose="020B0609030804020204" charset="0"/>
              </a:rPr>
              <a:t>Calculate Total Number of Bins and store the bin positions in array:</a:t>
            </a:r>
            <a:endParaRPr lang="en-IN" altLang="en-US" b="1" u="sng">
              <a:solidFill>
                <a:srgbClr val="0070C0"/>
              </a:solidFill>
              <a:effectLst/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pos(1) = 5.0 ; pos(2) = 5.1 ; pos(3) = 5.2 ; pos(4) = 5.3</a:t>
            </a:r>
            <a:r>
              <a:rPr lang="en-IN" altLang="en-US" sz="1600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; </a:t>
            </a:r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pos(5) = 5.4 ; pos(6) = 5.5 ;</a:t>
            </a:r>
            <a:endParaRPr lang="en-US" sz="1600" b="1">
              <a:solidFill>
                <a:schemeClr val="bg1">
                  <a:lumMod val="95000"/>
                </a:schemeClr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pos(7) = 5.6 ; pos(8) = 5.7</a:t>
            </a:r>
            <a:r>
              <a:rPr lang="en-IN" altLang="en-US" sz="1600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; </a:t>
            </a:r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pos(9) = 5.8 ; pos(10) = 5.9 ; pos(11) = 6.0</a:t>
            </a:r>
            <a:endParaRPr lang="en-US" sz="1600" b="1">
              <a:solidFill>
                <a:schemeClr val="bg1">
                  <a:lumMod val="95000"/>
                </a:schemeClr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>
              <a:lnSpc>
                <a:spcPct val="150000"/>
              </a:lnSpc>
            </a:pPr>
            <a:r>
              <a:rPr lang="en-IN" altLang="en-US" b="1">
                <a:solidFill>
                  <a:srgbClr val="FFFF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nbin = 11</a:t>
            </a:r>
            <a:endParaRPr lang="en-IN" altLang="en-US" b="1">
              <a:solidFill>
                <a:srgbClr val="FFFF0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38760" y="3576955"/>
            <a:ext cx="1195260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b="1" u="sng">
                <a:solidFill>
                  <a:srgbClr val="0070C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Computing Histogram :</a:t>
            </a:r>
            <a:endParaRPr lang="en-IN" b="1" u="sng">
              <a:solidFill>
                <a:srgbClr val="0070C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Find the grid point (i) by checking the cv value and compare with each position (pos(i)).</a:t>
            </a:r>
            <a:endParaRPr lang="en-IN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1. First decide the range of positions for which we will accept the cv value.</a:t>
            </a:r>
            <a:endParaRPr lang="en-IN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2. Check if the cv values falls within that range</a:t>
            </a:r>
            <a:endParaRPr lang="en-IN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r>
              <a:rPr lang="en-IN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3. If YES then count the probablity</a:t>
            </a:r>
            <a:endParaRPr lang="en-IN" b="1" u="sng">
              <a:solidFill>
                <a:srgbClr val="0070C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/>
            <a:endParaRPr lang="en-IN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/>
            <a:endParaRPr lang="en-US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000240" y="2795270"/>
            <a:ext cx="5191125" cy="824230"/>
            <a:chOff x="11014" y="6882"/>
            <a:chExt cx="7725" cy="129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14" y="7515"/>
              <a:ext cx="7097" cy="0"/>
            </a:xfrm>
            <a:prstGeom prst="line">
              <a:avLst/>
            </a:prstGeom>
            <a:ln w="41275" cap="rnd" cmpd="sng">
              <a:solidFill>
                <a:srgbClr val="FF6600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103" y="7422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15516" y="743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1014" y="760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5.0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408" y="760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5.2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3826" y="7591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5.4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5239" y="760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5.6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6660" y="7599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5.8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2685" y="7430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23" name="Oval 22"/>
            <p:cNvSpPr/>
            <p:nvPr/>
          </p:nvSpPr>
          <p:spPr>
            <a:xfrm>
              <a:off x="16936" y="743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8017" y="7599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6.0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3365" y="7413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26" name="Oval 25"/>
            <p:cNvSpPr/>
            <p:nvPr/>
          </p:nvSpPr>
          <p:spPr>
            <a:xfrm>
              <a:off x="14778" y="7422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3088" y="75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5.3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501" y="7591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5.5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5922" y="759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5.7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1947" y="742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31" name="Oval 30"/>
            <p:cNvSpPr/>
            <p:nvPr/>
          </p:nvSpPr>
          <p:spPr>
            <a:xfrm>
              <a:off x="16198" y="7422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9" y="7431"/>
              <a:ext cx="169" cy="16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1686" y="75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5.1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17363" y="7599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5.9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1014" y="690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1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1686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2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2366" y="689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3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13088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4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13827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5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14548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6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11014" y="690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1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1686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2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15266" y="6900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7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15938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8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6644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9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7362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10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8017" y="6882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11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0" y="778510"/>
            <a:ext cx="53816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rid</a:t>
            </a:r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min=5.0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; </a:t>
            </a:r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rid</a:t>
            </a:r>
            <a:r>
              <a:rPr 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max=6.0</a:t>
            </a:r>
            <a:r>
              <a:rPr lang="en-IN" altLang="en-US" sz="1600" b="1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; gridsize=0.1</a:t>
            </a:r>
            <a:endParaRPr lang="en-IN" altLang="en-US" sz="1600" b="1">
              <a:solidFill>
                <a:srgbClr val="00B05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85840" y="3239770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1DF7FA"/>
                </a:solidFill>
              </a:rPr>
              <a:t>pos(i)</a:t>
            </a:r>
            <a:endParaRPr lang="en-IN" altLang="en-US" b="1">
              <a:solidFill>
                <a:srgbClr val="1DF7FA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41770" y="286004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574BCB"/>
                </a:solidFill>
              </a:rPr>
              <a:t>i</a:t>
            </a:r>
            <a:endParaRPr lang="en-IN" altLang="en-US" b="1">
              <a:solidFill>
                <a:srgbClr val="574BCB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-8890" y="-23495"/>
            <a:ext cx="1219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Algorithm for Histogramming/Probability</a:t>
            </a:r>
            <a:endParaRPr lang="en-I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108700" y="621665"/>
            <a:ext cx="6105525" cy="834390"/>
            <a:chOff x="9584" y="4402"/>
            <a:chExt cx="9615" cy="1314"/>
          </a:xfrm>
        </p:grpSpPr>
        <p:grpSp>
          <p:nvGrpSpPr>
            <p:cNvPr id="49" name="Group 48"/>
            <p:cNvGrpSpPr/>
            <p:nvPr/>
          </p:nvGrpSpPr>
          <p:grpSpPr>
            <a:xfrm>
              <a:off x="11024" y="4402"/>
              <a:ext cx="8175" cy="1314"/>
              <a:chOff x="11014" y="6882"/>
              <a:chExt cx="7725" cy="131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1314" y="7515"/>
                <a:ext cx="7097" cy="0"/>
              </a:xfrm>
              <a:prstGeom prst="line">
                <a:avLst/>
              </a:prstGeom>
              <a:ln w="41275" cap="rnd" cmpd="sng">
                <a:solidFill>
                  <a:srgbClr val="FF6600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4103" y="7422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516" y="7431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11014" y="760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5.0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2408" y="760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5.2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3826" y="7591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5.4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15239" y="760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5.6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16660" y="7599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5.8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2685" y="7430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6936" y="7431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18017" y="7599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6.0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365" y="7413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4778" y="7422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27" name="Text Box 26"/>
              <p:cNvSpPr txBox="1"/>
              <p:nvPr/>
            </p:nvSpPr>
            <p:spPr>
              <a:xfrm>
                <a:off x="13088" y="75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5.3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14501" y="7591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5.5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>
                <a:off x="15922" y="759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5.7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1947" y="7421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6198" y="7422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7639" y="7431"/>
                <a:ext cx="169" cy="169"/>
              </a:xfrm>
              <a:prstGeom prst="ellips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1686" y="7616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5.1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17363" y="7599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1DF7FA"/>
                    </a:solidFill>
                  </a:rPr>
                  <a:t>5.9</a:t>
                </a:r>
                <a:endParaRPr lang="en-IN" altLang="en-US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11014" y="690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1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11686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2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2366" y="689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3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13088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4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827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5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14548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6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11014" y="690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1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11686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2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15266" y="6900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7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>
                <a:off x="15938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8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6" name="Text Box 45"/>
              <p:cNvSpPr txBox="1"/>
              <p:nvPr/>
            </p:nvSpPr>
            <p:spPr>
              <a:xfrm>
                <a:off x="16644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9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>
                <a:off x="17362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10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18017" y="6882"/>
                <a:ext cx="7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b="1">
                    <a:solidFill>
                      <a:srgbClr val="574BCB"/>
                    </a:solidFill>
                  </a:rPr>
                  <a:t>11</a:t>
                </a:r>
                <a:endParaRPr lang="en-IN" altLang="en-US" b="1">
                  <a:solidFill>
                    <a:srgbClr val="574BCB"/>
                  </a:solidFill>
                </a:endParaRPr>
              </a:p>
            </p:txBody>
          </p:sp>
        </p:grpSp>
        <p:sp>
          <p:nvSpPr>
            <p:cNvPr id="3" name="Text Box 2"/>
            <p:cNvSpPr txBox="1"/>
            <p:nvPr/>
          </p:nvSpPr>
          <p:spPr>
            <a:xfrm>
              <a:off x="9584" y="510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1DF7FA"/>
                  </a:solidFill>
                </a:rPr>
                <a:t>pos(i)</a:t>
              </a:r>
              <a:endParaRPr lang="en-IN" altLang="en-US" b="1">
                <a:solidFill>
                  <a:srgbClr val="1DF7FA"/>
                </a:solidFill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10302" y="4504"/>
              <a:ext cx="7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i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-8890" y="-23495"/>
            <a:ext cx="1219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Algorithm for Histogramming/Probability</a:t>
            </a:r>
            <a:endParaRPr lang="en-I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8890" y="1701800"/>
            <a:ext cx="1218882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b="1" u="sng">
                <a:solidFill>
                  <a:srgbClr val="0070C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Computing Histogram :</a:t>
            </a:r>
            <a:endParaRPr lang="en-IN" b="1" u="sng">
              <a:solidFill>
                <a:srgbClr val="0070C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endParaRPr lang="en-US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54265" y="845820"/>
            <a:ext cx="532130" cy="332740"/>
          </a:xfrm>
          <a:prstGeom prst="roundRect">
            <a:avLst/>
          </a:prstGeom>
          <a:solidFill>
            <a:srgbClr val="FF66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278370" y="1464945"/>
            <a:ext cx="542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 b="1">
                <a:solidFill>
                  <a:srgbClr val="07F712"/>
                </a:solidFill>
              </a:rPr>
              <a:t>5.05</a:t>
            </a:r>
            <a:endParaRPr lang="en-IN" altLang="en-US" sz="1400" b="1">
              <a:solidFill>
                <a:srgbClr val="07F712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717155" y="1464945"/>
            <a:ext cx="542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 b="1">
                <a:solidFill>
                  <a:srgbClr val="07F712"/>
                </a:solidFill>
              </a:rPr>
              <a:t>5.15</a:t>
            </a:r>
            <a:endParaRPr lang="en-IN" altLang="en-US" sz="1400" b="1">
              <a:solidFill>
                <a:srgbClr val="07F71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51725" y="1012190"/>
            <a:ext cx="2540" cy="5187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983855" y="1023620"/>
            <a:ext cx="2540" cy="5187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5865495" y="1620520"/>
            <a:ext cx="461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>
                <a:solidFill>
                  <a:srgbClr val="07F712"/>
                </a:solidFill>
              </a:rPr>
              <a:t>Accepted Range for computing probability</a:t>
            </a:r>
            <a:endParaRPr lang="en-IN" altLang="en-US">
              <a:solidFill>
                <a:srgbClr val="07F712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0" y="2084070"/>
            <a:ext cx="58661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IF</a:t>
            </a:r>
            <a:r>
              <a:rPr lang="en-US">
                <a:solidFill>
                  <a:schemeClr val="bg1"/>
                </a:solidFill>
              </a:rPr>
              <a:t> 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 .gt. 1</a:t>
            </a:r>
            <a:r>
              <a:rPr lang="en-US">
                <a:solidFill>
                  <a:srgbClr val="FFFF00"/>
                </a:solidFill>
              </a:rPr>
              <a:t> .and.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 .lt. nbin)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a = (pos(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+1) - 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))/2.0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cut_min = 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) - 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cut_max = 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) + 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rgbClr val="FFFF00"/>
                </a:solidFill>
              </a:rPr>
              <a:t>ELSEIF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rgbClr val="FFFF00"/>
                </a:solidFill>
              </a:rPr>
              <a:t> .eq.</a:t>
            </a:r>
            <a:r>
              <a:rPr lang="en-US">
                <a:solidFill>
                  <a:schemeClr val="bg1"/>
                </a:solidFill>
              </a:rPr>
              <a:t> 1) 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cut_min = pos(1)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cut_max = pos(1) + </a:t>
            </a:r>
            <a:r>
              <a:rPr lang="en-IN" alt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rgbClr val="FFFF00"/>
                </a:solidFill>
              </a:rPr>
              <a:t>ELSEIF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rgbClr val="FFFF00"/>
                </a:solidFill>
              </a:rPr>
              <a:t> .eq.</a:t>
            </a:r>
            <a:r>
              <a:rPr lang="en-US">
                <a:solidFill>
                  <a:schemeClr val="bg1"/>
                </a:solidFill>
              </a:rPr>
              <a:t> nbin) 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cut_min = pos(nbin) - </a:t>
            </a:r>
            <a:r>
              <a:rPr lang="en-IN" alt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cut_max = pos(nbin)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rgbClr val="FFFF00"/>
                </a:solidFill>
              </a:rPr>
              <a:t>ENDIF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IF</a:t>
            </a:r>
            <a:r>
              <a:rPr lang="en-US">
                <a:solidFill>
                  <a:schemeClr val="bg1"/>
                </a:solidFill>
                <a:effectLst/>
              </a:rPr>
              <a:t> (cv(i) </a:t>
            </a:r>
            <a:r>
              <a:rPr lang="en-US">
                <a:solidFill>
                  <a:srgbClr val="FFFF00"/>
                </a:solidFill>
                <a:effectLst/>
              </a:rPr>
              <a:t>.ge.</a:t>
            </a:r>
            <a:r>
              <a:rPr lang="en-US">
                <a:solidFill>
                  <a:schemeClr val="bg1"/>
                </a:solidFill>
                <a:effectLst/>
              </a:rPr>
              <a:t> cut_min </a:t>
            </a:r>
            <a:r>
              <a:rPr lang="en-US">
                <a:solidFill>
                  <a:srgbClr val="FFFF00"/>
                </a:solidFill>
                <a:effectLst/>
              </a:rPr>
              <a:t>.and.</a:t>
            </a:r>
            <a:r>
              <a:rPr lang="en-US">
                <a:solidFill>
                  <a:schemeClr val="bg1"/>
                </a:solidFill>
                <a:effectLst/>
              </a:rPr>
              <a:t> cv(i) </a:t>
            </a:r>
            <a:r>
              <a:rPr lang="en-US">
                <a:solidFill>
                  <a:srgbClr val="FFFF00"/>
                </a:solidFill>
                <a:effectLst/>
              </a:rPr>
              <a:t>.le.</a:t>
            </a:r>
            <a:r>
              <a:rPr lang="en-US">
                <a:solidFill>
                  <a:schemeClr val="bg1"/>
                </a:solidFill>
                <a:effectLst/>
              </a:rPr>
              <a:t> cut_max)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index1 = 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ENDIF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ENDDO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2" name="Right Brace 51"/>
          <p:cNvSpPr/>
          <p:nvPr/>
        </p:nvSpPr>
        <p:spPr>
          <a:xfrm>
            <a:off x="3049270" y="2084070"/>
            <a:ext cx="690245" cy="2767965"/>
          </a:xfrm>
          <a:prstGeom prst="rightBrace">
            <a:avLst>
              <a:gd name="adj1" fmla="val 8333"/>
              <a:gd name="adj2" fmla="val 50855"/>
            </a:avLst>
          </a:prstGeom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 rot="16200000">
            <a:off x="2668270" y="3037205"/>
            <a:ext cx="298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>
                <a:solidFill>
                  <a:srgbClr val="07F712"/>
                </a:solidFill>
              </a:rPr>
              <a:t>Accepted Range </a:t>
            </a:r>
            <a:endParaRPr lang="en-IN" altLang="en-US">
              <a:solidFill>
                <a:srgbClr val="07F712"/>
              </a:solidFill>
            </a:endParaRPr>
          </a:p>
          <a:p>
            <a:pPr algn="ctr"/>
            <a:r>
              <a:rPr lang="en-IN" altLang="en-US">
                <a:solidFill>
                  <a:srgbClr val="07F712"/>
                </a:solidFill>
              </a:rPr>
              <a:t>for computing probability</a:t>
            </a:r>
            <a:endParaRPr lang="en-IN" altLang="en-US">
              <a:solidFill>
                <a:srgbClr val="07F712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432425" y="5330825"/>
            <a:ext cx="6667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IN" sz="1600" b="1">
                <a:solidFill>
                  <a:srgbClr val="07F712"/>
                </a:solidFill>
                <a:cs typeface="+mn-lt"/>
                <a:sym typeface="+mn-ea"/>
              </a:rPr>
              <a:t>Checking the cv values which falls within the above computed range </a:t>
            </a:r>
            <a:endParaRPr lang="en-IN" sz="1600" b="1">
              <a:solidFill>
                <a:srgbClr val="07F712"/>
              </a:solidFill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IN" altLang="en-US" sz="1600" b="1">
                <a:solidFill>
                  <a:srgbClr val="07F712"/>
                </a:solidFill>
                <a:cs typeface="+mn-lt"/>
                <a:sym typeface="+mn-ea"/>
              </a:rPr>
              <a:t>then store the position to that index</a:t>
            </a:r>
            <a:endParaRPr lang="en-IN" altLang="en-US" sz="1600" b="1">
              <a:solidFill>
                <a:srgbClr val="07F712"/>
              </a:solidFill>
              <a:cs typeface="+mn-lt"/>
              <a:sym typeface="+mn-ea"/>
            </a:endParaRPr>
          </a:p>
        </p:txBody>
      </p:sp>
      <p:sp>
        <p:nvSpPr>
          <p:cNvPr id="55" name="Right Brace 54"/>
          <p:cNvSpPr/>
          <p:nvPr/>
        </p:nvSpPr>
        <p:spPr>
          <a:xfrm>
            <a:off x="4913630" y="4975860"/>
            <a:ext cx="331470" cy="1354455"/>
          </a:xfrm>
          <a:prstGeom prst="rightBrace">
            <a:avLst>
              <a:gd name="adj1" fmla="val 8333"/>
              <a:gd name="adj2" fmla="val 50855"/>
            </a:avLst>
          </a:prstGeom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7" name="Picture 56" descr="Prob_new_a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1925" y="1988820"/>
            <a:ext cx="4509135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-8890" y="-23495"/>
            <a:ext cx="12197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Algorithm for Histogramming/Probability</a:t>
            </a:r>
            <a:endParaRPr lang="en-I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8890" y="1701800"/>
            <a:ext cx="397192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b="1" u="sng">
                <a:solidFill>
                  <a:srgbClr val="0070C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Computing Histogram :</a:t>
            </a:r>
            <a:endParaRPr lang="en-IN" b="1" u="sng">
              <a:solidFill>
                <a:srgbClr val="0070C0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algn="l">
              <a:lnSpc>
                <a:spcPct val="150000"/>
              </a:lnSpc>
            </a:pPr>
            <a:endParaRPr lang="en-US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0" y="2084070"/>
            <a:ext cx="58661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IF</a:t>
            </a:r>
            <a:r>
              <a:rPr lang="en-US">
                <a:solidFill>
                  <a:schemeClr val="bg1"/>
                </a:solidFill>
              </a:rPr>
              <a:t> 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 .gt. 1</a:t>
            </a:r>
            <a:r>
              <a:rPr lang="en-US">
                <a:solidFill>
                  <a:srgbClr val="FFFF00"/>
                </a:solidFill>
              </a:rPr>
              <a:t> .and.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 .lt. nbin)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a = (pos(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+1) - 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))/2.0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cut_min = 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) - 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cut_max = pos(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) + 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rgbClr val="FFFF00"/>
                </a:solidFill>
              </a:rPr>
              <a:t>ELSEIF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rgbClr val="FFFF00"/>
                </a:solidFill>
              </a:rPr>
              <a:t> .eq.</a:t>
            </a:r>
            <a:r>
              <a:rPr lang="en-US">
                <a:solidFill>
                  <a:schemeClr val="bg1"/>
                </a:solidFill>
              </a:rPr>
              <a:t> 1) 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cut_min = pos(1)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cut_max = pos(1) + </a:t>
            </a:r>
            <a:r>
              <a:rPr lang="en-IN" alt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rgbClr val="FFFF00"/>
                </a:solidFill>
              </a:rPr>
              <a:t>ELSEIF 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rgbClr val="FFFF00"/>
                </a:solidFill>
              </a:rPr>
              <a:t> .eq.</a:t>
            </a:r>
            <a:r>
              <a:rPr lang="en-US">
                <a:solidFill>
                  <a:schemeClr val="bg1"/>
                </a:solidFill>
              </a:rPr>
              <a:t> nbin) 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cut_min = pos(nbin) - </a:t>
            </a:r>
            <a:r>
              <a:rPr lang="en-IN" altLang="en-US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cut_max = pos(nbin)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</a:t>
            </a:r>
            <a:r>
              <a:rPr lang="en-US">
                <a:solidFill>
                  <a:srgbClr val="FFFF00"/>
                </a:solidFill>
              </a:rPr>
              <a:t>ENDIF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IF</a:t>
            </a:r>
            <a:r>
              <a:rPr lang="en-US">
                <a:solidFill>
                  <a:schemeClr val="bg1"/>
                </a:solidFill>
                <a:effectLst/>
              </a:rPr>
              <a:t> (cv(i) </a:t>
            </a:r>
            <a:r>
              <a:rPr lang="en-US">
                <a:solidFill>
                  <a:srgbClr val="FFFF00"/>
                </a:solidFill>
                <a:effectLst/>
              </a:rPr>
              <a:t>.ge.</a:t>
            </a:r>
            <a:r>
              <a:rPr lang="en-US">
                <a:solidFill>
                  <a:schemeClr val="bg1"/>
                </a:solidFill>
                <a:effectLst/>
              </a:rPr>
              <a:t> cut_min </a:t>
            </a:r>
            <a:r>
              <a:rPr lang="en-US">
                <a:solidFill>
                  <a:srgbClr val="FFFF00"/>
                </a:solidFill>
                <a:effectLst/>
              </a:rPr>
              <a:t>.and.</a:t>
            </a:r>
            <a:r>
              <a:rPr lang="en-US">
                <a:solidFill>
                  <a:schemeClr val="bg1"/>
                </a:solidFill>
                <a:effectLst/>
              </a:rPr>
              <a:t> cv(i) </a:t>
            </a:r>
            <a:r>
              <a:rPr lang="en-US">
                <a:solidFill>
                  <a:srgbClr val="FFFF00"/>
                </a:solidFill>
                <a:effectLst/>
              </a:rPr>
              <a:t>.le.</a:t>
            </a:r>
            <a:r>
              <a:rPr lang="en-US">
                <a:solidFill>
                  <a:schemeClr val="bg1"/>
                </a:solidFill>
                <a:effectLst/>
              </a:rPr>
              <a:t> cut_max)</a:t>
            </a:r>
            <a:r>
              <a:rPr lang="en-US">
                <a:solidFill>
                  <a:srgbClr val="FFFF00"/>
                </a:solidFill>
              </a:rPr>
              <a:t>THEN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index1 = </a:t>
            </a:r>
            <a:r>
              <a:rPr lang="en-IN" altLang="en-US">
                <a:solidFill>
                  <a:schemeClr val="bg1"/>
                </a:solidFill>
              </a:rPr>
              <a:t>i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ENDIF</a:t>
            </a:r>
            <a:endParaRPr lang="en-US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 ENDDO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2" name="Right Brace 51"/>
          <p:cNvSpPr/>
          <p:nvPr/>
        </p:nvSpPr>
        <p:spPr>
          <a:xfrm>
            <a:off x="3049270" y="2084070"/>
            <a:ext cx="690245" cy="2767965"/>
          </a:xfrm>
          <a:prstGeom prst="rightBrace">
            <a:avLst>
              <a:gd name="adj1" fmla="val 8333"/>
              <a:gd name="adj2" fmla="val 50855"/>
            </a:avLst>
          </a:prstGeom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 rot="16200000">
            <a:off x="2668270" y="3037205"/>
            <a:ext cx="298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>
                <a:solidFill>
                  <a:srgbClr val="07F712"/>
                </a:solidFill>
              </a:rPr>
              <a:t>Accepted Range </a:t>
            </a:r>
            <a:endParaRPr lang="en-IN" altLang="en-US">
              <a:solidFill>
                <a:srgbClr val="07F712"/>
              </a:solidFill>
            </a:endParaRPr>
          </a:p>
          <a:p>
            <a:pPr algn="ctr"/>
            <a:r>
              <a:rPr lang="en-IN" altLang="en-US">
                <a:solidFill>
                  <a:srgbClr val="07F712"/>
                </a:solidFill>
              </a:rPr>
              <a:t>for computing probability</a:t>
            </a:r>
            <a:endParaRPr lang="en-IN" altLang="en-US">
              <a:solidFill>
                <a:srgbClr val="07F712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432425" y="5330825"/>
            <a:ext cx="6667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IN" sz="1600" b="1">
                <a:solidFill>
                  <a:srgbClr val="07F712"/>
                </a:solidFill>
                <a:cs typeface="+mn-lt"/>
                <a:sym typeface="+mn-ea"/>
              </a:rPr>
              <a:t>Checking the cv values which falls within the above computed range </a:t>
            </a:r>
            <a:endParaRPr lang="en-IN" sz="1600" b="1">
              <a:solidFill>
                <a:srgbClr val="07F712"/>
              </a:solidFill>
              <a:cs typeface="+mn-lt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IN" altLang="en-US" sz="1600" b="1">
                <a:solidFill>
                  <a:srgbClr val="07F712"/>
                </a:solidFill>
                <a:cs typeface="+mn-lt"/>
                <a:sym typeface="+mn-ea"/>
              </a:rPr>
              <a:t>then store the position to that index</a:t>
            </a:r>
            <a:endParaRPr lang="en-IN" altLang="en-US" sz="1600" b="1">
              <a:solidFill>
                <a:srgbClr val="07F712"/>
              </a:solidFill>
              <a:cs typeface="+mn-lt"/>
              <a:sym typeface="+mn-ea"/>
            </a:endParaRPr>
          </a:p>
        </p:txBody>
      </p:sp>
      <p:sp>
        <p:nvSpPr>
          <p:cNvPr id="55" name="Right Brace 54"/>
          <p:cNvSpPr/>
          <p:nvPr/>
        </p:nvSpPr>
        <p:spPr>
          <a:xfrm>
            <a:off x="4913630" y="4975860"/>
            <a:ext cx="331470" cy="1354455"/>
          </a:xfrm>
          <a:prstGeom prst="rightBrace">
            <a:avLst>
              <a:gd name="adj1" fmla="val 8333"/>
              <a:gd name="adj2" fmla="val 50855"/>
            </a:avLst>
          </a:prstGeom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Prob_unev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170" y="1988820"/>
            <a:ext cx="4493260" cy="345630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150995" y="601345"/>
            <a:ext cx="6347460" cy="1386840"/>
            <a:chOff x="6537" y="947"/>
            <a:chExt cx="9996" cy="2184"/>
          </a:xfrm>
        </p:grpSpPr>
        <p:grpSp>
          <p:nvGrpSpPr>
            <p:cNvPr id="68" name="Group 67"/>
            <p:cNvGrpSpPr/>
            <p:nvPr/>
          </p:nvGrpSpPr>
          <p:grpSpPr>
            <a:xfrm>
              <a:off x="6537" y="979"/>
              <a:ext cx="9997" cy="2153"/>
              <a:chOff x="6537" y="979"/>
              <a:chExt cx="9997" cy="2153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6920" y="979"/>
                <a:ext cx="9615" cy="1314"/>
                <a:chOff x="9584" y="4402"/>
                <a:chExt cx="9615" cy="1314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1024" y="4402"/>
                  <a:ext cx="8175" cy="1314"/>
                  <a:chOff x="11014" y="6882"/>
                  <a:chExt cx="7725" cy="1314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1314" y="7515"/>
                    <a:ext cx="7097" cy="0"/>
                  </a:xfrm>
                  <a:prstGeom prst="line">
                    <a:avLst/>
                  </a:prstGeom>
                  <a:ln w="41275" cap="rnd" cmpd="sng">
                    <a:solidFill>
                      <a:srgbClr val="FF6600"/>
                    </a:solidFill>
                    <a:prstDash val="solid"/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14103" y="7422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15516" y="7431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7" name="Text Box 16"/>
                  <p:cNvSpPr txBox="1"/>
                  <p:nvPr/>
                </p:nvSpPr>
                <p:spPr>
                  <a:xfrm>
                    <a:off x="11014" y="760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5.0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18" name="Text Box 17"/>
                  <p:cNvSpPr txBox="1"/>
                  <p:nvPr/>
                </p:nvSpPr>
                <p:spPr>
                  <a:xfrm>
                    <a:off x="12408" y="760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5.2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13826" y="7591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5.4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20" name="Text Box 19"/>
                  <p:cNvSpPr txBox="1"/>
                  <p:nvPr/>
                </p:nvSpPr>
                <p:spPr>
                  <a:xfrm>
                    <a:off x="15239" y="760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5.6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21" name="Text Box 20"/>
                  <p:cNvSpPr txBox="1"/>
                  <p:nvPr/>
                </p:nvSpPr>
                <p:spPr>
                  <a:xfrm>
                    <a:off x="16660" y="7599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5.8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12685" y="7430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6936" y="7431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4" name="Text Box 23"/>
                  <p:cNvSpPr txBox="1"/>
                  <p:nvPr/>
                </p:nvSpPr>
                <p:spPr>
                  <a:xfrm>
                    <a:off x="18017" y="7599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6.0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3365" y="7413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4778" y="7422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7" name="Text Box 26"/>
                  <p:cNvSpPr txBox="1"/>
                  <p:nvPr/>
                </p:nvSpPr>
                <p:spPr>
                  <a:xfrm>
                    <a:off x="13088" y="75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5.3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28" name="Text Box 27"/>
                  <p:cNvSpPr txBox="1"/>
                  <p:nvPr/>
                </p:nvSpPr>
                <p:spPr>
                  <a:xfrm>
                    <a:off x="14501" y="7591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5.5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29" name="Text Box 28"/>
                  <p:cNvSpPr txBox="1"/>
                  <p:nvPr/>
                </p:nvSpPr>
                <p:spPr>
                  <a:xfrm>
                    <a:off x="15922" y="759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5.7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11947" y="7421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6198" y="7422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7639" y="7431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3" name="Text Box 32"/>
                  <p:cNvSpPr txBox="1"/>
                  <p:nvPr/>
                </p:nvSpPr>
                <p:spPr>
                  <a:xfrm>
                    <a:off x="11686" y="7616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5.1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34" name="Text Box 33"/>
                  <p:cNvSpPr txBox="1"/>
                  <p:nvPr/>
                </p:nvSpPr>
                <p:spPr>
                  <a:xfrm>
                    <a:off x="17363" y="7599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1DF7FA"/>
                        </a:solidFill>
                      </a:rPr>
                      <a:t>5.9</a:t>
                    </a:r>
                    <a:endParaRPr lang="en-IN" altLang="en-US" b="1">
                      <a:solidFill>
                        <a:srgbClr val="1DF7FA"/>
                      </a:solidFill>
                    </a:endParaRPr>
                  </a:p>
                </p:txBody>
              </p:sp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11014" y="690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1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36" name="Text Box 35"/>
                  <p:cNvSpPr txBox="1"/>
                  <p:nvPr/>
                </p:nvSpPr>
                <p:spPr>
                  <a:xfrm>
                    <a:off x="11686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2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37" name="Text Box 36"/>
                  <p:cNvSpPr txBox="1"/>
                  <p:nvPr/>
                </p:nvSpPr>
                <p:spPr>
                  <a:xfrm>
                    <a:off x="12366" y="689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3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38" name="Text Box 37"/>
                  <p:cNvSpPr txBox="1"/>
                  <p:nvPr/>
                </p:nvSpPr>
                <p:spPr>
                  <a:xfrm>
                    <a:off x="13088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4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39" name="Text Box 38"/>
                  <p:cNvSpPr txBox="1"/>
                  <p:nvPr/>
                </p:nvSpPr>
                <p:spPr>
                  <a:xfrm>
                    <a:off x="13827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5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0" name="Text Box 39"/>
                  <p:cNvSpPr txBox="1"/>
                  <p:nvPr/>
                </p:nvSpPr>
                <p:spPr>
                  <a:xfrm>
                    <a:off x="14548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6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2" name="Text Box 41"/>
                  <p:cNvSpPr txBox="1"/>
                  <p:nvPr/>
                </p:nvSpPr>
                <p:spPr>
                  <a:xfrm>
                    <a:off x="11014" y="690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1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3" name="Text Box 42"/>
                  <p:cNvSpPr txBox="1"/>
                  <p:nvPr/>
                </p:nvSpPr>
                <p:spPr>
                  <a:xfrm>
                    <a:off x="11686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2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4" name="Text Box 43"/>
                  <p:cNvSpPr txBox="1"/>
                  <p:nvPr/>
                </p:nvSpPr>
                <p:spPr>
                  <a:xfrm>
                    <a:off x="15266" y="6900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7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5" name="Text Box 44"/>
                  <p:cNvSpPr txBox="1"/>
                  <p:nvPr/>
                </p:nvSpPr>
                <p:spPr>
                  <a:xfrm>
                    <a:off x="15938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8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6" name="Text Box 45"/>
                  <p:cNvSpPr txBox="1"/>
                  <p:nvPr/>
                </p:nvSpPr>
                <p:spPr>
                  <a:xfrm>
                    <a:off x="16644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9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7" name="Text Box 46"/>
                  <p:cNvSpPr txBox="1"/>
                  <p:nvPr/>
                </p:nvSpPr>
                <p:spPr>
                  <a:xfrm>
                    <a:off x="16991" y="6976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10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48" name="Text Box 47"/>
                  <p:cNvSpPr txBox="1"/>
                  <p:nvPr/>
                </p:nvSpPr>
                <p:spPr>
                  <a:xfrm>
                    <a:off x="18017" y="6882"/>
                    <a:ext cx="72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IN" altLang="en-US" b="1">
                        <a:solidFill>
                          <a:srgbClr val="574BCB"/>
                        </a:solidFill>
                      </a:rPr>
                      <a:t>13</a:t>
                    </a:r>
                    <a:endParaRPr lang="en-IN" altLang="en-US" b="1">
                      <a:solidFill>
                        <a:srgbClr val="574BCB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17276" y="7422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17971" y="7431"/>
                    <a:ext cx="169" cy="16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2000"/>
                  </a:p>
                </p:txBody>
              </p:sp>
            </p:grpSp>
            <p:sp>
              <p:nvSpPr>
                <p:cNvPr id="3" name="Text Box 2"/>
                <p:cNvSpPr txBox="1"/>
                <p:nvPr/>
              </p:nvSpPr>
              <p:spPr>
                <a:xfrm>
                  <a:off x="9584" y="5102"/>
                  <a:ext cx="144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IN" altLang="en-US" b="1">
                      <a:solidFill>
                        <a:srgbClr val="1DF7FA"/>
                      </a:solidFill>
                    </a:rPr>
                    <a:t>pos(i)</a:t>
                  </a:r>
                  <a:endParaRPr lang="en-IN" altLang="en-US" b="1">
                    <a:solidFill>
                      <a:srgbClr val="1DF7FA"/>
                    </a:solidFill>
                  </a:endParaRPr>
                </a:p>
              </p:txBody>
            </p:sp>
            <p:sp>
              <p:nvSpPr>
                <p:cNvPr id="4" name="Text Box 3"/>
                <p:cNvSpPr txBox="1"/>
                <p:nvPr/>
              </p:nvSpPr>
              <p:spPr>
                <a:xfrm>
                  <a:off x="10302" y="4504"/>
                  <a:ext cx="72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IN" altLang="en-US" b="1">
                      <a:solidFill>
                        <a:srgbClr val="574BCB"/>
                      </a:solidFill>
                    </a:rPr>
                    <a:t>i</a:t>
                  </a:r>
                  <a:endParaRPr lang="en-IN" altLang="en-US" b="1">
                    <a:solidFill>
                      <a:srgbClr val="574BCB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9039" y="1332"/>
                <a:ext cx="838" cy="524"/>
              </a:xfrm>
              <a:prstGeom prst="roundRect">
                <a:avLst/>
              </a:prstGeom>
              <a:solidFill>
                <a:srgbClr val="FF6600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8762" y="2307"/>
                <a:ext cx="8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sz="1400" b="1">
                    <a:solidFill>
                      <a:srgbClr val="07F712"/>
                    </a:solidFill>
                  </a:rPr>
                  <a:t>5.05</a:t>
                </a:r>
                <a:endParaRPr lang="en-IN" altLang="en-US" sz="1400" b="1">
                  <a:solidFill>
                    <a:srgbClr val="07F712"/>
                  </a:solidFill>
                </a:endParaRPr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9453" y="2307"/>
                <a:ext cx="85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sz="1400" b="1">
                    <a:solidFill>
                      <a:srgbClr val="07F712"/>
                    </a:solidFill>
                  </a:rPr>
                  <a:t>5.15</a:t>
                </a:r>
                <a:endParaRPr lang="en-IN" altLang="en-US" sz="1400" b="1">
                  <a:solidFill>
                    <a:srgbClr val="07F712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9035" y="1594"/>
                <a:ext cx="4" cy="81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873" y="1612"/>
                <a:ext cx="4" cy="81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1"/>
              <p:nvPr/>
            </p:nvSpPr>
            <p:spPr>
              <a:xfrm>
                <a:off x="6537" y="2552"/>
                <a:ext cx="72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>
                    <a:solidFill>
                      <a:srgbClr val="07F712"/>
                    </a:solidFill>
                  </a:rPr>
                  <a:t>Accepted Range for computing probability</a:t>
                </a:r>
                <a:endParaRPr lang="en-IN" altLang="en-US">
                  <a:solidFill>
                    <a:srgbClr val="07F712"/>
                  </a:solidFill>
                </a:endParaRPr>
              </a:p>
            </p:txBody>
          </p:sp>
          <p:sp>
            <p:nvSpPr>
              <p:cNvPr id="61" name="Text Box 60"/>
              <p:cNvSpPr txBox="1"/>
              <p:nvPr/>
            </p:nvSpPr>
            <p:spPr>
              <a:xfrm>
                <a:off x="14576" y="2149"/>
                <a:ext cx="97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sz="1600" b="1">
                    <a:solidFill>
                      <a:srgbClr val="1DF7FA"/>
                    </a:solidFill>
                  </a:rPr>
                  <a:t>5.85</a:t>
                </a:r>
                <a:endParaRPr lang="en-IN" altLang="en-US" sz="1600" b="1">
                  <a:solidFill>
                    <a:srgbClr val="1DF7FA"/>
                  </a:solidFill>
                </a:endParaRPr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>
                <a:off x="15379" y="2149"/>
                <a:ext cx="86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IN" altLang="en-US" sz="1600" b="1">
                    <a:solidFill>
                      <a:srgbClr val="1DF7FA"/>
                    </a:solidFill>
                  </a:rPr>
                  <a:t>5.95</a:t>
                </a:r>
                <a:endParaRPr lang="en-IN" altLang="en-US" sz="1600" b="1">
                  <a:solidFill>
                    <a:srgbClr val="1DF7FA"/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stCxn id="59" idx="4"/>
              </p:cNvCxnSpPr>
              <p:nvPr/>
            </p:nvCxnSpPr>
            <p:spPr>
              <a:xfrm>
                <a:off x="15076" y="1688"/>
                <a:ext cx="20" cy="583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5822" y="1693"/>
                <a:ext cx="20" cy="583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 Box 65"/>
            <p:cNvSpPr txBox="1"/>
            <p:nvPr/>
          </p:nvSpPr>
          <p:spPr>
            <a:xfrm>
              <a:off x="15082" y="947"/>
              <a:ext cx="7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11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5450" y="1102"/>
              <a:ext cx="7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b="1">
                  <a:solidFill>
                    <a:srgbClr val="574BCB"/>
                  </a:solidFill>
                </a:rPr>
                <a:t>12</a:t>
              </a:r>
              <a:endParaRPr lang="en-IN" altLang="en-US" b="1">
                <a:solidFill>
                  <a:srgbClr val="574BCB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Presentation</Application>
  <PresentationFormat>宽屏</PresentationFormat>
  <Paragraphs>312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AR PL Mingti2L Big5</vt:lpstr>
      <vt:lpstr>Bitstream Vera Sans</vt:lpstr>
      <vt:lpstr>Arimo Nerd Font</vt:lpstr>
      <vt:lpstr>3270Medium Nerd Font</vt:lpstr>
      <vt:lpstr>3270Narrow Nerd Font</vt:lpstr>
      <vt:lpstr>3270SemiNarrow Nerd Font Mono</vt:lpstr>
      <vt:lpstr>AR PL KaitiM GB</vt:lpstr>
      <vt:lpstr>AR PL SungtiL GB</vt:lpstr>
      <vt:lpstr>Accanthis ADF Std</vt:lpstr>
      <vt:lpstr>Accanthis ADF Std No3</vt:lpstr>
      <vt:lpstr>Amiri Quran</vt:lpstr>
      <vt:lpstr>Amiri Quran Colored</vt:lpstr>
      <vt:lpstr>Ani</vt:lpstr>
      <vt:lpstr>Accanthis ADF Std No2</vt:lpstr>
      <vt:lpstr>Amiri</vt:lpstr>
      <vt:lpstr>Baekmuk Dotum</vt:lpstr>
      <vt:lpstr>Baekmuk Gulim</vt:lpstr>
      <vt:lpstr>Baekmuk Headline</vt:lpstr>
      <vt:lpstr>Bitstream Vera Sans 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vrahul</cp:lastModifiedBy>
  <cp:revision>11</cp:revision>
  <dcterms:created xsi:type="dcterms:W3CDTF">2022-07-04T12:00:15Z</dcterms:created>
  <dcterms:modified xsi:type="dcterms:W3CDTF">2022-07-04T12:00:15Z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