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6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3484-B8A1-4222-B9DF-BFD33E16A4DB}" type="datetimeFigureOut">
              <a:rPr lang="en-AU" smtClean="0"/>
              <a:t>3/05/2019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611A-3D9B-47B2-9421-39284F05C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730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3484-B8A1-4222-B9DF-BFD33E16A4DB}" type="datetimeFigureOut">
              <a:rPr lang="en-AU" smtClean="0"/>
              <a:t>3/05/2019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611A-3D9B-47B2-9421-39284F05C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549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3484-B8A1-4222-B9DF-BFD33E16A4DB}" type="datetimeFigureOut">
              <a:rPr lang="en-AU" smtClean="0"/>
              <a:t>3/05/2019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611A-3D9B-47B2-9421-39284F05C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693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3484-B8A1-4222-B9DF-BFD33E16A4DB}" type="datetimeFigureOut">
              <a:rPr lang="en-AU" smtClean="0"/>
              <a:t>3/05/2019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611A-3D9B-47B2-9421-39284F05C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758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3484-B8A1-4222-B9DF-BFD33E16A4DB}" type="datetimeFigureOut">
              <a:rPr lang="en-AU" smtClean="0"/>
              <a:t>3/05/2019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611A-3D9B-47B2-9421-39284F05C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127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3484-B8A1-4222-B9DF-BFD33E16A4DB}" type="datetimeFigureOut">
              <a:rPr lang="en-AU" smtClean="0"/>
              <a:t>3/05/2019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611A-3D9B-47B2-9421-39284F05C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123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3484-B8A1-4222-B9DF-BFD33E16A4DB}" type="datetimeFigureOut">
              <a:rPr lang="en-AU" smtClean="0"/>
              <a:t>3/05/2019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611A-3D9B-47B2-9421-39284F05C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111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3484-B8A1-4222-B9DF-BFD33E16A4DB}" type="datetimeFigureOut">
              <a:rPr lang="en-AU" smtClean="0"/>
              <a:t>3/05/2019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611A-3D9B-47B2-9421-39284F05C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437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3484-B8A1-4222-B9DF-BFD33E16A4DB}" type="datetimeFigureOut">
              <a:rPr lang="en-AU" smtClean="0"/>
              <a:t>3/05/2019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611A-3D9B-47B2-9421-39284F05C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2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3484-B8A1-4222-B9DF-BFD33E16A4DB}" type="datetimeFigureOut">
              <a:rPr lang="en-AU" smtClean="0"/>
              <a:t>3/05/2019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611A-3D9B-47B2-9421-39284F05C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426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3484-B8A1-4222-B9DF-BFD33E16A4DB}" type="datetimeFigureOut">
              <a:rPr lang="en-AU" smtClean="0"/>
              <a:t>3/05/2019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611A-3D9B-47B2-9421-39284F05C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567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E3484-B8A1-4222-B9DF-BFD33E16A4DB}" type="datetimeFigureOut">
              <a:rPr lang="en-AU" smtClean="0"/>
              <a:t>3/05/2019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A611A-3D9B-47B2-9421-39284F05C1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14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10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4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9.png"/><Relationship Id="rId5" Type="http://schemas.openxmlformats.org/officeDocument/2006/relationships/image" Target="../media/image18.pn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/>
          <p:cNvSpPr/>
          <p:nvPr/>
        </p:nvSpPr>
        <p:spPr>
          <a:xfrm>
            <a:off x="3990785" y="815597"/>
            <a:ext cx="927022" cy="4008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530" y="2623497"/>
            <a:ext cx="781587" cy="1107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4079" y="5270641"/>
            <a:ext cx="217874" cy="3044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9614" y="4880116"/>
            <a:ext cx="403157" cy="23223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56707" y="5182457"/>
            <a:ext cx="11830493" cy="51738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FA829C-BD11-444D-B043-86602DE4F646}"/>
              </a:ext>
            </a:extLst>
          </p:cNvPr>
          <p:cNvSpPr txBox="1"/>
          <p:nvPr/>
        </p:nvSpPr>
        <p:spPr>
          <a:xfrm>
            <a:off x="620102" y="4987875"/>
            <a:ext cx="809512" cy="176724"/>
          </a:xfrm>
          <a:prstGeom prst="rect">
            <a:avLst/>
          </a:prstGeom>
          <a:noFill/>
        </p:spPr>
        <p:txBody>
          <a:bodyPr vert="horz" wrap="square" lIns="0" tIns="0" rIns="91440" bIns="45720" rtlCol="0">
            <a:normAutofit lnSpcReduction="10000"/>
          </a:bodyPr>
          <a:lstStyle/>
          <a:p>
            <a:pPr algn="r"/>
            <a:r>
              <a:rPr lang="en-AU" sz="900" b="1" dirty="0">
                <a:latin typeface="+mj-lt"/>
              </a:rPr>
              <a:t>Cloud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FA829C-BD11-444D-B043-86602DE4F646}"/>
              </a:ext>
            </a:extLst>
          </p:cNvPr>
          <p:cNvSpPr txBox="1"/>
          <p:nvPr/>
        </p:nvSpPr>
        <p:spPr>
          <a:xfrm>
            <a:off x="558381" y="5248031"/>
            <a:ext cx="861224" cy="197762"/>
          </a:xfrm>
          <a:prstGeom prst="rect">
            <a:avLst/>
          </a:prstGeom>
          <a:noFill/>
        </p:spPr>
        <p:txBody>
          <a:bodyPr vert="horz" wrap="square" lIns="0" tIns="0" rIns="91440" bIns="45720" rtlCol="0">
            <a:normAutofit/>
          </a:bodyPr>
          <a:lstStyle/>
          <a:p>
            <a:pPr algn="r"/>
            <a:r>
              <a:rPr lang="en-AU" sz="900" b="1" dirty="0" smtClean="0">
                <a:latin typeface="+mj-lt"/>
              </a:rPr>
              <a:t>On-Premises</a:t>
            </a:r>
            <a:endParaRPr lang="en-AU" sz="900" b="1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725" y="2447826"/>
            <a:ext cx="492339" cy="5700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0114" y="5731672"/>
            <a:ext cx="463374" cy="66081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273" y="1031082"/>
            <a:ext cx="512491" cy="39444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7773" y="2910287"/>
            <a:ext cx="412596" cy="49846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0"/>
          <a:srcRect r="4035"/>
          <a:stretch/>
        </p:blipFill>
        <p:spPr>
          <a:xfrm>
            <a:off x="3261079" y="4996235"/>
            <a:ext cx="368983" cy="4394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V="1">
            <a:off x="997725" y="1122555"/>
            <a:ext cx="298303" cy="2813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3648" y="2897615"/>
            <a:ext cx="491590" cy="523103"/>
          </a:xfrm>
          <a:prstGeom prst="rect">
            <a:avLst/>
          </a:prstGeom>
        </p:spPr>
      </p:pic>
      <p:cxnSp>
        <p:nvCxnSpPr>
          <p:cNvPr id="33" name="Elbow Connector 32"/>
          <p:cNvCxnSpPr>
            <a:stCxn id="14" idx="3"/>
            <a:endCxn id="2" idx="2"/>
          </p:cNvCxnSpPr>
          <p:nvPr/>
        </p:nvCxnSpPr>
        <p:spPr>
          <a:xfrm flipV="1">
            <a:off x="1583488" y="5435660"/>
            <a:ext cx="1862083" cy="6264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7773" y="1025395"/>
            <a:ext cx="412596" cy="498466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stCxn id="54" idx="3"/>
            <a:endCxn id="26" idx="1"/>
          </p:cNvCxnSpPr>
          <p:nvPr/>
        </p:nvCxnSpPr>
        <p:spPr>
          <a:xfrm flipV="1">
            <a:off x="4670369" y="3159167"/>
            <a:ext cx="743279" cy="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6782773" y="2780582"/>
            <a:ext cx="1348242" cy="780807"/>
            <a:chOff x="5828881" y="2192849"/>
            <a:chExt cx="1348242" cy="780807"/>
          </a:xfrm>
        </p:grpSpPr>
        <p:sp>
          <p:nvSpPr>
            <p:cNvPr id="83" name="Rectangle 82"/>
            <p:cNvSpPr/>
            <p:nvPr/>
          </p:nvSpPr>
          <p:spPr>
            <a:xfrm>
              <a:off x="5828881" y="2192849"/>
              <a:ext cx="1348242" cy="7808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470058" y="2320160"/>
              <a:ext cx="535263" cy="493281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95126" y="2309882"/>
              <a:ext cx="412596" cy="498466"/>
            </a:xfrm>
            <a:prstGeom prst="rect">
              <a:avLst/>
            </a:prstGeom>
          </p:spPr>
        </p:pic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0271" y="2058978"/>
            <a:ext cx="412596" cy="498466"/>
          </a:xfrm>
          <a:prstGeom prst="rect">
            <a:avLst/>
          </a:prstGeom>
        </p:spPr>
      </p:pic>
      <p:cxnSp>
        <p:nvCxnSpPr>
          <p:cNvPr id="96" name="Elbow Connector 95"/>
          <p:cNvCxnSpPr>
            <a:stCxn id="48" idx="3"/>
            <a:endCxn id="5" idx="0"/>
          </p:cNvCxnSpPr>
          <p:nvPr/>
        </p:nvCxnSpPr>
        <p:spPr>
          <a:xfrm>
            <a:off x="4670369" y="1274628"/>
            <a:ext cx="4512955" cy="1348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2" idx="0"/>
            <a:endCxn id="54" idx="1"/>
          </p:cNvCxnSpPr>
          <p:nvPr/>
        </p:nvCxnSpPr>
        <p:spPr>
          <a:xfrm rot="5400000" flipH="1" flipV="1">
            <a:off x="2933315" y="3671777"/>
            <a:ext cx="1836715" cy="812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1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0271" y="4060669"/>
            <a:ext cx="412596" cy="498466"/>
          </a:xfrm>
          <a:prstGeom prst="rect">
            <a:avLst/>
          </a:prstGeom>
        </p:spPr>
      </p:pic>
      <p:cxnSp>
        <p:nvCxnSpPr>
          <p:cNvPr id="163" name="Elbow Connector 162"/>
          <p:cNvCxnSpPr>
            <a:stCxn id="2" idx="0"/>
            <a:endCxn id="160" idx="2"/>
          </p:cNvCxnSpPr>
          <p:nvPr/>
        </p:nvCxnSpPr>
        <p:spPr>
          <a:xfrm rot="5400000" flipH="1" flipV="1">
            <a:off x="3742520" y="4262186"/>
            <a:ext cx="437100" cy="10309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26" idx="3"/>
            <a:endCxn id="83" idx="1"/>
          </p:cNvCxnSpPr>
          <p:nvPr/>
        </p:nvCxnSpPr>
        <p:spPr>
          <a:xfrm>
            <a:off x="5905238" y="3159167"/>
            <a:ext cx="877535" cy="1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83" idx="3"/>
            <a:endCxn id="5" idx="1"/>
          </p:cNvCxnSpPr>
          <p:nvPr/>
        </p:nvCxnSpPr>
        <p:spPr>
          <a:xfrm>
            <a:off x="8131015" y="3170986"/>
            <a:ext cx="661515" cy="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81" idx="3"/>
            <a:endCxn id="5" idx="0"/>
          </p:cNvCxnSpPr>
          <p:nvPr/>
        </p:nvCxnSpPr>
        <p:spPr>
          <a:xfrm>
            <a:off x="4682867" y="2308211"/>
            <a:ext cx="4500457" cy="3152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160" idx="3"/>
            <a:endCxn id="5" idx="2"/>
          </p:cNvCxnSpPr>
          <p:nvPr/>
        </p:nvCxnSpPr>
        <p:spPr>
          <a:xfrm flipV="1">
            <a:off x="4682867" y="3731259"/>
            <a:ext cx="4500457" cy="578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9" idx="3"/>
            <a:endCxn id="48" idx="1"/>
          </p:cNvCxnSpPr>
          <p:nvPr/>
        </p:nvCxnSpPr>
        <p:spPr>
          <a:xfrm>
            <a:off x="1296028" y="1263252"/>
            <a:ext cx="2961745" cy="1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5016161" y="3380975"/>
            <a:ext cx="1353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Data Lake</a:t>
            </a:r>
            <a:endParaRPr lang="en-AU" sz="1100" b="1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3641589" y="4904184"/>
            <a:ext cx="19523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Integration Runtime Gateway</a:t>
            </a:r>
            <a:endParaRPr lang="en-AU" sz="1100" b="1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60822" y="800208"/>
            <a:ext cx="1551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File Storage</a:t>
            </a:r>
            <a:endParaRPr lang="en-AU" sz="1100" b="1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2" name="Picture 201"/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343400" y="5943048"/>
            <a:ext cx="512491" cy="394446"/>
          </a:xfrm>
          <a:prstGeom prst="rect">
            <a:avLst/>
          </a:prstGeom>
        </p:spPr>
      </p:pic>
      <p:cxnSp>
        <p:nvCxnSpPr>
          <p:cNvPr id="211" name="Straight Arrow Connector 210"/>
          <p:cNvCxnSpPr>
            <a:stCxn id="15" idx="2"/>
            <a:endCxn id="202" idx="0"/>
          </p:cNvCxnSpPr>
          <p:nvPr/>
        </p:nvCxnSpPr>
        <p:spPr>
          <a:xfrm flipH="1">
            <a:off x="599646" y="1425528"/>
            <a:ext cx="5873" cy="451752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639288" y="3177378"/>
            <a:ext cx="11410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SQL Database</a:t>
            </a:r>
            <a:endParaRPr lang="en-AU" sz="1100" b="1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22" name="Elbow Connector 221"/>
          <p:cNvCxnSpPr>
            <a:stCxn id="13" idx="0"/>
            <a:endCxn id="81" idx="1"/>
          </p:cNvCxnSpPr>
          <p:nvPr/>
        </p:nvCxnSpPr>
        <p:spPr>
          <a:xfrm rot="5400000" flipH="1" flipV="1">
            <a:off x="2687276" y="864831"/>
            <a:ext cx="139615" cy="30263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13" idx="2"/>
            <a:endCxn id="54" idx="1"/>
          </p:cNvCxnSpPr>
          <p:nvPr/>
        </p:nvCxnSpPr>
        <p:spPr>
          <a:xfrm rot="16200000" flipH="1">
            <a:off x="2680026" y="1581772"/>
            <a:ext cx="141617" cy="3013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4876977" y="2010688"/>
            <a:ext cx="20473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 from Azure SQL Database</a:t>
            </a:r>
            <a:endParaRPr lang="en-AU" sz="1100" b="1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4876976" y="815597"/>
            <a:ext cx="27430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 XLS/CSV and other text files from mapped disk on Azure File Storage</a:t>
            </a:r>
            <a:endParaRPr lang="en-AU" sz="1100" b="1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1935271" y="3680531"/>
            <a:ext cx="149365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 data from On-Premises and Azure SQL Database to Data Lake for long term retention</a:t>
            </a:r>
            <a:endParaRPr lang="en-AU" sz="1100" b="1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2" name="Rectangle 241"/>
          <p:cNvSpPr/>
          <p:nvPr/>
        </p:nvSpPr>
        <p:spPr>
          <a:xfrm rot="16200000">
            <a:off x="-1083032" y="2890518"/>
            <a:ext cx="28591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File Storage mapped as a separate disk on On-Premises systems and synchronized</a:t>
            </a:r>
            <a:endParaRPr lang="en-AU" sz="1100" b="1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4874321" y="4483519"/>
            <a:ext cx="25122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 from On-Premises SQL Databases</a:t>
            </a:r>
            <a:endParaRPr lang="en-AU" sz="1100" b="1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6677752" y="2378083"/>
            <a:ext cx="15582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Databricks to load data from Databricks</a:t>
            </a:r>
            <a:endParaRPr lang="en-AU" sz="1100" b="1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1444128" y="369518"/>
            <a:ext cx="505657" cy="6269277"/>
            <a:chOff x="1444128" y="369518"/>
            <a:chExt cx="505657" cy="6269277"/>
          </a:xfrm>
        </p:grpSpPr>
        <p:cxnSp>
          <p:nvCxnSpPr>
            <p:cNvPr id="195" name="Straight Connector 194"/>
            <p:cNvCxnSpPr/>
            <p:nvPr/>
          </p:nvCxnSpPr>
          <p:spPr>
            <a:xfrm flipH="1">
              <a:off x="1891430" y="369518"/>
              <a:ext cx="43841" cy="626927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flipH="1">
              <a:off x="1504578" y="369518"/>
              <a:ext cx="445207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flipH="1">
              <a:off x="1444128" y="6630942"/>
              <a:ext cx="445207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/>
          <p:cNvSpPr txBox="1"/>
          <p:nvPr/>
        </p:nvSpPr>
        <p:spPr>
          <a:xfrm>
            <a:off x="434157" y="110857"/>
            <a:ext cx="1551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Source</a:t>
            </a:r>
            <a:endParaRPr lang="en-AU" sz="1100" b="1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3631580" y="5277552"/>
            <a:ext cx="2567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Gateway installed on On-Premises server to access data from Cloud</a:t>
            </a:r>
            <a:endParaRPr lang="en-AU" sz="1100" b="1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2694178" y="383487"/>
            <a:ext cx="22611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AU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Azure Data Factory for Orchestration from various sources</a:t>
            </a:r>
            <a:endParaRPr lang="en-AU" sz="1100" b="1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99258" y="4125494"/>
            <a:ext cx="408247" cy="367030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15">
            <a:grayscl/>
          </a:blip>
          <a:stretch>
            <a:fillRect/>
          </a:stretch>
        </p:blipFill>
        <p:spPr>
          <a:xfrm>
            <a:off x="11314661" y="2878173"/>
            <a:ext cx="592017" cy="592017"/>
          </a:xfrm>
          <a:prstGeom prst="rect">
            <a:avLst/>
          </a:prstGeom>
        </p:spPr>
      </p:pic>
      <p:pic>
        <p:nvPicPr>
          <p:cNvPr id="266" name="Picture 265"/>
          <p:cNvPicPr>
            <a:picLocks noChangeAspect="1"/>
          </p:cNvPicPr>
          <p:nvPr/>
        </p:nvPicPr>
        <p:blipFill>
          <a:blip r:embed="rId16">
            <a:grayscl/>
          </a:blip>
          <a:stretch>
            <a:fillRect/>
          </a:stretch>
        </p:blipFill>
        <p:spPr>
          <a:xfrm>
            <a:off x="10145256" y="2916516"/>
            <a:ext cx="681491" cy="515332"/>
          </a:xfrm>
          <a:prstGeom prst="rect">
            <a:avLst/>
          </a:prstGeom>
        </p:spPr>
      </p:pic>
      <p:cxnSp>
        <p:nvCxnSpPr>
          <p:cNvPr id="271" name="Straight Arrow Connector 270"/>
          <p:cNvCxnSpPr>
            <a:stCxn id="5" idx="3"/>
            <a:endCxn id="266" idx="1"/>
          </p:cNvCxnSpPr>
          <p:nvPr/>
        </p:nvCxnSpPr>
        <p:spPr>
          <a:xfrm flipV="1">
            <a:off x="9574117" y="3174182"/>
            <a:ext cx="571139" cy="31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66" idx="3"/>
            <a:endCxn id="258" idx="1"/>
          </p:cNvCxnSpPr>
          <p:nvPr/>
        </p:nvCxnSpPr>
        <p:spPr>
          <a:xfrm>
            <a:off x="10826747" y="3174182"/>
            <a:ext cx="48791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8" name="Picture 29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2300" y="1591962"/>
            <a:ext cx="477935" cy="447686"/>
          </a:xfrm>
          <a:prstGeom prst="rect">
            <a:avLst/>
          </a:prstGeom>
        </p:spPr>
      </p:pic>
      <p:cxnSp>
        <p:nvCxnSpPr>
          <p:cNvPr id="302" name="Elbow Connector 301"/>
          <p:cNvCxnSpPr>
            <a:stCxn id="298" idx="3"/>
            <a:endCxn id="26" idx="0"/>
          </p:cNvCxnSpPr>
          <p:nvPr/>
        </p:nvCxnSpPr>
        <p:spPr>
          <a:xfrm>
            <a:off x="1480235" y="1815805"/>
            <a:ext cx="4179208" cy="108181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302"/>
          <p:cNvSpPr/>
          <p:nvPr/>
        </p:nvSpPr>
        <p:spPr>
          <a:xfrm>
            <a:off x="1920982" y="1595290"/>
            <a:ext cx="20518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Unstructured and </a:t>
            </a:r>
            <a:r>
              <a:rPr lang="en-AU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Semi-structured</a:t>
            </a:r>
            <a:r>
              <a:rPr lang="en-AU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data</a:t>
            </a:r>
            <a:endParaRPr lang="en-AU" sz="1000" b="1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16" name="Group 315"/>
          <p:cNvGrpSpPr/>
          <p:nvPr/>
        </p:nvGrpSpPr>
        <p:grpSpPr>
          <a:xfrm>
            <a:off x="10486001" y="5709930"/>
            <a:ext cx="1409360" cy="860682"/>
            <a:chOff x="9514729" y="5585631"/>
            <a:chExt cx="1409360" cy="860682"/>
          </a:xfrm>
        </p:grpSpPr>
        <p:cxnSp>
          <p:nvCxnSpPr>
            <p:cNvPr id="304" name="Straight Arrow Connector 303"/>
            <p:cNvCxnSpPr/>
            <p:nvPr/>
          </p:nvCxnSpPr>
          <p:spPr>
            <a:xfrm>
              <a:off x="10338833" y="5871210"/>
              <a:ext cx="487914" cy="76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/>
            <p:cNvCxnSpPr/>
            <p:nvPr/>
          </p:nvCxnSpPr>
          <p:spPr>
            <a:xfrm>
              <a:off x="10338833" y="6177915"/>
              <a:ext cx="487914" cy="99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9753576" y="6200092"/>
              <a:ext cx="117051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AU" sz="1000" b="1" dirty="0" smtClean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Part of Framework</a:t>
              </a:r>
              <a:endParaRPr lang="en-AU" sz="1000" b="1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9514729" y="5585631"/>
              <a:ext cx="140936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AU" sz="1000" b="1" dirty="0" smtClean="0">
                  <a:solidFill>
                    <a:schemeClr val="bg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Not part of Framework</a:t>
              </a:r>
              <a:endParaRPr lang="en-AU" sz="1000" b="1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00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28" y="832440"/>
            <a:ext cx="631146" cy="57743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637" y="874099"/>
            <a:ext cx="477857" cy="57730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591" y="5815122"/>
            <a:ext cx="535263" cy="493281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515" y="1742002"/>
            <a:ext cx="503081" cy="53533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244352" y="5114303"/>
            <a:ext cx="469502" cy="44289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2925" y="5108765"/>
            <a:ext cx="493415" cy="44359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0857" y="3456893"/>
            <a:ext cx="467070" cy="46491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9270" y="1769438"/>
            <a:ext cx="508652" cy="489171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63956" y="3364480"/>
            <a:ext cx="632415" cy="477294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5727" y="1507437"/>
            <a:ext cx="1078821" cy="244462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5448" y="3205510"/>
            <a:ext cx="658767" cy="500663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83406" y="926809"/>
            <a:ext cx="401618" cy="434692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21515" y="2567926"/>
            <a:ext cx="492339" cy="570077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37231" y="4302665"/>
            <a:ext cx="467993" cy="44973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3259729" y="1031948"/>
            <a:ext cx="1886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ADF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183683" y="5930957"/>
            <a:ext cx="1951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Data Bricks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210518" y="1824291"/>
            <a:ext cx="1886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Azure Data Lake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194425" y="5114303"/>
            <a:ext cx="188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Create Azure Storage</a:t>
            </a:r>
          </a:p>
          <a:p>
            <a:pPr algn="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default containers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821733" y="3364480"/>
            <a:ext cx="2248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Azure Key Vault</a:t>
            </a:r>
          </a:p>
          <a:p>
            <a:pPr algn="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 Keys for new resources and based on Parameters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726482" y="4204366"/>
            <a:ext cx="2334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Container Instance</a:t>
            </a:r>
          </a:p>
          <a:p>
            <a:pPr algn="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Link to Storage Account</a:t>
            </a:r>
          </a:p>
          <a:p>
            <a:pPr algn="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Hosting Plan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525493" y="901366"/>
            <a:ext cx="359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 ADF ARM Template</a:t>
            </a:r>
          </a:p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Configure Linked Services based on Project Prefix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640157" y="2569012"/>
            <a:ext cx="2494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Create Azure SQL DB Server</a:t>
            </a:r>
          </a:p>
          <a:p>
            <a:pPr algn="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empty database for adflab</a:t>
            </a:r>
          </a:p>
          <a:p>
            <a:pPr algn="r"/>
            <a:endParaRPr lang="en-AU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525493" y="5073553"/>
            <a:ext cx="359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default folders on Azure File Storage</a:t>
            </a:r>
          </a:p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Upload sample files for File Handling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065" y="874098"/>
            <a:ext cx="477857" cy="577309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6546277" y="1663815"/>
            <a:ext cx="359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Azure Application, Service Principal</a:t>
            </a:r>
          </a:p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Link App to Azure Data Lake</a:t>
            </a:r>
          </a:p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 Storage BLOB Data Contributor to Data Lake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525493" y="2604477"/>
            <a:ext cx="359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 bacpac for adflab</a:t>
            </a:r>
          </a:p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 </a:t>
            </a:r>
            <a:r>
              <a:rPr lang="en-AU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WideWorldImporters</a:t>
            </a:r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sample database</a:t>
            </a: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9270" y="3456893"/>
            <a:ext cx="467070" cy="464917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46635" y="2566428"/>
            <a:ext cx="492339" cy="570077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6525493" y="3455842"/>
            <a:ext cx="359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 Access Policy for Azure App, User, Function App</a:t>
            </a:r>
          </a:p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 </a:t>
            </a:r>
            <a:r>
              <a:rPr lang="en-AU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AppId</a:t>
            </a:r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Secret to Key Vault</a:t>
            </a: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70981" y="4302665"/>
            <a:ext cx="467993" cy="449730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6546277" y="4277535"/>
            <a:ext cx="359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 Azure Function for File Handling from Cloud Shell BLOB Storage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33650" y="453469"/>
            <a:ext cx="9525" cy="59949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267950" y="453469"/>
            <a:ext cx="0" cy="59949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8473" y="282450"/>
            <a:ext cx="1551314" cy="330072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AU" sz="12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GitHub repository</a:t>
            </a:r>
            <a:endParaRPr lang="en-AU" sz="1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78" idx="2"/>
            <a:endCxn id="79" idx="0"/>
          </p:cNvCxnSpPr>
          <p:nvPr/>
        </p:nvCxnSpPr>
        <p:spPr>
          <a:xfrm flipH="1">
            <a:off x="954832" y="1751899"/>
            <a:ext cx="306" cy="145361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79" idx="3"/>
          </p:cNvCxnSpPr>
          <p:nvPr/>
        </p:nvCxnSpPr>
        <p:spPr>
          <a:xfrm flipV="1">
            <a:off x="1284215" y="3455841"/>
            <a:ext cx="1116085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098013" y="2277332"/>
            <a:ext cx="440657" cy="4399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  <a:endParaRPr lang="en-A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1031444" y="2310146"/>
            <a:ext cx="440657" cy="4399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  <a:endParaRPr lang="en-A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5089" y="3918699"/>
            <a:ext cx="2202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Click Deploy to Azure button on GitHub to deploy resources on Azure using ARM template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214165" y="4092400"/>
            <a:ext cx="1873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 ADF ARM Template, database and configure resources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410991" y="2932335"/>
            <a:ext cx="1551314" cy="330072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AU" sz="12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 Shell CLI</a:t>
            </a:r>
            <a:endParaRPr lang="en-AU" sz="1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1" name="Straight Arrow Connector 20"/>
          <p:cNvCxnSpPr>
            <a:stCxn id="76" idx="1"/>
          </p:cNvCxnSpPr>
          <p:nvPr/>
        </p:nvCxnSpPr>
        <p:spPr>
          <a:xfrm flipH="1" flipV="1">
            <a:off x="10342888" y="3601585"/>
            <a:ext cx="921068" cy="15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33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524" y="1818719"/>
            <a:ext cx="477857" cy="57730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036" y="814466"/>
            <a:ext cx="535263" cy="493281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2851128" y="1832660"/>
            <a:ext cx="2340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Update Access Policy on KeyVault for ADF using Cloud Shell PowerShell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543819" y="687438"/>
            <a:ext cx="3599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and update Secret Token</a:t>
            </a:r>
          </a:p>
          <a:p>
            <a:r>
              <a:rPr lang="en-AU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Import notebook from </a:t>
            </a:r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endParaRPr lang="en-AU" sz="1200" b="1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AU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Cluster </a:t>
            </a:r>
          </a:p>
          <a:p>
            <a:r>
              <a:rPr lang="en-AU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Scope for Key Vault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68533" y="3069680"/>
            <a:ext cx="359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 Firewall with IP Address</a:t>
            </a: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611" y="4994136"/>
            <a:ext cx="467070" cy="464917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731" y="2886124"/>
            <a:ext cx="492339" cy="570077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6668534" y="5046087"/>
            <a:ext cx="3242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 Databricks Token to KeyVault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33650" y="453469"/>
            <a:ext cx="9525" cy="59949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267950" y="453469"/>
            <a:ext cx="0" cy="59949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0953" y="2390448"/>
            <a:ext cx="1753678" cy="330072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AU" sz="12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 Shell PowerShell</a:t>
            </a:r>
            <a:endParaRPr lang="en-AU" sz="1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Arrow Connector 6"/>
          <p:cNvCxnSpPr>
            <a:stCxn id="46" idx="3"/>
          </p:cNvCxnSpPr>
          <p:nvPr/>
        </p:nvCxnSpPr>
        <p:spPr>
          <a:xfrm>
            <a:off x="1096237" y="3112996"/>
            <a:ext cx="1182362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303695" y="1818719"/>
            <a:ext cx="440657" cy="4399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n-A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1075618" y="1810437"/>
            <a:ext cx="440657" cy="4399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n-A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392665" y="2390448"/>
            <a:ext cx="1551314" cy="330072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AU" sz="12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Manual Updates</a:t>
            </a:r>
            <a:endParaRPr lang="en-AU" sz="1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86" y="2927445"/>
            <a:ext cx="499851" cy="37110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253" y="1818719"/>
            <a:ext cx="477857" cy="57730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591329" y="1876540"/>
            <a:ext cx="310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Update Linked Service for File Storage, Azure Function, Databricks</a:t>
            </a:r>
            <a:endParaRPr lang="en-AU" sz="1200" b="1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7"/>
          <a:srcRect r="4035"/>
          <a:stretch/>
        </p:blipFill>
        <p:spPr>
          <a:xfrm>
            <a:off x="5962253" y="3843562"/>
            <a:ext cx="558496" cy="66511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6668534" y="3941484"/>
            <a:ext cx="3344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PowerShell to update the Integration Runtime with Key from Data Factory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4130" y="5794793"/>
            <a:ext cx="512491" cy="394446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6668534" y="5782873"/>
            <a:ext cx="3132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 Disk on Local Computer to allow files to be uploaded to Azure File Storage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72639" y="2860582"/>
            <a:ext cx="680937" cy="695197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8" idx="1"/>
          </p:cNvCxnSpPr>
          <p:nvPr/>
        </p:nvCxnSpPr>
        <p:spPr>
          <a:xfrm flipH="1" flipV="1">
            <a:off x="10392665" y="3208180"/>
            <a:ext cx="579974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43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822" y="2029866"/>
            <a:ext cx="803836" cy="740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1788" y="4604630"/>
            <a:ext cx="555226" cy="552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854" y="4788560"/>
            <a:ext cx="455643" cy="550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4723" y="4778758"/>
            <a:ext cx="575095" cy="5530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517" y="2057253"/>
            <a:ext cx="527270" cy="6860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3742" y="1334555"/>
            <a:ext cx="606263" cy="5516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6857" y="406235"/>
            <a:ext cx="551041" cy="573083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4" idx="3"/>
            <a:endCxn id="8" idx="1"/>
          </p:cNvCxnSpPr>
          <p:nvPr/>
        </p:nvCxnSpPr>
        <p:spPr>
          <a:xfrm>
            <a:off x="2350658" y="2400261"/>
            <a:ext cx="37768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0"/>
            <a:endCxn id="9" idx="1"/>
          </p:cNvCxnSpPr>
          <p:nvPr/>
        </p:nvCxnSpPr>
        <p:spPr>
          <a:xfrm rot="5400000" flipH="1" flipV="1">
            <a:off x="3811497" y="-252379"/>
            <a:ext cx="419489" cy="41450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0"/>
            <a:endCxn id="10" idx="1"/>
          </p:cNvCxnSpPr>
          <p:nvPr/>
        </p:nvCxnSpPr>
        <p:spPr>
          <a:xfrm rot="5400000" flipH="1" flipV="1">
            <a:off x="3379254" y="-737736"/>
            <a:ext cx="1337089" cy="4198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0" idx="3"/>
            <a:endCxn id="5" idx="0"/>
          </p:cNvCxnSpPr>
          <p:nvPr/>
        </p:nvCxnSpPr>
        <p:spPr>
          <a:xfrm>
            <a:off x="6697898" y="692777"/>
            <a:ext cx="3811503" cy="39118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060539" y="2047396"/>
            <a:ext cx="2139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Import or Create Notebooks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036432" y="1269495"/>
            <a:ext cx="2912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Scope with reference to Key Vault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060539" y="376789"/>
            <a:ext cx="1623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a Token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38092" y="342573"/>
            <a:ext cx="2236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 Security Token to Key Vault</a:t>
            </a:r>
          </a:p>
        </p:txBody>
      </p:sp>
      <p:cxnSp>
        <p:nvCxnSpPr>
          <p:cNvPr id="81" name="Elbow Connector 80"/>
          <p:cNvCxnSpPr>
            <a:stCxn id="8" idx="2"/>
            <a:endCxn id="7" idx="0"/>
          </p:cNvCxnSpPr>
          <p:nvPr/>
        </p:nvCxnSpPr>
        <p:spPr>
          <a:xfrm rot="16200000" flipH="1">
            <a:off x="6188967" y="2945454"/>
            <a:ext cx="2035488" cy="16311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8531059" y="5319619"/>
            <a:ext cx="2677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 Scope reference and Access Token Databricks gets added to Key Vault Access Policies and is able to retrieve Secrets from Key Vault</a:t>
            </a: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2904" y="4752173"/>
            <a:ext cx="560717" cy="596661"/>
          </a:xfrm>
          <a:prstGeom prst="rect">
            <a:avLst/>
          </a:prstGeom>
        </p:spPr>
      </p:pic>
      <p:cxnSp>
        <p:nvCxnSpPr>
          <p:cNvPr id="144" name="Straight Arrow Connector 143"/>
          <p:cNvCxnSpPr>
            <a:stCxn id="7" idx="1"/>
            <a:endCxn id="110" idx="3"/>
          </p:cNvCxnSpPr>
          <p:nvPr/>
        </p:nvCxnSpPr>
        <p:spPr>
          <a:xfrm flipH="1" flipV="1">
            <a:off x="6733621" y="5050504"/>
            <a:ext cx="1001102" cy="4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5" idx="1"/>
            <a:endCxn id="8" idx="3"/>
          </p:cNvCxnSpPr>
          <p:nvPr/>
        </p:nvCxnSpPr>
        <p:spPr>
          <a:xfrm rot="10800000">
            <a:off x="6654788" y="2400262"/>
            <a:ext cx="3577001" cy="2480702"/>
          </a:xfrm>
          <a:prstGeom prst="bentConnector3">
            <a:avLst>
              <a:gd name="adj1" fmla="val 4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3" name="Picture 18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07499" y="4778757"/>
            <a:ext cx="492339" cy="570077"/>
          </a:xfrm>
          <a:prstGeom prst="rect">
            <a:avLst/>
          </a:prstGeom>
        </p:spPr>
      </p:pic>
      <p:cxnSp>
        <p:nvCxnSpPr>
          <p:cNvPr id="189" name="Elbow Connector 188"/>
          <p:cNvCxnSpPr>
            <a:stCxn id="8" idx="2"/>
            <a:endCxn id="183" idx="0"/>
          </p:cNvCxnSpPr>
          <p:nvPr/>
        </p:nvCxnSpPr>
        <p:spPr>
          <a:xfrm rot="5400000">
            <a:off x="4454668" y="2842272"/>
            <a:ext cx="2035487" cy="18374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5770909" y="5420989"/>
            <a:ext cx="2538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Databricks Notebook passes the App ID and Key retrieved from Key Vault to Azure App to access Data Lake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2914448" y="5420989"/>
            <a:ext cx="213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Databricks Notebook Credential retrieved from Key Vault to access  SQL Server</a:t>
            </a:r>
          </a:p>
        </p:txBody>
      </p:sp>
      <p:cxnSp>
        <p:nvCxnSpPr>
          <p:cNvPr id="239" name="Elbow Connector 238"/>
          <p:cNvCxnSpPr>
            <a:stCxn id="9" idx="3"/>
            <a:endCxn id="5" idx="0"/>
          </p:cNvCxnSpPr>
          <p:nvPr/>
        </p:nvCxnSpPr>
        <p:spPr>
          <a:xfrm>
            <a:off x="6700005" y="1610377"/>
            <a:ext cx="3809396" cy="2994253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3" name="Oval 252"/>
          <p:cNvSpPr/>
          <p:nvPr/>
        </p:nvSpPr>
        <p:spPr>
          <a:xfrm>
            <a:off x="2749864" y="2056658"/>
            <a:ext cx="297459" cy="270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n-A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54" name="Oval 253"/>
          <p:cNvSpPr/>
          <p:nvPr/>
        </p:nvSpPr>
        <p:spPr>
          <a:xfrm>
            <a:off x="2741859" y="1278450"/>
            <a:ext cx="297459" cy="270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n-A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55" name="Oval 254"/>
          <p:cNvSpPr/>
          <p:nvPr/>
        </p:nvSpPr>
        <p:spPr>
          <a:xfrm>
            <a:off x="2745057" y="342573"/>
            <a:ext cx="297459" cy="270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  <a:endParaRPr lang="en-A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59" name="Oval 258"/>
          <p:cNvSpPr/>
          <p:nvPr/>
        </p:nvSpPr>
        <p:spPr>
          <a:xfrm>
            <a:off x="7240633" y="350925"/>
            <a:ext cx="297459" cy="270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  <a:endParaRPr lang="en-A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73" name="Straight Connector 272"/>
          <p:cNvCxnSpPr/>
          <p:nvPr/>
        </p:nvCxnSpPr>
        <p:spPr>
          <a:xfrm>
            <a:off x="231611" y="4219331"/>
            <a:ext cx="11830493" cy="51738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>
            <a:off x="231611" y="4347931"/>
            <a:ext cx="1284145" cy="283583"/>
            <a:chOff x="231611" y="4002873"/>
            <a:chExt cx="1284145" cy="28358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1611" y="4002873"/>
              <a:ext cx="334223" cy="283583"/>
            </a:xfrm>
            <a:prstGeom prst="rect">
              <a:avLst/>
            </a:prstGeom>
          </p:spPr>
        </p:pic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BDFA829C-BD11-444D-B043-86602DE4F646}"/>
                </a:ext>
              </a:extLst>
            </p:cNvPr>
            <p:cNvSpPr txBox="1"/>
            <p:nvPr/>
          </p:nvSpPr>
          <p:spPr>
            <a:xfrm>
              <a:off x="654532" y="4029463"/>
              <a:ext cx="861224" cy="197762"/>
            </a:xfrm>
            <a:prstGeom prst="rect">
              <a:avLst/>
            </a:prstGeom>
            <a:noFill/>
          </p:spPr>
          <p:txBody>
            <a:bodyPr vert="horz" wrap="square" lIns="0" tIns="0" rIns="91440" bIns="45720" rtlCol="0">
              <a:normAutofit/>
            </a:bodyPr>
            <a:lstStyle/>
            <a:p>
              <a:r>
                <a:rPr lang="en-AU" sz="900" b="1" dirty="0" smtClean="0">
                  <a:latin typeface="+mj-lt"/>
                </a:rPr>
                <a:t>Azure</a:t>
              </a:r>
              <a:endParaRPr lang="en-AU" sz="900" b="1" dirty="0">
                <a:latin typeface="+mj-lt"/>
              </a:endParaRPr>
            </a:p>
          </p:txBody>
        </p:sp>
      </p:grpSp>
      <p:grpSp>
        <p:nvGrpSpPr>
          <p:cNvPr id="318" name="Group 317"/>
          <p:cNvGrpSpPr/>
          <p:nvPr/>
        </p:nvGrpSpPr>
        <p:grpSpPr>
          <a:xfrm>
            <a:off x="216728" y="3830529"/>
            <a:ext cx="1302935" cy="315749"/>
            <a:chOff x="216728" y="3485471"/>
            <a:chExt cx="1302935" cy="315749"/>
          </a:xfrm>
        </p:grpSpPr>
        <p:pic>
          <p:nvPicPr>
            <p:cNvPr id="274" name="Picture 2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728" y="3485471"/>
              <a:ext cx="338489" cy="311940"/>
            </a:xfrm>
            <a:prstGeom prst="rect">
              <a:avLst/>
            </a:prstGeom>
          </p:spPr>
        </p:pic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BDFA829C-BD11-444D-B043-86602DE4F646}"/>
                </a:ext>
              </a:extLst>
            </p:cNvPr>
            <p:cNvSpPr txBox="1"/>
            <p:nvPr/>
          </p:nvSpPr>
          <p:spPr>
            <a:xfrm>
              <a:off x="658439" y="3603458"/>
              <a:ext cx="861224" cy="197762"/>
            </a:xfrm>
            <a:prstGeom prst="rect">
              <a:avLst/>
            </a:prstGeom>
            <a:noFill/>
          </p:spPr>
          <p:txBody>
            <a:bodyPr vert="horz" wrap="square" lIns="0" tIns="0" rIns="91440" bIns="45720" rtlCol="0">
              <a:normAutofit/>
            </a:bodyPr>
            <a:lstStyle/>
            <a:p>
              <a:r>
                <a:rPr lang="en-AU" sz="900" b="1" dirty="0" smtClean="0">
                  <a:latin typeface="+mj-lt"/>
                </a:rPr>
                <a:t>Databricks</a:t>
              </a:r>
              <a:endParaRPr lang="en-AU" sz="900" b="1" dirty="0">
                <a:latin typeface="+mj-lt"/>
              </a:endParaRPr>
            </a:p>
          </p:txBody>
        </p:sp>
      </p:grpSp>
      <p:sp>
        <p:nvSpPr>
          <p:cNvPr id="277" name="TextBox 276"/>
          <p:cNvSpPr txBox="1"/>
          <p:nvPr/>
        </p:nvSpPr>
        <p:spPr>
          <a:xfrm>
            <a:off x="783508" y="5473787"/>
            <a:ext cx="213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Data Factory calls Databricks Notebook</a:t>
            </a:r>
          </a:p>
        </p:txBody>
      </p:sp>
      <p:cxnSp>
        <p:nvCxnSpPr>
          <p:cNvPr id="293" name="Straight Arrow Connector 292"/>
          <p:cNvCxnSpPr>
            <a:stCxn id="6" idx="0"/>
            <a:endCxn id="4" idx="2"/>
          </p:cNvCxnSpPr>
          <p:nvPr/>
        </p:nvCxnSpPr>
        <p:spPr>
          <a:xfrm flipV="1">
            <a:off x="1938676" y="2770655"/>
            <a:ext cx="10064" cy="201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>
            <a:off x="7136671" y="1972227"/>
            <a:ext cx="2410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Databricks Notebook retrieves secret from Key Vault</a:t>
            </a:r>
          </a:p>
        </p:txBody>
      </p:sp>
      <p:pic>
        <p:nvPicPr>
          <p:cNvPr id="299" name="Picture 29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43035" y="2885462"/>
            <a:ext cx="452459" cy="379868"/>
          </a:xfrm>
          <a:prstGeom prst="rect">
            <a:avLst/>
          </a:prstGeom>
        </p:spPr>
      </p:pic>
      <p:cxnSp>
        <p:nvCxnSpPr>
          <p:cNvPr id="313" name="Elbow Connector 312"/>
          <p:cNvCxnSpPr>
            <a:stCxn id="4" idx="2"/>
            <a:endCxn id="299" idx="1"/>
          </p:cNvCxnSpPr>
          <p:nvPr/>
        </p:nvCxnSpPr>
        <p:spPr>
          <a:xfrm rot="16200000" flipH="1">
            <a:off x="3393517" y="1325877"/>
            <a:ext cx="304741" cy="3194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3015718" y="2747221"/>
            <a:ext cx="2139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Cluster</a:t>
            </a:r>
          </a:p>
        </p:txBody>
      </p:sp>
      <p:sp>
        <p:nvSpPr>
          <p:cNvPr id="317" name="Oval 316"/>
          <p:cNvSpPr/>
          <p:nvPr/>
        </p:nvSpPr>
        <p:spPr>
          <a:xfrm>
            <a:off x="2747420" y="2764324"/>
            <a:ext cx="297459" cy="270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5</a:t>
            </a:r>
            <a:endParaRPr lang="en-A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322" name="Picture 3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864" y="4905552"/>
            <a:ext cx="338489" cy="311940"/>
          </a:xfrm>
          <a:prstGeom prst="rect">
            <a:avLst/>
          </a:prstGeom>
        </p:spPr>
      </p:pic>
      <p:cxnSp>
        <p:nvCxnSpPr>
          <p:cNvPr id="324" name="Straight Arrow Connector 323"/>
          <p:cNvCxnSpPr>
            <a:stCxn id="6" idx="3"/>
            <a:endCxn id="322" idx="1"/>
          </p:cNvCxnSpPr>
          <p:nvPr/>
        </p:nvCxnSpPr>
        <p:spPr>
          <a:xfrm flipV="1">
            <a:off x="2166497" y="5061522"/>
            <a:ext cx="583367" cy="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2466192" y="4486712"/>
            <a:ext cx="1685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Update Linked Service with Token and Cluster</a:t>
            </a:r>
          </a:p>
        </p:txBody>
      </p:sp>
      <p:sp>
        <p:nvSpPr>
          <p:cNvPr id="328" name="Oval 327"/>
          <p:cNvSpPr/>
          <p:nvPr/>
        </p:nvSpPr>
        <p:spPr>
          <a:xfrm>
            <a:off x="2197894" y="4503815"/>
            <a:ext cx="297459" cy="2706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5</a:t>
            </a:r>
            <a:endParaRPr lang="en-A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75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7668</TotalTime>
  <Words>451</Words>
  <Application>Microsoft Office PowerPoint</Application>
  <PresentationFormat>Widescreen</PresentationFormat>
  <Paragraphs>81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Agrawal</dc:creator>
  <cp:lastModifiedBy>Rahul Agrawal</cp:lastModifiedBy>
  <cp:revision>95</cp:revision>
  <dcterms:created xsi:type="dcterms:W3CDTF">2018-11-08T23:32:01Z</dcterms:created>
  <dcterms:modified xsi:type="dcterms:W3CDTF">2019-05-03T06:18:39Z</dcterms:modified>
</cp:coreProperties>
</file>