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68" r:id="rId5"/>
    <p:sldId id="270" r:id="rId6"/>
    <p:sldId id="271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3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49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93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5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2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2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1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37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2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6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3484-B8A1-4222-B9DF-BFD33E16A4DB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1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/>
          <p:cNvSpPr/>
          <p:nvPr/>
        </p:nvSpPr>
        <p:spPr>
          <a:xfrm>
            <a:off x="3990785" y="815597"/>
            <a:ext cx="927022" cy="4008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530" y="2623497"/>
            <a:ext cx="781587" cy="1107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4079" y="5270641"/>
            <a:ext cx="217874" cy="304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614" y="4880116"/>
            <a:ext cx="403157" cy="23223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707" y="5182457"/>
            <a:ext cx="11830493" cy="5173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FA829C-BD11-444D-B043-86602DE4F646}"/>
              </a:ext>
            </a:extLst>
          </p:cNvPr>
          <p:cNvSpPr txBox="1"/>
          <p:nvPr/>
        </p:nvSpPr>
        <p:spPr>
          <a:xfrm>
            <a:off x="620102" y="4987875"/>
            <a:ext cx="809512" cy="176724"/>
          </a:xfrm>
          <a:prstGeom prst="rect">
            <a:avLst/>
          </a:prstGeom>
          <a:noFill/>
        </p:spPr>
        <p:txBody>
          <a:bodyPr vert="horz" wrap="square" lIns="0" tIns="0" rIns="91440" bIns="45720" rtlCol="0">
            <a:normAutofit lnSpcReduction="10000"/>
          </a:bodyPr>
          <a:lstStyle/>
          <a:p>
            <a:pPr algn="r"/>
            <a:r>
              <a:rPr lang="en-AU" sz="900" b="1" dirty="0">
                <a:latin typeface="+mj-lt"/>
              </a:rPr>
              <a:t>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A829C-BD11-444D-B043-86602DE4F646}"/>
              </a:ext>
            </a:extLst>
          </p:cNvPr>
          <p:cNvSpPr txBox="1"/>
          <p:nvPr/>
        </p:nvSpPr>
        <p:spPr>
          <a:xfrm>
            <a:off x="558381" y="5248031"/>
            <a:ext cx="861224" cy="197762"/>
          </a:xfrm>
          <a:prstGeom prst="rect">
            <a:avLst/>
          </a:prstGeom>
          <a:noFill/>
        </p:spPr>
        <p:txBody>
          <a:bodyPr vert="horz" wrap="square" lIns="0" tIns="0" rIns="91440" bIns="45720" rtlCol="0">
            <a:normAutofit/>
          </a:bodyPr>
          <a:lstStyle/>
          <a:p>
            <a:pPr algn="r"/>
            <a:r>
              <a:rPr lang="en-AU" sz="900" b="1" dirty="0" smtClean="0">
                <a:latin typeface="+mj-lt"/>
              </a:rPr>
              <a:t>On-Premises</a:t>
            </a:r>
            <a:endParaRPr lang="en-AU" sz="900" b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25" y="2447826"/>
            <a:ext cx="492339" cy="5700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14" y="5731672"/>
            <a:ext cx="463374" cy="6608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73" y="1031082"/>
            <a:ext cx="512491" cy="3944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7773" y="2910287"/>
            <a:ext cx="412596" cy="4984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r="4035"/>
          <a:stretch/>
        </p:blipFill>
        <p:spPr>
          <a:xfrm>
            <a:off x="3261079" y="4996235"/>
            <a:ext cx="368983" cy="439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97725" y="1122555"/>
            <a:ext cx="298303" cy="2813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3648" y="2897615"/>
            <a:ext cx="491590" cy="523103"/>
          </a:xfrm>
          <a:prstGeom prst="rect">
            <a:avLst/>
          </a:prstGeom>
        </p:spPr>
      </p:pic>
      <p:cxnSp>
        <p:nvCxnSpPr>
          <p:cNvPr id="33" name="Elbow Connector 32"/>
          <p:cNvCxnSpPr>
            <a:stCxn id="14" idx="3"/>
            <a:endCxn id="2" idx="2"/>
          </p:cNvCxnSpPr>
          <p:nvPr/>
        </p:nvCxnSpPr>
        <p:spPr>
          <a:xfrm flipV="1">
            <a:off x="1583488" y="5435660"/>
            <a:ext cx="1862083" cy="626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7773" y="1025395"/>
            <a:ext cx="412596" cy="498466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54" idx="3"/>
            <a:endCxn id="26" idx="1"/>
          </p:cNvCxnSpPr>
          <p:nvPr/>
        </p:nvCxnSpPr>
        <p:spPr>
          <a:xfrm flipV="1">
            <a:off x="4670369" y="3159167"/>
            <a:ext cx="743279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782773" y="2780582"/>
            <a:ext cx="1348242" cy="780807"/>
            <a:chOff x="5828881" y="2192849"/>
            <a:chExt cx="1348242" cy="780807"/>
          </a:xfrm>
        </p:grpSpPr>
        <p:sp>
          <p:nvSpPr>
            <p:cNvPr id="83" name="Rectangle 82"/>
            <p:cNvSpPr/>
            <p:nvPr/>
          </p:nvSpPr>
          <p:spPr>
            <a:xfrm>
              <a:off x="5828881" y="2192849"/>
              <a:ext cx="1348242" cy="780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70058" y="2320160"/>
              <a:ext cx="535263" cy="49328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5126" y="2309882"/>
              <a:ext cx="412596" cy="498466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271" y="2058978"/>
            <a:ext cx="412596" cy="498466"/>
          </a:xfrm>
          <a:prstGeom prst="rect">
            <a:avLst/>
          </a:prstGeom>
        </p:spPr>
      </p:pic>
      <p:cxnSp>
        <p:nvCxnSpPr>
          <p:cNvPr id="96" name="Elbow Connector 95"/>
          <p:cNvCxnSpPr>
            <a:stCxn id="48" idx="3"/>
            <a:endCxn id="5" idx="0"/>
          </p:cNvCxnSpPr>
          <p:nvPr/>
        </p:nvCxnSpPr>
        <p:spPr>
          <a:xfrm>
            <a:off x="4670369" y="1274628"/>
            <a:ext cx="4512955" cy="1348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" idx="0"/>
            <a:endCxn id="54" idx="1"/>
          </p:cNvCxnSpPr>
          <p:nvPr/>
        </p:nvCxnSpPr>
        <p:spPr>
          <a:xfrm rot="5400000" flipH="1" flipV="1">
            <a:off x="2933315" y="3671777"/>
            <a:ext cx="1836715" cy="8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271" y="4060669"/>
            <a:ext cx="412596" cy="498466"/>
          </a:xfrm>
          <a:prstGeom prst="rect">
            <a:avLst/>
          </a:prstGeom>
        </p:spPr>
      </p:pic>
      <p:cxnSp>
        <p:nvCxnSpPr>
          <p:cNvPr id="163" name="Elbow Connector 162"/>
          <p:cNvCxnSpPr>
            <a:stCxn id="2" idx="0"/>
            <a:endCxn id="160" idx="2"/>
          </p:cNvCxnSpPr>
          <p:nvPr/>
        </p:nvCxnSpPr>
        <p:spPr>
          <a:xfrm rot="5400000" flipH="1" flipV="1">
            <a:off x="3742520" y="4262186"/>
            <a:ext cx="437100" cy="1030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6" idx="3"/>
            <a:endCxn id="83" idx="1"/>
          </p:cNvCxnSpPr>
          <p:nvPr/>
        </p:nvCxnSpPr>
        <p:spPr>
          <a:xfrm>
            <a:off x="5905238" y="3159167"/>
            <a:ext cx="877535" cy="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83" idx="3"/>
            <a:endCxn id="5" idx="1"/>
          </p:cNvCxnSpPr>
          <p:nvPr/>
        </p:nvCxnSpPr>
        <p:spPr>
          <a:xfrm>
            <a:off x="8131015" y="3170986"/>
            <a:ext cx="661515" cy="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81" idx="3"/>
            <a:endCxn id="5" idx="0"/>
          </p:cNvCxnSpPr>
          <p:nvPr/>
        </p:nvCxnSpPr>
        <p:spPr>
          <a:xfrm>
            <a:off x="4682867" y="2308211"/>
            <a:ext cx="4500457" cy="31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60" idx="3"/>
            <a:endCxn id="5" idx="2"/>
          </p:cNvCxnSpPr>
          <p:nvPr/>
        </p:nvCxnSpPr>
        <p:spPr>
          <a:xfrm flipV="1">
            <a:off x="4682867" y="3731259"/>
            <a:ext cx="4500457" cy="578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9" idx="3"/>
            <a:endCxn id="48" idx="1"/>
          </p:cNvCxnSpPr>
          <p:nvPr/>
        </p:nvCxnSpPr>
        <p:spPr>
          <a:xfrm>
            <a:off x="1296028" y="1263252"/>
            <a:ext cx="2961745" cy="1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016161" y="3380975"/>
            <a:ext cx="135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Lake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641589" y="4904184"/>
            <a:ext cx="195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Integration Runtime Gateway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60822" y="800208"/>
            <a:ext cx="155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Storage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43400" y="5943048"/>
            <a:ext cx="512491" cy="394446"/>
          </a:xfrm>
          <a:prstGeom prst="rect">
            <a:avLst/>
          </a:prstGeom>
        </p:spPr>
      </p:pic>
      <p:cxnSp>
        <p:nvCxnSpPr>
          <p:cNvPr id="211" name="Straight Arrow Connector 210"/>
          <p:cNvCxnSpPr>
            <a:stCxn id="15" idx="2"/>
            <a:endCxn id="202" idx="0"/>
          </p:cNvCxnSpPr>
          <p:nvPr/>
        </p:nvCxnSpPr>
        <p:spPr>
          <a:xfrm flipH="1">
            <a:off x="599646" y="1425528"/>
            <a:ext cx="5873" cy="45175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39288" y="3177378"/>
            <a:ext cx="1141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SQL Database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2" name="Elbow Connector 221"/>
          <p:cNvCxnSpPr>
            <a:stCxn id="13" idx="0"/>
            <a:endCxn id="81" idx="1"/>
          </p:cNvCxnSpPr>
          <p:nvPr/>
        </p:nvCxnSpPr>
        <p:spPr>
          <a:xfrm rot="5400000" flipH="1" flipV="1">
            <a:off x="2687276" y="864831"/>
            <a:ext cx="139615" cy="3026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13" idx="2"/>
            <a:endCxn id="54" idx="1"/>
          </p:cNvCxnSpPr>
          <p:nvPr/>
        </p:nvCxnSpPr>
        <p:spPr>
          <a:xfrm rot="16200000" flipH="1">
            <a:off x="2680026" y="1581772"/>
            <a:ext cx="141617" cy="3013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4876977" y="2010688"/>
            <a:ext cx="20473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from Azure SQL Database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876976" y="815597"/>
            <a:ext cx="2743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XLS/CSV and other text files from mapped disk on Azure File Storage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935271" y="3680531"/>
            <a:ext cx="149365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data from On-Premises and Azure SQL Database to Data Lake for long term retention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 rot="16200000">
            <a:off x="-1083032" y="2890518"/>
            <a:ext cx="2859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Storage mapped as a separate disk on On-Premises systems and synchronized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874321" y="4483519"/>
            <a:ext cx="25122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from On-Premises SQL Databases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677752" y="2378083"/>
            <a:ext cx="15582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Databricks to load data from Databricks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444128" y="369518"/>
            <a:ext cx="505657" cy="6269277"/>
            <a:chOff x="1444128" y="369518"/>
            <a:chExt cx="505657" cy="6269277"/>
          </a:xfrm>
        </p:grpSpPr>
        <p:cxnSp>
          <p:nvCxnSpPr>
            <p:cNvPr id="195" name="Straight Connector 194"/>
            <p:cNvCxnSpPr/>
            <p:nvPr/>
          </p:nvCxnSpPr>
          <p:spPr>
            <a:xfrm flipH="1">
              <a:off x="1891430" y="369518"/>
              <a:ext cx="43841" cy="626927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1504578" y="369518"/>
              <a:ext cx="44520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1444128" y="6630942"/>
              <a:ext cx="44520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434157" y="110857"/>
            <a:ext cx="155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631580" y="5277552"/>
            <a:ext cx="2567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Gateway installed on On-Premises server to access data from Cloud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694178" y="383487"/>
            <a:ext cx="22611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Azure Data Factory for Orchestration from various sources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9258" y="4125494"/>
            <a:ext cx="408247" cy="36703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11314661" y="2878173"/>
            <a:ext cx="592017" cy="59201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16">
            <a:grayscl/>
          </a:blip>
          <a:stretch>
            <a:fillRect/>
          </a:stretch>
        </p:blipFill>
        <p:spPr>
          <a:xfrm>
            <a:off x="10145256" y="2916516"/>
            <a:ext cx="681491" cy="515332"/>
          </a:xfrm>
          <a:prstGeom prst="rect">
            <a:avLst/>
          </a:prstGeom>
        </p:spPr>
      </p:pic>
      <p:cxnSp>
        <p:nvCxnSpPr>
          <p:cNvPr id="271" name="Straight Arrow Connector 270"/>
          <p:cNvCxnSpPr>
            <a:stCxn id="5" idx="3"/>
            <a:endCxn id="266" idx="1"/>
          </p:cNvCxnSpPr>
          <p:nvPr/>
        </p:nvCxnSpPr>
        <p:spPr>
          <a:xfrm flipV="1">
            <a:off x="9574117" y="3174182"/>
            <a:ext cx="571139" cy="31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6" idx="3"/>
            <a:endCxn id="258" idx="1"/>
          </p:cNvCxnSpPr>
          <p:nvPr/>
        </p:nvCxnSpPr>
        <p:spPr>
          <a:xfrm>
            <a:off x="10826747" y="3174182"/>
            <a:ext cx="4879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9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2300" y="1591962"/>
            <a:ext cx="477935" cy="447686"/>
          </a:xfrm>
          <a:prstGeom prst="rect">
            <a:avLst/>
          </a:prstGeom>
        </p:spPr>
      </p:pic>
      <p:cxnSp>
        <p:nvCxnSpPr>
          <p:cNvPr id="302" name="Elbow Connector 301"/>
          <p:cNvCxnSpPr>
            <a:stCxn id="298" idx="3"/>
            <a:endCxn id="26" idx="0"/>
          </p:cNvCxnSpPr>
          <p:nvPr/>
        </p:nvCxnSpPr>
        <p:spPr>
          <a:xfrm>
            <a:off x="1480235" y="1815805"/>
            <a:ext cx="4179208" cy="108181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1920982" y="1595290"/>
            <a:ext cx="2051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Unstructured and </a:t>
            </a:r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Semi-structured</a:t>
            </a:r>
            <a:r>
              <a:rPr lang="en-AU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AU" sz="10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6" name="Group 315"/>
          <p:cNvGrpSpPr/>
          <p:nvPr/>
        </p:nvGrpSpPr>
        <p:grpSpPr>
          <a:xfrm>
            <a:off x="10486001" y="5709930"/>
            <a:ext cx="1409360" cy="860682"/>
            <a:chOff x="9514729" y="5585631"/>
            <a:chExt cx="1409360" cy="860682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10338833" y="5871210"/>
              <a:ext cx="487914" cy="76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10338833" y="6177915"/>
              <a:ext cx="487914" cy="99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9753576" y="6200092"/>
              <a:ext cx="11705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AU" sz="1000" b="1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Part of Framework</a:t>
              </a:r>
              <a:endParaRPr lang="en-AU" sz="10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9514729" y="5585631"/>
              <a:ext cx="140936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Not part of Framework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0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8" y="832440"/>
            <a:ext cx="631146" cy="57743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37" y="874099"/>
            <a:ext cx="477857" cy="57730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591" y="5815122"/>
            <a:ext cx="535263" cy="49328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515" y="1742002"/>
            <a:ext cx="503081" cy="53533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244352" y="5114303"/>
            <a:ext cx="469502" cy="44289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925" y="5108765"/>
            <a:ext cx="493415" cy="44359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57" y="3456893"/>
            <a:ext cx="467070" cy="46491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270" y="1769438"/>
            <a:ext cx="508652" cy="48917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63956" y="3364480"/>
            <a:ext cx="632415" cy="47729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727" y="1507437"/>
            <a:ext cx="1078821" cy="244462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448" y="3205510"/>
            <a:ext cx="658767" cy="5006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3406" y="926809"/>
            <a:ext cx="401618" cy="434692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1515" y="2567926"/>
            <a:ext cx="492339" cy="57007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7231" y="4302665"/>
            <a:ext cx="467993" cy="44973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259729" y="1031948"/>
            <a:ext cx="188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ADF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83683" y="5930957"/>
            <a:ext cx="195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Data Bricks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10518" y="1824291"/>
            <a:ext cx="188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Azure Data Lake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94425" y="5114303"/>
            <a:ext cx="188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 Azure Storage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default containers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21733" y="3364480"/>
            <a:ext cx="224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Azure Key Vault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Keys for new resources and based on Parameters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26482" y="4204366"/>
            <a:ext cx="233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Container Instance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 to Storage Account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Hosting Plan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25493" y="901366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ADF ARM Template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Configure Linked Services based on Project Prefix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40157" y="2569012"/>
            <a:ext cx="24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 Azure SQL DB Server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empty database for adflab</a:t>
            </a:r>
          </a:p>
          <a:p>
            <a:pPr algn="r"/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25493" y="5073553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default folders on Azure File Storage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Upload sample files for File Handling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65" y="874098"/>
            <a:ext cx="477857" cy="57730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6546277" y="1663815"/>
            <a:ext cx="359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Azure Application, Service Principal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 App to Azure Data Lake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Storage BLOB Data Contributor to Data Lake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525493" y="2604477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bacpac for adflab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</a:t>
            </a:r>
            <a:r>
              <a:rPr lang="en-A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WideWorldImporters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sample database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9270" y="3456893"/>
            <a:ext cx="467070" cy="46491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6635" y="2566428"/>
            <a:ext cx="492339" cy="570077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525493" y="3455842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Access Policy for Azure App, User, Function App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A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AppId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Secret to Key Vault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0981" y="4302665"/>
            <a:ext cx="467993" cy="44973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6546277" y="4277535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Azure Function for File Handling from Cloud Shell BLOB Storage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33650" y="453469"/>
            <a:ext cx="9525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67950" y="453469"/>
            <a:ext cx="0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8473" y="282450"/>
            <a:ext cx="1551314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 repository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78" idx="2"/>
            <a:endCxn id="79" idx="0"/>
          </p:cNvCxnSpPr>
          <p:nvPr/>
        </p:nvCxnSpPr>
        <p:spPr>
          <a:xfrm flipH="1">
            <a:off x="954832" y="1751899"/>
            <a:ext cx="306" cy="14536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9" idx="3"/>
          </p:cNvCxnSpPr>
          <p:nvPr/>
        </p:nvCxnSpPr>
        <p:spPr>
          <a:xfrm flipV="1">
            <a:off x="1284215" y="3455841"/>
            <a:ext cx="111608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8013" y="2277332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31444" y="2310146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089" y="3918699"/>
            <a:ext cx="220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Deploy to Azure button on GitHub to deploy resources on Azure using ARM template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214165" y="4092400"/>
            <a:ext cx="187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ADF ARM Template, database and configure resources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410991" y="2932335"/>
            <a:ext cx="1551314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Shell CLI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76" idx="1"/>
          </p:cNvCxnSpPr>
          <p:nvPr/>
        </p:nvCxnSpPr>
        <p:spPr>
          <a:xfrm flipH="1" flipV="1">
            <a:off x="10342888" y="3601585"/>
            <a:ext cx="921068" cy="15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24" y="1818719"/>
            <a:ext cx="477857" cy="57730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36" y="814466"/>
            <a:ext cx="535263" cy="493281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2851128" y="1832660"/>
            <a:ext cx="234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Update Access Policy on KeyVault for ADF using Cloud Shell PowerShell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43819" y="687438"/>
            <a:ext cx="359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and update Secret Token</a:t>
            </a:r>
          </a:p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 notebook from 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en-AU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Cluster </a:t>
            </a:r>
          </a:p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Scope for Key Vault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68533" y="3069680"/>
            <a:ext cx="359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Firewall with IP Address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11" y="4994136"/>
            <a:ext cx="467070" cy="46491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31" y="2886124"/>
            <a:ext cx="492339" cy="570077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668534" y="5046087"/>
            <a:ext cx="324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Databricks Token to KeyVault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33650" y="453469"/>
            <a:ext cx="9525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67950" y="453469"/>
            <a:ext cx="0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953" y="2390448"/>
            <a:ext cx="1753678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Shell PowerShell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Arrow Connector 6"/>
          <p:cNvCxnSpPr>
            <a:stCxn id="46" idx="3"/>
          </p:cNvCxnSpPr>
          <p:nvPr/>
        </p:nvCxnSpPr>
        <p:spPr>
          <a:xfrm>
            <a:off x="1096237" y="3112996"/>
            <a:ext cx="118236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303695" y="1818719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75618" y="1810437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92665" y="2390448"/>
            <a:ext cx="1551314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 Updates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6" y="2927445"/>
            <a:ext cx="499851" cy="3711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53" y="1818719"/>
            <a:ext cx="477857" cy="57730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591329" y="1876540"/>
            <a:ext cx="310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Linked Service for File Storage, Azure Function, Databricks</a:t>
            </a:r>
            <a:endParaRPr lang="en-AU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r="4035"/>
          <a:stretch/>
        </p:blipFill>
        <p:spPr>
          <a:xfrm>
            <a:off x="5962253" y="3843562"/>
            <a:ext cx="558496" cy="66511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668534" y="3941484"/>
            <a:ext cx="33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PowerShell to update the Integration Runtime with Key from Data Factory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4130" y="5794793"/>
            <a:ext cx="512491" cy="39444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668534" y="5782873"/>
            <a:ext cx="313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 Disk on Local Computer to allow files to be uploaded to Azure File Storage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2639" y="2860582"/>
            <a:ext cx="680937" cy="69519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8" idx="1"/>
          </p:cNvCxnSpPr>
          <p:nvPr/>
        </p:nvCxnSpPr>
        <p:spPr>
          <a:xfrm flipH="1" flipV="1">
            <a:off x="10392665" y="3208180"/>
            <a:ext cx="57997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22" y="2029866"/>
            <a:ext cx="803836" cy="740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263" y="4766952"/>
            <a:ext cx="555226" cy="552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54" y="4788560"/>
            <a:ext cx="455643" cy="550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723" y="4778758"/>
            <a:ext cx="575095" cy="553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517" y="2057253"/>
            <a:ext cx="527270" cy="686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60" y="395271"/>
            <a:ext cx="606263" cy="551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119" y="1219522"/>
            <a:ext cx="551041" cy="57308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350658" y="2400261"/>
            <a:ext cx="3776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0"/>
            <a:endCxn id="9" idx="1"/>
          </p:cNvCxnSpPr>
          <p:nvPr/>
        </p:nvCxnSpPr>
        <p:spPr>
          <a:xfrm rot="5400000" flipH="1" flipV="1">
            <a:off x="3331664" y="-711830"/>
            <a:ext cx="1358773" cy="4124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0"/>
            <a:endCxn id="10" idx="1"/>
          </p:cNvCxnSpPr>
          <p:nvPr/>
        </p:nvCxnSpPr>
        <p:spPr>
          <a:xfrm rot="5400000" flipH="1" flipV="1">
            <a:off x="3793028" y="-338224"/>
            <a:ext cx="523802" cy="421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5" idx="0"/>
          </p:cNvCxnSpPr>
          <p:nvPr/>
        </p:nvCxnSpPr>
        <p:spPr>
          <a:xfrm>
            <a:off x="6712160" y="1506064"/>
            <a:ext cx="3787716" cy="3260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60539" y="2047396"/>
            <a:ext cx="2139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 or Create Notebooks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70330" y="295664"/>
            <a:ext cx="291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Scope with reference to Key Vault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70330" y="1172503"/>
            <a:ext cx="16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Token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2667" y="1125152"/>
            <a:ext cx="223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Security Token to Key Vault</a:t>
            </a:r>
          </a:p>
        </p:txBody>
      </p:sp>
      <p:cxnSp>
        <p:nvCxnSpPr>
          <p:cNvPr id="81" name="Elbow Connector 80"/>
          <p:cNvCxnSpPr>
            <a:stCxn id="8" idx="2"/>
            <a:endCxn id="7" idx="0"/>
          </p:cNvCxnSpPr>
          <p:nvPr/>
        </p:nvCxnSpPr>
        <p:spPr>
          <a:xfrm rot="16200000" flipH="1">
            <a:off x="6188967" y="2945454"/>
            <a:ext cx="2035488" cy="1631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026359" y="5348834"/>
            <a:ext cx="2832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Scope reference and Access Token Databricks gets added to Key Vault Access Policies and is able to retrieve 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secrets 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Key Vault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904" y="4752173"/>
            <a:ext cx="560717" cy="596661"/>
          </a:xfrm>
          <a:prstGeom prst="rect">
            <a:avLst/>
          </a:prstGeom>
        </p:spPr>
      </p:pic>
      <p:cxnSp>
        <p:nvCxnSpPr>
          <p:cNvPr id="144" name="Straight Arrow Connector 143"/>
          <p:cNvCxnSpPr>
            <a:stCxn id="7" idx="1"/>
            <a:endCxn id="110" idx="3"/>
          </p:cNvCxnSpPr>
          <p:nvPr/>
        </p:nvCxnSpPr>
        <p:spPr>
          <a:xfrm flipH="1" flipV="1">
            <a:off x="6733621" y="5050504"/>
            <a:ext cx="1001102" cy="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5" idx="1"/>
            <a:endCxn id="8" idx="3"/>
          </p:cNvCxnSpPr>
          <p:nvPr/>
        </p:nvCxnSpPr>
        <p:spPr>
          <a:xfrm rot="10800000">
            <a:off x="6654787" y="2400262"/>
            <a:ext cx="3567476" cy="2643024"/>
          </a:xfrm>
          <a:prstGeom prst="bentConnector3">
            <a:avLst>
              <a:gd name="adj1" fmla="val 6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7499" y="4778757"/>
            <a:ext cx="492339" cy="570077"/>
          </a:xfrm>
          <a:prstGeom prst="rect">
            <a:avLst/>
          </a:prstGeom>
        </p:spPr>
      </p:pic>
      <p:cxnSp>
        <p:nvCxnSpPr>
          <p:cNvPr id="189" name="Elbow Connector 188"/>
          <p:cNvCxnSpPr>
            <a:stCxn id="8" idx="2"/>
            <a:endCxn id="183" idx="0"/>
          </p:cNvCxnSpPr>
          <p:nvPr/>
        </p:nvCxnSpPr>
        <p:spPr>
          <a:xfrm rot="5400000">
            <a:off x="4454668" y="2842272"/>
            <a:ext cx="2035487" cy="1837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964717" y="5420989"/>
            <a:ext cx="253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Databricks Notebook passes the App ID and Key retrieved from Key Vault to Azure App to access Data Lake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486662" y="5420989"/>
            <a:ext cx="213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Server Credential retrieved from Key Vault from Databricks Notebook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9" name="Elbow Connector 238"/>
          <p:cNvCxnSpPr>
            <a:stCxn id="9" idx="3"/>
            <a:endCxn id="5" idx="0"/>
          </p:cNvCxnSpPr>
          <p:nvPr/>
        </p:nvCxnSpPr>
        <p:spPr>
          <a:xfrm>
            <a:off x="6679623" y="671093"/>
            <a:ext cx="3820253" cy="409585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2749864" y="2056658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2775757" y="304619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2754848" y="1138287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7255208" y="1133504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>
            <a:off x="231611" y="4219331"/>
            <a:ext cx="11830493" cy="5173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231611" y="4347931"/>
            <a:ext cx="1284145" cy="283583"/>
            <a:chOff x="231611" y="4002873"/>
            <a:chExt cx="1284145" cy="2835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611" y="4002873"/>
              <a:ext cx="334223" cy="283583"/>
            </a:xfrm>
            <a:prstGeom prst="rect">
              <a:avLst/>
            </a:prstGeom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DFA829C-BD11-444D-B043-86602DE4F646}"/>
                </a:ext>
              </a:extLst>
            </p:cNvPr>
            <p:cNvSpPr txBox="1"/>
            <p:nvPr/>
          </p:nvSpPr>
          <p:spPr>
            <a:xfrm>
              <a:off x="654532" y="4029463"/>
              <a:ext cx="861224" cy="197762"/>
            </a:xfrm>
            <a:prstGeom prst="rect">
              <a:avLst/>
            </a:prstGeom>
            <a:noFill/>
          </p:spPr>
          <p:txBody>
            <a:bodyPr vert="horz" wrap="square" lIns="0" tIns="0" rIns="91440" bIns="45720" rtlCol="0">
              <a:normAutofit/>
            </a:bodyPr>
            <a:lstStyle/>
            <a:p>
              <a:r>
                <a:rPr lang="en-AU" sz="900" b="1" dirty="0" smtClean="0">
                  <a:latin typeface="+mj-lt"/>
                </a:rPr>
                <a:t>Azure</a:t>
              </a:r>
              <a:endParaRPr lang="en-AU" sz="900" b="1" dirty="0">
                <a:latin typeface="+mj-lt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216728" y="3830529"/>
            <a:ext cx="1302935" cy="315749"/>
            <a:chOff x="216728" y="3485471"/>
            <a:chExt cx="1302935" cy="315749"/>
          </a:xfrm>
        </p:grpSpPr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728" y="3485471"/>
              <a:ext cx="338489" cy="311940"/>
            </a:xfrm>
            <a:prstGeom prst="rect">
              <a:avLst/>
            </a:prstGeom>
          </p:spPr>
        </p:pic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DFA829C-BD11-444D-B043-86602DE4F646}"/>
                </a:ext>
              </a:extLst>
            </p:cNvPr>
            <p:cNvSpPr txBox="1"/>
            <p:nvPr/>
          </p:nvSpPr>
          <p:spPr>
            <a:xfrm>
              <a:off x="658439" y="3603458"/>
              <a:ext cx="861224" cy="197762"/>
            </a:xfrm>
            <a:prstGeom prst="rect">
              <a:avLst/>
            </a:prstGeom>
            <a:noFill/>
          </p:spPr>
          <p:txBody>
            <a:bodyPr vert="horz" wrap="square" lIns="0" tIns="0" rIns="91440" bIns="45720" rtlCol="0">
              <a:normAutofit/>
            </a:bodyPr>
            <a:lstStyle/>
            <a:p>
              <a:r>
                <a:rPr lang="en-AU" sz="900" b="1" dirty="0" smtClean="0">
                  <a:latin typeface="+mj-lt"/>
                </a:rPr>
                <a:t>Databricks</a:t>
              </a:r>
              <a:endParaRPr lang="en-AU" sz="900" b="1" dirty="0">
                <a:latin typeface="+mj-lt"/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783508" y="5473787"/>
            <a:ext cx="213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 calls Databricks Notebook</a:t>
            </a:r>
          </a:p>
        </p:txBody>
      </p:sp>
      <p:cxnSp>
        <p:nvCxnSpPr>
          <p:cNvPr id="293" name="Straight Arrow Connector 292"/>
          <p:cNvCxnSpPr>
            <a:stCxn id="6" idx="0"/>
            <a:endCxn id="4" idx="2"/>
          </p:cNvCxnSpPr>
          <p:nvPr/>
        </p:nvCxnSpPr>
        <p:spPr>
          <a:xfrm flipV="1">
            <a:off x="1938676" y="2770655"/>
            <a:ext cx="10064" cy="201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7136671" y="1972227"/>
            <a:ext cx="241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Databricks Notebook retrieves secret from 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Key 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Vault</a:t>
            </a:r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2085" y="3064489"/>
            <a:ext cx="452459" cy="379868"/>
          </a:xfrm>
          <a:prstGeom prst="rect">
            <a:avLst/>
          </a:prstGeom>
        </p:spPr>
      </p:pic>
      <p:cxnSp>
        <p:nvCxnSpPr>
          <p:cNvPr id="313" name="Elbow Connector 312"/>
          <p:cNvCxnSpPr>
            <a:stCxn id="4" idx="2"/>
            <a:endCxn id="299" idx="1"/>
          </p:cNvCxnSpPr>
          <p:nvPr/>
        </p:nvCxnSpPr>
        <p:spPr>
          <a:xfrm rot="16200000" flipH="1">
            <a:off x="3283528" y="1435866"/>
            <a:ext cx="483768" cy="3153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3075567" y="2910109"/>
            <a:ext cx="2139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Databricks Cluster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2746862" y="2918500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22" name="Picture 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64" y="4905552"/>
            <a:ext cx="338489" cy="311940"/>
          </a:xfrm>
          <a:prstGeom prst="rect">
            <a:avLst/>
          </a:prstGeom>
        </p:spPr>
      </p:pic>
      <p:cxnSp>
        <p:nvCxnSpPr>
          <p:cNvPr id="324" name="Straight Arrow Connector 323"/>
          <p:cNvCxnSpPr>
            <a:stCxn id="6" idx="3"/>
            <a:endCxn id="322" idx="1"/>
          </p:cNvCxnSpPr>
          <p:nvPr/>
        </p:nvCxnSpPr>
        <p:spPr>
          <a:xfrm flipV="1">
            <a:off x="2166497" y="5061522"/>
            <a:ext cx="583367" cy="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2466192" y="4486712"/>
            <a:ext cx="168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Linked Service with Token and Cluster</a:t>
            </a:r>
          </a:p>
        </p:txBody>
      </p:sp>
      <p:sp>
        <p:nvSpPr>
          <p:cNvPr id="328" name="Oval 327"/>
          <p:cNvSpPr/>
          <p:nvPr/>
        </p:nvSpPr>
        <p:spPr>
          <a:xfrm>
            <a:off x="2197894" y="4503815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A829C-BD11-444D-B043-86602DE4F646}"/>
              </a:ext>
            </a:extLst>
          </p:cNvPr>
          <p:cNvSpPr txBox="1"/>
          <p:nvPr/>
        </p:nvSpPr>
        <p:spPr>
          <a:xfrm>
            <a:off x="5702060" y="2809402"/>
            <a:ext cx="1295254" cy="276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36000" tIns="36000" rIns="36000" bIns="36000" rtlCol="0">
            <a:noAutofit/>
          </a:bodyPr>
          <a:lstStyle/>
          <a:p>
            <a:pPr algn="ctr"/>
            <a:r>
              <a:rPr lang="en-AU" sz="1100" b="1" dirty="0" smtClean="0">
                <a:solidFill>
                  <a:schemeClr val="bg1"/>
                </a:solidFill>
                <a:latin typeface="+mj-lt"/>
              </a:rPr>
              <a:t>Databricks Notebook</a:t>
            </a:r>
            <a:endParaRPr lang="en-AU" sz="11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97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0426" y="2885944"/>
            <a:ext cx="668568" cy="658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4769" y="3544607"/>
            <a:ext cx="899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Country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73234" y="2885944"/>
            <a:ext cx="668568" cy="6586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7577" y="3544607"/>
            <a:ext cx="899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8806" y="2885944"/>
            <a:ext cx="668568" cy="6586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53149" y="3544607"/>
            <a:ext cx="899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City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3310" y="2386171"/>
            <a:ext cx="1316438" cy="12969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513794" y="3693302"/>
            <a:ext cx="899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Purchases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13794" y="4369322"/>
            <a:ext cx="992503" cy="9777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462055" y="5347121"/>
            <a:ext cx="109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Straight Arrow Connector 34"/>
          <p:cNvCxnSpPr>
            <a:stCxn id="5" idx="1"/>
            <a:endCxn id="8" idx="3"/>
          </p:cNvCxnSpPr>
          <p:nvPr/>
        </p:nvCxnSpPr>
        <p:spPr>
          <a:xfrm>
            <a:off x="1668994" y="3215276"/>
            <a:ext cx="404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10" idx="3"/>
          </p:cNvCxnSpPr>
          <p:nvPr/>
        </p:nvCxnSpPr>
        <p:spPr>
          <a:xfrm>
            <a:off x="2741802" y="3215276"/>
            <a:ext cx="42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08650" y="2028781"/>
            <a:ext cx="266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 with Dependencies. Load sequentially one after another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827816" y="693260"/>
            <a:ext cx="2911999" cy="5702694"/>
            <a:chOff x="3898107" y="594589"/>
            <a:chExt cx="2911999" cy="57026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064174" y="1224501"/>
              <a:ext cx="668568" cy="65866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948517" y="1883164"/>
              <a:ext cx="899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064175" y="2496656"/>
              <a:ext cx="668568" cy="6586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948518" y="3155319"/>
              <a:ext cx="899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Customer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091969" y="3813982"/>
              <a:ext cx="668568" cy="65866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50467" y="4472645"/>
              <a:ext cx="1095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Invoice Type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042801" y="5129899"/>
              <a:ext cx="668568" cy="65866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850467" y="5788562"/>
              <a:ext cx="99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Other Master data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3898107" y="1036669"/>
              <a:ext cx="1033" cy="526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809073" y="995843"/>
              <a:ext cx="1033" cy="526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67075" y="594589"/>
              <a:ext cx="266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Load remaining Dimension or Reference data in parallel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632352" y="1443985"/>
            <a:ext cx="266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transactions data in parallel</a:t>
            </a:r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7" name="Straight Arrow Connector 46"/>
          <p:cNvCxnSpPr>
            <a:stCxn id="10" idx="1"/>
          </p:cNvCxnSpPr>
          <p:nvPr/>
        </p:nvCxnSpPr>
        <p:spPr>
          <a:xfrm>
            <a:off x="3837374" y="3215276"/>
            <a:ext cx="84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738782" y="3253990"/>
            <a:ext cx="135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10690" y="2822030"/>
            <a:ext cx="1316438" cy="1584130"/>
            <a:chOff x="9333310" y="2386171"/>
            <a:chExt cx="1316438" cy="158413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333310" y="2386171"/>
              <a:ext cx="1316438" cy="129693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9513794" y="3693302"/>
              <a:ext cx="899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Sales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77009" y="1790976"/>
            <a:ext cx="899882" cy="935662"/>
            <a:chOff x="5878226" y="1323172"/>
            <a:chExt cx="899882" cy="93566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993883" y="1323172"/>
              <a:ext cx="668568" cy="65866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878226" y="1981835"/>
              <a:ext cx="899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73052" y="2354199"/>
            <a:ext cx="1095983" cy="935662"/>
            <a:chOff x="5780176" y="3912653"/>
            <a:chExt cx="1095983" cy="93566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021678" y="3912653"/>
              <a:ext cx="668568" cy="65866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780176" y="4571316"/>
              <a:ext cx="1095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Invoice Type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42417" y="4406160"/>
            <a:ext cx="997932" cy="1120328"/>
            <a:chOff x="5780176" y="5228570"/>
            <a:chExt cx="997932" cy="112032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972510" y="5228570"/>
              <a:ext cx="668568" cy="65866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780176" y="5887233"/>
              <a:ext cx="99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Other Master data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61515" y="4827824"/>
            <a:ext cx="1561381" cy="1304994"/>
            <a:chOff x="10023893" y="4896835"/>
            <a:chExt cx="1561381" cy="130499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463006" y="4896835"/>
              <a:ext cx="668568" cy="65866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023893" y="5555498"/>
              <a:ext cx="1561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Geography </a:t>
              </a:r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comprising Country, State and City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30" idx="0"/>
            <a:endCxn id="16" idx="2"/>
          </p:cNvCxnSpPr>
          <p:nvPr/>
        </p:nvCxnSpPr>
        <p:spPr>
          <a:xfrm flipV="1">
            <a:off x="6068909" y="1385033"/>
            <a:ext cx="112610" cy="1436997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3"/>
            <a:endCxn id="18" idx="1"/>
          </p:cNvCxnSpPr>
          <p:nvPr/>
        </p:nvCxnSpPr>
        <p:spPr>
          <a:xfrm flipH="1" flipV="1">
            <a:off x="3783122" y="2683531"/>
            <a:ext cx="1627568" cy="786967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1" idx="1"/>
            <a:endCxn id="20" idx="1"/>
          </p:cNvCxnSpPr>
          <p:nvPr/>
        </p:nvCxnSpPr>
        <p:spPr>
          <a:xfrm flipH="1">
            <a:off x="4303319" y="4267661"/>
            <a:ext cx="1287855" cy="467831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1"/>
            <a:endCxn id="14" idx="3"/>
          </p:cNvCxnSpPr>
          <p:nvPr/>
        </p:nvCxnSpPr>
        <p:spPr>
          <a:xfrm flipV="1">
            <a:off x="6727128" y="2120308"/>
            <a:ext cx="1665538" cy="1350190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3"/>
            <a:endCxn id="38" idx="0"/>
          </p:cNvCxnSpPr>
          <p:nvPr/>
        </p:nvCxnSpPr>
        <p:spPr>
          <a:xfrm>
            <a:off x="6491056" y="4267661"/>
            <a:ext cx="1243856" cy="560163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731578" y="726370"/>
            <a:ext cx="899882" cy="935662"/>
            <a:chOff x="5878227" y="2595327"/>
            <a:chExt cx="899882" cy="93566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993884" y="2595327"/>
              <a:ext cx="668568" cy="6586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78227" y="3253990"/>
              <a:ext cx="899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Customer</a:t>
              </a:r>
              <a:endPara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3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Benefits of ADF Framework</a:t>
            </a:r>
            <a:endParaRPr lang="en-AU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Easily load data from relational format, text files to Cloud</a:t>
            </a:r>
          </a:p>
          <a:p>
            <a:pPr lvl="1"/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load CSV, TSV, text format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Uses ELT (Extract-Load-Transform) pattern suitable for Cloud</a:t>
            </a:r>
          </a:p>
          <a:p>
            <a:pPr lvl="1"/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data suited for Business Intelligence and Analytics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Configuration based / Less-Code</a:t>
            </a:r>
          </a:p>
          <a:p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Standardized </a:t>
            </a:r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Logging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Retain History for Dimension Changes</a:t>
            </a:r>
            <a:endParaRPr lang="en-A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Easy Deployment and Configuration with ARM Template and Azure CLI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Easy to customize based on requirements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Bulk of heavy lifting of moving data is simple to setup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Industry Best Practice 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Meta Data Driven Framework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Logging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Takes care of load dependencies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Works with Hybrid environment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Ready for Big Data using Azure Databricks</a:t>
            </a:r>
          </a:p>
          <a:p>
            <a:endParaRPr lang="en-A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A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0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Benefits of ADF Framework</a:t>
            </a:r>
            <a:endParaRPr lang="en-AU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Speed of Implementation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 Code less error – more maintainable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to focus on complex business logic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Repeatable</a:t>
            </a:r>
          </a:p>
          <a:p>
            <a:r>
              <a:rPr lang="en-A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Helps follow a standard for the client development team</a:t>
            </a:r>
          </a:p>
          <a:p>
            <a:endParaRPr lang="en-A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A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A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1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636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ADF Framework</vt:lpstr>
      <vt:lpstr>Benefits of ADF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Agrawal</dc:creator>
  <cp:lastModifiedBy>Rahul Agrawal</cp:lastModifiedBy>
  <cp:revision>106</cp:revision>
  <dcterms:created xsi:type="dcterms:W3CDTF">2018-11-08T23:32:01Z</dcterms:created>
  <dcterms:modified xsi:type="dcterms:W3CDTF">2019-05-06T03:53:37Z</dcterms:modified>
</cp:coreProperties>
</file>