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2" r:id="rId5"/>
    <p:sldId id="297" r:id="rId6"/>
    <p:sldId id="261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3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1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0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8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427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1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1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96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5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5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92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7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1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2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FCC286-3164-44B8-A02F-C8E5336053F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EF5C-866E-4BA2-A158-2B907F23A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02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C87E-9D41-432C-8EE1-ED7E4733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019" y="1389805"/>
            <a:ext cx="8825658" cy="2978000"/>
          </a:xfrm>
        </p:spPr>
        <p:txBody>
          <a:bodyPr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Sitka Display Semibold" pitchFamily="2" charset="0"/>
              </a:rPr>
              <a:t>Video Analytics / Vision Apps Use Case</a:t>
            </a:r>
            <a:br>
              <a:rPr lang="en-IN" sz="4000" dirty="0">
                <a:solidFill>
                  <a:schemeClr val="tx1"/>
                </a:solidFill>
                <a:latin typeface="Sitka Display Semibold" pitchFamily="2" charset="0"/>
              </a:rPr>
            </a:br>
            <a:br>
              <a:rPr lang="en-IN" sz="4000" dirty="0">
                <a:solidFill>
                  <a:schemeClr val="tx1"/>
                </a:solidFill>
                <a:latin typeface="Sitka Display Semibold" pitchFamily="2" charset="0"/>
              </a:rPr>
            </a:br>
            <a:r>
              <a:rPr lang="en-US" sz="36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Face-Based Attendance Monitoring System using CP Plus IP Camera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4000" dirty="0">
                <a:solidFill>
                  <a:schemeClr val="tx1"/>
                </a:solidFill>
                <a:latin typeface="Sitka Display Semibold" pitchFamily="2" charset="0"/>
              </a:rPr>
            </a:br>
            <a:endParaRPr lang="en-IN" sz="4000" dirty="0">
              <a:solidFill>
                <a:schemeClr val="tx1"/>
              </a:solidFill>
              <a:latin typeface="Sitka Display Semibold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67A39-FE58-4D2F-B919-948A3BE1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367805"/>
            <a:ext cx="8825658" cy="8614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  <a:latin typeface="Sitka Display Semibold" pitchFamily="2" charset="0"/>
              </a:rPr>
              <a:t>B</a:t>
            </a:r>
            <a:r>
              <a:rPr lang="en-IN" sz="2400" cap="none" dirty="0">
                <a:solidFill>
                  <a:srgbClr val="FFFF00"/>
                </a:solidFill>
                <a:latin typeface="Sitka Display Semibold" pitchFamily="2" charset="0"/>
              </a:rPr>
              <a:t>y</a:t>
            </a:r>
            <a:endParaRPr lang="en-IN" sz="2400" dirty="0">
              <a:solidFill>
                <a:srgbClr val="FFFF00"/>
              </a:solidFill>
              <a:latin typeface="Sitka Display Semibold" pitchFamily="2" charset="0"/>
            </a:endParaRPr>
          </a:p>
          <a:p>
            <a:pPr algn="ctr"/>
            <a:r>
              <a:rPr lang="en-IN" sz="2400" i="1" dirty="0">
                <a:solidFill>
                  <a:srgbClr val="FFFF00"/>
                </a:solidFill>
                <a:latin typeface="Sitka Display Semibold" pitchFamily="2" charset="0"/>
              </a:rPr>
              <a:t>A</a:t>
            </a:r>
            <a:r>
              <a:rPr lang="en-IN" sz="2400" i="1" cap="none" dirty="0">
                <a:solidFill>
                  <a:srgbClr val="FFFF00"/>
                </a:solidFill>
                <a:latin typeface="Sitka Display Semibold" pitchFamily="2" charset="0"/>
              </a:rPr>
              <a:t>ditya</a:t>
            </a:r>
            <a:r>
              <a:rPr lang="en-IN" sz="2400" i="1" dirty="0">
                <a:solidFill>
                  <a:srgbClr val="FFFF00"/>
                </a:solidFill>
                <a:latin typeface="Sitka Display Semibold" pitchFamily="2" charset="0"/>
              </a:rPr>
              <a:t> </a:t>
            </a:r>
            <a:r>
              <a:rPr lang="en-IN" sz="2400" i="1" cap="none" dirty="0" err="1">
                <a:solidFill>
                  <a:srgbClr val="FFFF00"/>
                </a:solidFill>
                <a:latin typeface="Sitka Display Semibold" pitchFamily="2" charset="0"/>
              </a:rPr>
              <a:t>Shirke</a:t>
            </a:r>
            <a:r>
              <a:rPr lang="en-IN" sz="2400" i="1" cap="none" dirty="0">
                <a:solidFill>
                  <a:srgbClr val="FFFF00"/>
                </a:solidFill>
                <a:latin typeface="Sitka Display Semibold" pitchFamily="2" charset="0"/>
              </a:rPr>
              <a:t> and Dipti Sable</a:t>
            </a:r>
            <a:endParaRPr lang="en-IN" sz="2400" i="1" dirty="0">
              <a:solidFill>
                <a:srgbClr val="FFFF00"/>
              </a:solidFill>
              <a:latin typeface="Sitka Display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8852B-98F6-437A-BF94-9F3FE9FD5456}"/>
              </a:ext>
            </a:extLst>
          </p:cNvPr>
          <p:cNvSpPr/>
          <p:nvPr/>
        </p:nvSpPr>
        <p:spPr>
          <a:xfrm>
            <a:off x="0" y="6257925"/>
            <a:ext cx="12192000" cy="600075"/>
          </a:xfrm>
          <a:prstGeom prst="rect">
            <a:avLst/>
          </a:prstGeom>
          <a:solidFill>
            <a:schemeClr val="accent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E5962-9FBC-4BF5-AAB0-6CFC23FFE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650" y="6344493"/>
            <a:ext cx="1632000" cy="4269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3D1D64-C875-49BD-BDBE-87D3FD49A438}"/>
              </a:ext>
            </a:extLst>
          </p:cNvPr>
          <p:cNvSpPr/>
          <p:nvPr/>
        </p:nvSpPr>
        <p:spPr>
          <a:xfrm rot="5400000">
            <a:off x="10687471" y="247227"/>
            <a:ext cx="875455" cy="381001"/>
          </a:xfrm>
          <a:prstGeom prst="rect">
            <a:avLst/>
          </a:prstGeom>
          <a:solidFill>
            <a:srgbClr val="1C377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361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71449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8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80414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85877-969C-2B47-4BDE-FEAA67EC1295}"/>
              </a:ext>
            </a:extLst>
          </p:cNvPr>
          <p:cNvSpPr txBox="1"/>
          <p:nvPr/>
        </p:nvSpPr>
        <p:spPr>
          <a:xfrm>
            <a:off x="3722744" y="418256"/>
            <a:ext cx="524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INTRODUCTION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4D375-F22F-CC69-1CEA-A51B84D4A389}"/>
              </a:ext>
            </a:extLst>
          </p:cNvPr>
          <p:cNvSpPr txBox="1"/>
          <p:nvPr/>
        </p:nvSpPr>
        <p:spPr>
          <a:xfrm>
            <a:off x="1005840" y="1615440"/>
            <a:ext cx="1026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project aims to develop an automated attendance system using face recognition technology. The system captures live stream from CP Plus Camera, identifies the employee and mark the attendance.</a:t>
            </a:r>
            <a:endParaRPr lang="en-IN" sz="21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lang="en-I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B31E3-BBA0-1084-7017-D1330F290A84}"/>
              </a:ext>
            </a:extLst>
          </p:cNvPr>
          <p:cNvSpPr txBox="1"/>
          <p:nvPr/>
        </p:nvSpPr>
        <p:spPr>
          <a:xfrm>
            <a:off x="1005840" y="2980403"/>
            <a:ext cx="928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: </a:t>
            </a:r>
          </a:p>
          <a:p>
            <a:endParaRPr lang="en-IN" sz="2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ABC0271-5BA6-EE04-BA81-CADF8C74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15" y="3602991"/>
            <a:ext cx="104134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Integrate CP Plus speed dome cameras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real-time video streaming and employee recognition.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 an intuitive registration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addition of employees.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Automate attendance marking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precise time logging.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Store and manage attendance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efficiently for reporting and analysis. 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ttendance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07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80414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E639E4-6B82-426C-DA79-C476D923A615}"/>
              </a:ext>
            </a:extLst>
          </p:cNvPr>
          <p:cNvSpPr txBox="1"/>
          <p:nvPr/>
        </p:nvSpPr>
        <p:spPr>
          <a:xfrm>
            <a:off x="3413871" y="353987"/>
            <a:ext cx="737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SYSTEM ARCHITECHURE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6C13D-0451-F24D-6A47-81446012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8" y="1183515"/>
            <a:ext cx="3686492" cy="523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02D29-131E-5ACA-2351-B1FC4B2E1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142" y="1549578"/>
            <a:ext cx="5726430" cy="338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222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81609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B448D-4AB3-8C32-B7D3-60EEEE409339}"/>
              </a:ext>
            </a:extLst>
          </p:cNvPr>
          <p:cNvSpPr txBox="1"/>
          <p:nvPr/>
        </p:nvSpPr>
        <p:spPr>
          <a:xfrm>
            <a:off x="631713" y="475347"/>
            <a:ext cx="4610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Registration Module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CF7773-910F-AF31-7322-F4226FE0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7" y="5673771"/>
            <a:ext cx="3544047" cy="369332"/>
          </a:xfrm>
          <a:prstGeom prst="rect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onfirmation messages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26C39-6812-A09D-9965-DDAD9135539A}"/>
              </a:ext>
            </a:extLst>
          </p:cNvPr>
          <p:cNvSpPr txBox="1"/>
          <p:nvPr/>
        </p:nvSpPr>
        <p:spPr>
          <a:xfrm>
            <a:off x="1219199" y="1685154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Initialize Face Detector (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Dlib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47691-CCFC-2393-9FE9-A4FA3C61726C}"/>
              </a:ext>
            </a:extLst>
          </p:cNvPr>
          <p:cNvSpPr txBox="1"/>
          <p:nvPr/>
        </p:nvSpPr>
        <p:spPr>
          <a:xfrm>
            <a:off x="1219198" y="2298859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nput fields for employee details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057CF6-13C3-BFD1-549F-B620016A5E6D}"/>
              </a:ext>
            </a:extLst>
          </p:cNvPr>
          <p:cNvSpPr txBox="1"/>
          <p:nvPr/>
        </p:nvSpPr>
        <p:spPr>
          <a:xfrm>
            <a:off x="1219198" y="2912564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Capture Video (OpenCV)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8A9BE-5D4D-1410-221F-8DE03412AE9E}"/>
              </a:ext>
            </a:extLst>
          </p:cNvPr>
          <p:cNvSpPr txBox="1"/>
          <p:nvPr/>
        </p:nvSpPr>
        <p:spPr>
          <a:xfrm>
            <a:off x="1219198" y="3533570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 Existing Faces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1A1F1-8A49-2D65-F684-D66604242F3D}"/>
              </a:ext>
            </a:extLst>
          </p:cNvPr>
          <p:cNvSpPr txBox="1"/>
          <p:nvPr/>
        </p:nvSpPr>
        <p:spPr>
          <a:xfrm>
            <a:off x="1219197" y="4154760"/>
            <a:ext cx="3544047" cy="646331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 a Folder for Each 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8D0F80-10EE-1231-84A7-F80D8395E741}"/>
              </a:ext>
            </a:extLst>
          </p:cNvPr>
          <p:cNvSpPr txBox="1"/>
          <p:nvPr/>
        </p:nvSpPr>
        <p:spPr>
          <a:xfrm>
            <a:off x="1219197" y="5052765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Save Employee Data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D96E7-4F2A-9959-4D38-79B19555DF13}"/>
              </a:ext>
            </a:extLst>
          </p:cNvPr>
          <p:cNvCxnSpPr>
            <a:cxnSpLocks/>
          </p:cNvCxnSpPr>
          <p:nvPr/>
        </p:nvCxnSpPr>
        <p:spPr>
          <a:xfrm>
            <a:off x="6096000" y="418256"/>
            <a:ext cx="0" cy="5973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4045F3-237F-7386-6DA1-4AA4E52C8627}"/>
              </a:ext>
            </a:extLst>
          </p:cNvPr>
          <p:cNvSpPr txBox="1"/>
          <p:nvPr/>
        </p:nvSpPr>
        <p:spPr>
          <a:xfrm>
            <a:off x="6392863" y="475346"/>
            <a:ext cx="547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Feature Extraction Module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B30CACA-5E31-8B52-8B22-8A00EA7E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916" y="5617906"/>
            <a:ext cx="3544047" cy="369332"/>
          </a:xfrm>
          <a:prstGeom prst="rect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Features in CSV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77AB1-7F19-A3AE-E436-1526A7CB79DF}"/>
              </a:ext>
            </a:extLst>
          </p:cNvPr>
          <p:cNvSpPr txBox="1"/>
          <p:nvPr/>
        </p:nvSpPr>
        <p:spPr>
          <a:xfrm>
            <a:off x="7233919" y="1685153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Employee Data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D77C50-DCD5-004C-9E94-E6E5F8E7DE25}"/>
              </a:ext>
            </a:extLst>
          </p:cNvPr>
          <p:cNvSpPr txBox="1"/>
          <p:nvPr/>
        </p:nvSpPr>
        <p:spPr>
          <a:xfrm>
            <a:off x="7233918" y="2298858"/>
            <a:ext cx="3544047" cy="646331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Face Recognition Models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C08B2A-F33B-2257-6F7D-DE9869EB07FC}"/>
              </a:ext>
            </a:extLst>
          </p:cNvPr>
          <p:cNvSpPr txBox="1"/>
          <p:nvPr/>
        </p:nvSpPr>
        <p:spPr>
          <a:xfrm>
            <a:off x="7233916" y="3104530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images stored in Folder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C9E1E-E5BF-7A44-4BB7-88355EC79B50}"/>
              </a:ext>
            </a:extLst>
          </p:cNvPr>
          <p:cNvSpPr txBox="1"/>
          <p:nvPr/>
        </p:nvSpPr>
        <p:spPr>
          <a:xfrm>
            <a:off x="7246134" y="3625902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 Faces in Images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3BB75-C96B-6B54-2E23-75699CC8705C}"/>
              </a:ext>
            </a:extLst>
          </p:cNvPr>
          <p:cNvSpPr txBox="1"/>
          <p:nvPr/>
        </p:nvSpPr>
        <p:spPr>
          <a:xfrm>
            <a:off x="7233917" y="4154759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128D Face Features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45E3D4-AECD-0289-1271-38D823C02674}"/>
              </a:ext>
            </a:extLst>
          </p:cNvPr>
          <p:cNvSpPr txBox="1"/>
          <p:nvPr/>
        </p:nvSpPr>
        <p:spPr>
          <a:xfrm>
            <a:off x="7233916" y="4747833"/>
            <a:ext cx="3544047" cy="646331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face embeddings using the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8D6820-0EB9-8679-2008-B61D15F034AE}"/>
              </a:ext>
            </a:extLst>
          </p:cNvPr>
          <p:cNvCxnSpPr/>
          <p:nvPr/>
        </p:nvCxnSpPr>
        <p:spPr>
          <a:xfrm>
            <a:off x="792480" y="1685153"/>
            <a:ext cx="0" cy="4357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8C592-0EA4-C609-9371-34EF35878A54}"/>
              </a:ext>
            </a:extLst>
          </p:cNvPr>
          <p:cNvCxnSpPr/>
          <p:nvPr/>
        </p:nvCxnSpPr>
        <p:spPr>
          <a:xfrm>
            <a:off x="11247120" y="1685153"/>
            <a:ext cx="0" cy="4357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319B0-A8C3-7FF8-B223-5EC08EC8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DBDFF5-12A5-FD7A-AB1E-5E02405A47F3}"/>
              </a:ext>
            </a:extLst>
          </p:cNvPr>
          <p:cNvSpPr/>
          <p:nvPr/>
        </p:nvSpPr>
        <p:spPr>
          <a:xfrm>
            <a:off x="161926" y="171449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D5432-CB46-6FE7-799B-3226DB288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CC5A5-EE73-F792-9FA0-0BDE847454F6}"/>
              </a:ext>
            </a:extLst>
          </p:cNvPr>
          <p:cNvSpPr txBox="1"/>
          <p:nvPr/>
        </p:nvSpPr>
        <p:spPr>
          <a:xfrm>
            <a:off x="631713" y="475347"/>
            <a:ext cx="537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Attendance Taker Module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FDB9A1-A86C-BEC8-F981-528CEFBE1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6" y="5394164"/>
            <a:ext cx="3544047" cy="369332"/>
          </a:xfrm>
          <a:prstGeom prst="rect">
            <a:avLst/>
          </a:prstGeom>
          <a:noFill/>
          <a:ln w="9525">
            <a:solidFill>
              <a:schemeClr val="bg1">
                <a:lumMod val="95000"/>
                <a:lumOff val="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attendance in the database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8DD26-BEDF-2E78-495F-3F5F13BAEDE7}"/>
              </a:ext>
            </a:extLst>
          </p:cNvPr>
          <p:cNvSpPr txBox="1"/>
          <p:nvPr/>
        </p:nvSpPr>
        <p:spPr>
          <a:xfrm>
            <a:off x="1219199" y="1685154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Models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6B160-60F5-2EED-473A-150D3897CEC0}"/>
              </a:ext>
            </a:extLst>
          </p:cNvPr>
          <p:cNvSpPr txBox="1"/>
          <p:nvPr/>
        </p:nvSpPr>
        <p:spPr>
          <a:xfrm>
            <a:off x="1219197" y="2223433"/>
            <a:ext cx="3544047" cy="646331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table for storing attendance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E6BD29-E2D1-EA93-BC6B-1FEE04EF1C59}"/>
              </a:ext>
            </a:extLst>
          </p:cNvPr>
          <p:cNvSpPr txBox="1"/>
          <p:nvPr/>
        </p:nvSpPr>
        <p:spPr>
          <a:xfrm>
            <a:off x="1219197" y="3023783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Database Loading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D5F52-585B-9A0A-C7F6-A8AAAB1A23F3}"/>
              </a:ext>
            </a:extLst>
          </p:cNvPr>
          <p:cNvSpPr txBox="1"/>
          <p:nvPr/>
        </p:nvSpPr>
        <p:spPr>
          <a:xfrm>
            <a:off x="1219198" y="3533570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Video Stream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19E8F-DF61-92AE-A960-3121DAAE8357}"/>
              </a:ext>
            </a:extLst>
          </p:cNvPr>
          <p:cNvSpPr txBox="1"/>
          <p:nvPr/>
        </p:nvSpPr>
        <p:spPr>
          <a:xfrm>
            <a:off x="1219196" y="4108501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Recognition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D0AD2-5E3E-BB76-4CD0-2BAC3A9EB0F7}"/>
              </a:ext>
            </a:extLst>
          </p:cNvPr>
          <p:cNvSpPr txBox="1"/>
          <p:nvPr/>
        </p:nvSpPr>
        <p:spPr>
          <a:xfrm>
            <a:off x="1219196" y="4728727"/>
            <a:ext cx="3544047" cy="369332"/>
          </a:xfrm>
          <a:prstGeom prst="rect">
            <a:avLst/>
          </a:prstGeom>
          <a:noFill/>
          <a:ln w="12700"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faces across frames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ECBF1-6FE4-92AD-0F09-99F5D117ED08}"/>
              </a:ext>
            </a:extLst>
          </p:cNvPr>
          <p:cNvCxnSpPr/>
          <p:nvPr/>
        </p:nvCxnSpPr>
        <p:spPr>
          <a:xfrm>
            <a:off x="914400" y="1685153"/>
            <a:ext cx="0" cy="4357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8DE998B-B69E-6A4B-A5B3-FEC5BD1D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33" r="10781"/>
          <a:stretch/>
        </p:blipFill>
        <p:spPr>
          <a:xfrm>
            <a:off x="5587997" y="1512408"/>
            <a:ext cx="5832477" cy="427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633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68839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F9C903-A9A0-ECFC-39CB-6BE1C403BEF1}"/>
              </a:ext>
            </a:extLst>
          </p:cNvPr>
          <p:cNvSpPr txBox="1"/>
          <p:nvPr/>
        </p:nvSpPr>
        <p:spPr>
          <a:xfrm>
            <a:off x="2194195" y="2978679"/>
            <a:ext cx="205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Face_data.db</a:t>
            </a:r>
            <a:br>
              <a:rPr lang="en-US" b="1" dirty="0">
                <a:solidFill>
                  <a:schemeClr val="bg2">
                    <a:lumMod val="75000"/>
                  </a:schemeClr>
                </a:solidFill>
              </a:rPr>
            </a:b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021C8-85E6-A922-3650-33CB7170FB71}"/>
              </a:ext>
            </a:extLst>
          </p:cNvPr>
          <p:cNvSpPr txBox="1"/>
          <p:nvPr/>
        </p:nvSpPr>
        <p:spPr>
          <a:xfrm>
            <a:off x="7939843" y="2967335"/>
            <a:ext cx="2413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Attendance.db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39087881-7F20-2E57-19D4-CF987039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7553" y="2750539"/>
            <a:ext cx="877747" cy="867262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F2A28D76-7252-81AC-97F4-1EFC17D1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9803" y="2750539"/>
            <a:ext cx="877747" cy="8672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AA7C2E-B30E-E2C4-4719-9DE4B05E3623}"/>
              </a:ext>
            </a:extLst>
          </p:cNvPr>
          <p:cNvSpPr txBox="1"/>
          <p:nvPr/>
        </p:nvSpPr>
        <p:spPr>
          <a:xfrm>
            <a:off x="1177553" y="1549866"/>
            <a:ext cx="4125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 via Registration Page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3EECB-AD71-1E9B-3553-A6D65456DA53}"/>
              </a:ext>
            </a:extLst>
          </p:cNvPr>
          <p:cNvSpPr txBox="1"/>
          <p:nvPr/>
        </p:nvSpPr>
        <p:spPr>
          <a:xfrm>
            <a:off x="3908385" y="5311706"/>
            <a:ext cx="466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detected face is compared against stored embeddings 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D3E69C-BB2E-F90B-C60E-C9FA17C29627}"/>
              </a:ext>
            </a:extLst>
          </p:cNvPr>
          <p:cNvSpPr txBox="1"/>
          <p:nvPr/>
        </p:nvSpPr>
        <p:spPr>
          <a:xfrm>
            <a:off x="1191055" y="4303171"/>
            <a:ext cx="3787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detected in the video frames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63FE5-733B-B218-0283-EED5FDAE55CF}"/>
              </a:ext>
            </a:extLst>
          </p:cNvPr>
          <p:cNvSpPr txBox="1"/>
          <p:nvPr/>
        </p:nvSpPr>
        <p:spPr>
          <a:xfrm>
            <a:off x="8130422" y="4420654"/>
            <a:ext cx="287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Found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3AFD67-4769-FBD2-B370-F8A942625D5B}"/>
              </a:ext>
            </a:extLst>
          </p:cNvPr>
          <p:cNvSpPr txBox="1"/>
          <p:nvPr/>
        </p:nvSpPr>
        <p:spPr>
          <a:xfrm>
            <a:off x="7939843" y="1549866"/>
            <a:ext cx="28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csv file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F69A7-CAB9-AE78-F8F3-3B2D040D80FF}"/>
              </a:ext>
            </a:extLst>
          </p:cNvPr>
          <p:cNvCxnSpPr/>
          <p:nvPr/>
        </p:nvCxnSpPr>
        <p:spPr>
          <a:xfrm>
            <a:off x="3035290" y="2118167"/>
            <a:ext cx="0" cy="63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E83EDA-5819-9AE8-41DB-F2EE2C9CFDC6}"/>
              </a:ext>
            </a:extLst>
          </p:cNvPr>
          <p:cNvCxnSpPr/>
          <p:nvPr/>
        </p:nvCxnSpPr>
        <p:spPr>
          <a:xfrm>
            <a:off x="3035290" y="3440344"/>
            <a:ext cx="0" cy="63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2FFE83-A590-95CC-DFA1-C719CDE8F125}"/>
              </a:ext>
            </a:extLst>
          </p:cNvPr>
          <p:cNvCxnSpPr>
            <a:cxnSpLocks/>
          </p:cNvCxnSpPr>
          <p:nvPr/>
        </p:nvCxnSpPr>
        <p:spPr>
          <a:xfrm flipV="1">
            <a:off x="9146787" y="2097017"/>
            <a:ext cx="0" cy="5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C2BA62-82FB-0DB6-2151-8188827A26EE}"/>
              </a:ext>
            </a:extLst>
          </p:cNvPr>
          <p:cNvCxnSpPr>
            <a:cxnSpLocks/>
          </p:cNvCxnSpPr>
          <p:nvPr/>
        </p:nvCxnSpPr>
        <p:spPr>
          <a:xfrm flipV="1">
            <a:off x="9146787" y="3570272"/>
            <a:ext cx="0" cy="5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0F304-E2C9-5FFD-A151-940521743508}"/>
              </a:ext>
            </a:extLst>
          </p:cNvPr>
          <p:cNvCxnSpPr>
            <a:cxnSpLocks/>
          </p:cNvCxnSpPr>
          <p:nvPr/>
        </p:nvCxnSpPr>
        <p:spPr>
          <a:xfrm flipV="1">
            <a:off x="9116779" y="5043688"/>
            <a:ext cx="0" cy="5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10E3F-B0BF-8FC7-094E-4D6C2092B0F9}"/>
              </a:ext>
            </a:extLst>
          </p:cNvPr>
          <p:cNvCxnSpPr>
            <a:cxnSpLocks/>
          </p:cNvCxnSpPr>
          <p:nvPr/>
        </p:nvCxnSpPr>
        <p:spPr>
          <a:xfrm>
            <a:off x="3035290" y="5579723"/>
            <a:ext cx="873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ADDB29-8CF0-9036-5E55-08DAC1649FBC}"/>
              </a:ext>
            </a:extLst>
          </p:cNvPr>
          <p:cNvCxnSpPr/>
          <p:nvPr/>
        </p:nvCxnSpPr>
        <p:spPr>
          <a:xfrm>
            <a:off x="3035290" y="4949502"/>
            <a:ext cx="0" cy="630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E5E90F-29DD-227D-4000-63A7D53B416E}"/>
              </a:ext>
            </a:extLst>
          </p:cNvPr>
          <p:cNvCxnSpPr>
            <a:cxnSpLocks/>
          </p:cNvCxnSpPr>
          <p:nvPr/>
        </p:nvCxnSpPr>
        <p:spPr>
          <a:xfrm>
            <a:off x="8576841" y="5579723"/>
            <a:ext cx="5399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49A7BF-AAF7-3E07-BD4E-85AA871FA44C}"/>
              </a:ext>
            </a:extLst>
          </p:cNvPr>
          <p:cNvSpPr txBox="1"/>
          <p:nvPr/>
        </p:nvSpPr>
        <p:spPr>
          <a:xfrm>
            <a:off x="3471837" y="393919"/>
            <a:ext cx="5059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Database Process Flow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62484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73FF2-3F19-3E86-BC25-260353AD1BF7}"/>
              </a:ext>
            </a:extLst>
          </p:cNvPr>
          <p:cNvSpPr txBox="1"/>
          <p:nvPr/>
        </p:nvSpPr>
        <p:spPr>
          <a:xfrm>
            <a:off x="3778624" y="348580"/>
            <a:ext cx="737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TECHNOLOGIES USED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0A82C-71D4-B611-4A86-C2B02835511B}"/>
              </a:ext>
            </a:extLst>
          </p:cNvPr>
          <p:cNvSpPr txBox="1"/>
          <p:nvPr/>
        </p:nvSpPr>
        <p:spPr>
          <a:xfrm>
            <a:off x="1201271" y="1671593"/>
            <a:ext cx="3639670" cy="4491318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2DE28-7E52-8369-EE61-2464A66FF0B3}"/>
              </a:ext>
            </a:extLst>
          </p:cNvPr>
          <p:cNvSpPr txBox="1"/>
          <p:nvPr/>
        </p:nvSpPr>
        <p:spPr>
          <a:xfrm>
            <a:off x="6521262" y="1671593"/>
            <a:ext cx="3639670" cy="4491318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0B0BD8-60E3-1B48-F0BE-30AE247B0634}"/>
              </a:ext>
            </a:extLst>
          </p:cNvPr>
          <p:cNvSpPr/>
          <p:nvPr/>
        </p:nvSpPr>
        <p:spPr>
          <a:xfrm>
            <a:off x="1842247" y="1492945"/>
            <a:ext cx="2357718" cy="97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FA4AEA-2EAB-6E58-ABC6-58036BB7A247}"/>
              </a:ext>
            </a:extLst>
          </p:cNvPr>
          <p:cNvSpPr/>
          <p:nvPr/>
        </p:nvSpPr>
        <p:spPr>
          <a:xfrm>
            <a:off x="7162238" y="1443961"/>
            <a:ext cx="2357718" cy="97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311BF3-28BF-3636-64D6-4636526784BD}"/>
              </a:ext>
            </a:extLst>
          </p:cNvPr>
          <p:cNvSpPr/>
          <p:nvPr/>
        </p:nvSpPr>
        <p:spPr>
          <a:xfrm>
            <a:off x="1842247" y="6243592"/>
            <a:ext cx="2357718" cy="97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91FF7-13CB-5A15-E8E5-B5B9B376B7DE}"/>
              </a:ext>
            </a:extLst>
          </p:cNvPr>
          <p:cNvSpPr/>
          <p:nvPr/>
        </p:nvSpPr>
        <p:spPr>
          <a:xfrm>
            <a:off x="7162238" y="6243592"/>
            <a:ext cx="2357718" cy="979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E031E-9DC0-BC06-E6C7-1340E9438B88}"/>
              </a:ext>
            </a:extLst>
          </p:cNvPr>
          <p:cNvSpPr txBox="1"/>
          <p:nvPr/>
        </p:nvSpPr>
        <p:spPr>
          <a:xfrm>
            <a:off x="2169459" y="1833890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HARDWARE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884A1-1514-B14C-0897-D242DC26B80F}"/>
              </a:ext>
            </a:extLst>
          </p:cNvPr>
          <p:cNvSpPr txBox="1"/>
          <p:nvPr/>
        </p:nvSpPr>
        <p:spPr>
          <a:xfrm>
            <a:off x="7489450" y="1832799"/>
            <a:ext cx="17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SOFTWARE</a:t>
            </a: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0F701-F9DD-3D6D-5ED8-D2C457FC40B3}"/>
              </a:ext>
            </a:extLst>
          </p:cNvPr>
          <p:cNvSpPr txBox="1"/>
          <p:nvPr/>
        </p:nvSpPr>
        <p:spPr>
          <a:xfrm>
            <a:off x="6691591" y="2494833"/>
            <a:ext cx="3299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: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OpenCV,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SQLite3, Pandas</a:t>
            </a:r>
          </a:p>
          <a:p>
            <a:pPr algn="ctr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To build the Registration GUI.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Dlib</a:t>
            </a:r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Face Recognition Model :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ResNet-50 </a:t>
            </a:r>
          </a:p>
          <a:p>
            <a:pPr algn="ctr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 Database :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attendance storage</a:t>
            </a:r>
          </a:p>
          <a:p>
            <a:pPr algn="ctr"/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2C381-6633-1580-6C13-953C105AD84D}"/>
              </a:ext>
            </a:extLst>
          </p:cNvPr>
          <p:cNvSpPr txBox="1"/>
          <p:nvPr/>
        </p:nvSpPr>
        <p:spPr>
          <a:xfrm>
            <a:off x="1595718" y="2494833"/>
            <a:ext cx="26042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 Plus Speed Dome Camera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(RTSP Streaming)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NVR</a:t>
            </a:r>
          </a:p>
          <a:p>
            <a:pPr algn="ctr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 switch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8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71449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727A2B-D42C-8CE1-5004-DAAAF663F360}"/>
              </a:ext>
            </a:extLst>
          </p:cNvPr>
          <p:cNvSpPr txBox="1"/>
          <p:nvPr/>
        </p:nvSpPr>
        <p:spPr>
          <a:xfrm>
            <a:off x="3515360" y="2611120"/>
            <a:ext cx="604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2">
                    <a:lumMod val="75000"/>
                  </a:schemeClr>
                </a:solidFill>
              </a:rPr>
              <a:t>THANK YOU</a:t>
            </a:r>
            <a:endParaRPr lang="en-IN" sz="6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8E252C-6E3A-4A65-941E-E9A8C3D461AC}"/>
              </a:ext>
            </a:extLst>
          </p:cNvPr>
          <p:cNvSpPr/>
          <p:nvPr/>
        </p:nvSpPr>
        <p:spPr>
          <a:xfrm>
            <a:off x="161926" y="171449"/>
            <a:ext cx="11887200" cy="648652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37BD3-03A1-4AA6-80F4-1B5E067F8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0" y="276225"/>
            <a:ext cx="1085849" cy="2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74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289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Sitka Display Semibold</vt:lpstr>
      <vt:lpstr>Times New Roman</vt:lpstr>
      <vt:lpstr>Wingdings 3</vt:lpstr>
      <vt:lpstr>Ion</vt:lpstr>
      <vt:lpstr>Video Analytics / Vision Apps Use Case  Face-Based Attendance Monitoring System using CP Plus IP Camera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Analytics/Vision Apps Use Cases </dc:title>
  <dc:creator>Aditya Shirke</dc:creator>
  <cp:lastModifiedBy>Aditya Shirke</cp:lastModifiedBy>
  <cp:revision>10</cp:revision>
  <dcterms:created xsi:type="dcterms:W3CDTF">2025-01-14T03:49:41Z</dcterms:created>
  <dcterms:modified xsi:type="dcterms:W3CDTF">2025-02-06T15:37:36Z</dcterms:modified>
</cp:coreProperties>
</file>