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70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7340" y="127000"/>
            <a:ext cx="8529319" cy="1120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2016 </a:t>
            </a:r>
            <a:r>
              <a:rPr spc="-25" dirty="0"/>
              <a:t>Ramez </a:t>
            </a:r>
            <a:r>
              <a:rPr spc="-5" dirty="0"/>
              <a:t>Elmasri and Shamkant B.</a:t>
            </a:r>
            <a:r>
              <a:rPr spc="-70" dirty="0"/>
              <a:t> </a:t>
            </a:r>
            <a:r>
              <a:rPr spc="5" dirty="0"/>
              <a:t>Navathe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99003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5" dirty="0"/>
              <a:t>Slide </a:t>
            </a:r>
            <a:r>
              <a:rPr spc="10" dirty="0"/>
              <a:t>19-</a:t>
            </a:r>
            <a:r>
              <a:rPr spc="-195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8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2016 </a:t>
            </a:r>
            <a:r>
              <a:rPr spc="-25" dirty="0"/>
              <a:t>Ramez </a:t>
            </a:r>
            <a:r>
              <a:rPr spc="-5" dirty="0"/>
              <a:t>Elmasri and Shamkant B.</a:t>
            </a:r>
            <a:r>
              <a:rPr spc="-70" dirty="0"/>
              <a:t> </a:t>
            </a:r>
            <a:r>
              <a:rPr spc="5" dirty="0"/>
              <a:t>Navathe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99003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5" dirty="0"/>
              <a:t>Slide </a:t>
            </a:r>
            <a:r>
              <a:rPr spc="10" dirty="0"/>
              <a:t>19-</a:t>
            </a:r>
            <a:r>
              <a:rPr spc="-195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8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2016 </a:t>
            </a:r>
            <a:r>
              <a:rPr spc="-25" dirty="0"/>
              <a:t>Ramez </a:t>
            </a:r>
            <a:r>
              <a:rPr spc="-5" dirty="0"/>
              <a:t>Elmasri and Shamkant B.</a:t>
            </a:r>
            <a:r>
              <a:rPr spc="-70" dirty="0"/>
              <a:t> </a:t>
            </a:r>
            <a:r>
              <a:rPr spc="5" dirty="0"/>
              <a:t>Navathe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99003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5" dirty="0"/>
              <a:t>Slide </a:t>
            </a:r>
            <a:r>
              <a:rPr spc="10" dirty="0"/>
              <a:t>19-</a:t>
            </a:r>
            <a:r>
              <a:rPr spc="-195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8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2016 </a:t>
            </a:r>
            <a:r>
              <a:rPr spc="-25" dirty="0"/>
              <a:t>Ramez </a:t>
            </a:r>
            <a:r>
              <a:rPr spc="-5" dirty="0"/>
              <a:t>Elmasri and Shamkant B.</a:t>
            </a:r>
            <a:r>
              <a:rPr spc="-70" dirty="0"/>
              <a:t> </a:t>
            </a:r>
            <a:r>
              <a:rPr spc="5" dirty="0"/>
              <a:t>Navathe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99003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5" dirty="0"/>
              <a:t>Slide </a:t>
            </a:r>
            <a:r>
              <a:rPr spc="10" dirty="0"/>
              <a:t>19-</a:t>
            </a:r>
            <a:r>
              <a:rPr spc="-195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2016 </a:t>
            </a:r>
            <a:r>
              <a:rPr spc="-25" dirty="0"/>
              <a:t>Ramez </a:t>
            </a:r>
            <a:r>
              <a:rPr spc="-5" dirty="0"/>
              <a:t>Elmasri and Shamkant B.</a:t>
            </a:r>
            <a:r>
              <a:rPr spc="-70" dirty="0"/>
              <a:t> </a:t>
            </a:r>
            <a:r>
              <a:rPr spc="5" dirty="0"/>
              <a:t>Navathe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99003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5" dirty="0"/>
              <a:t>Slide </a:t>
            </a:r>
            <a:r>
              <a:rPr spc="10" dirty="0"/>
              <a:t>19-</a:t>
            </a:r>
            <a:r>
              <a:rPr spc="-195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080500" y="1447800"/>
            <a:ext cx="63500" cy="5410200"/>
          </a:xfrm>
          <a:custGeom>
            <a:avLst/>
            <a:gdLst/>
            <a:ahLst/>
            <a:cxnLst/>
            <a:rect l="l" t="t" r="r" b="b"/>
            <a:pathLst>
              <a:path w="63500" h="5410200">
                <a:moveTo>
                  <a:pt x="0" y="5410200"/>
                </a:moveTo>
                <a:lnTo>
                  <a:pt x="63500" y="5410200"/>
                </a:lnTo>
                <a:lnTo>
                  <a:pt x="63500" y="0"/>
                </a:lnTo>
                <a:lnTo>
                  <a:pt x="0" y="0"/>
                </a:lnTo>
                <a:lnTo>
                  <a:pt x="0" y="5410200"/>
                </a:lnTo>
                <a:close/>
              </a:path>
            </a:pathLst>
          </a:custGeom>
          <a:solidFill>
            <a:srgbClr val="677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940800" y="1447800"/>
            <a:ext cx="63500" cy="5410200"/>
          </a:xfrm>
          <a:custGeom>
            <a:avLst/>
            <a:gdLst/>
            <a:ahLst/>
            <a:cxnLst/>
            <a:rect l="l" t="t" r="r" b="b"/>
            <a:pathLst>
              <a:path w="63500" h="5410200">
                <a:moveTo>
                  <a:pt x="0" y="5410200"/>
                </a:moveTo>
                <a:lnTo>
                  <a:pt x="63500" y="5410200"/>
                </a:lnTo>
                <a:lnTo>
                  <a:pt x="63500" y="0"/>
                </a:lnTo>
                <a:lnTo>
                  <a:pt x="0" y="0"/>
                </a:lnTo>
                <a:lnTo>
                  <a:pt x="0" y="541020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004300" y="1447800"/>
            <a:ext cx="76200" cy="5410200"/>
          </a:xfrm>
          <a:custGeom>
            <a:avLst/>
            <a:gdLst/>
            <a:ahLst/>
            <a:cxnLst/>
            <a:rect l="l" t="t" r="r" b="b"/>
            <a:pathLst>
              <a:path w="76200" h="5410200">
                <a:moveTo>
                  <a:pt x="76200" y="0"/>
                </a:moveTo>
                <a:lnTo>
                  <a:pt x="0" y="0"/>
                </a:lnTo>
                <a:lnTo>
                  <a:pt x="0" y="5410200"/>
                </a:lnTo>
                <a:lnTo>
                  <a:pt x="76200" y="5410200"/>
                </a:lnTo>
                <a:lnTo>
                  <a:pt x="76200" y="0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9144000" cy="1447800"/>
          </a:xfrm>
          <a:custGeom>
            <a:avLst/>
            <a:gdLst/>
            <a:ahLst/>
            <a:cxnLst/>
            <a:rect l="l" t="t" r="r" b="b"/>
            <a:pathLst>
              <a:path w="9144000" h="1447800">
                <a:moveTo>
                  <a:pt x="9144000" y="0"/>
                </a:moveTo>
                <a:lnTo>
                  <a:pt x="0" y="0"/>
                </a:lnTo>
                <a:lnTo>
                  <a:pt x="0" y="1447800"/>
                </a:lnTo>
                <a:lnTo>
                  <a:pt x="9144000" y="1447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677228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7340" y="127000"/>
            <a:ext cx="8529319" cy="1120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8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3052" y="1532987"/>
            <a:ext cx="7143750" cy="2325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16939" y="6670071"/>
            <a:ext cx="3100070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2016 </a:t>
            </a:r>
            <a:r>
              <a:rPr spc="-25" dirty="0"/>
              <a:t>Ramez </a:t>
            </a:r>
            <a:r>
              <a:rPr spc="-5" dirty="0"/>
              <a:t>Elmasri and Shamkant B.</a:t>
            </a:r>
            <a:r>
              <a:rPr spc="-70" dirty="0"/>
              <a:t> </a:t>
            </a:r>
            <a:r>
              <a:rPr spc="5" dirty="0"/>
              <a:t>Navathe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762240" y="6603062"/>
            <a:ext cx="1028700" cy="22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99003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5" dirty="0"/>
              <a:t>Slide </a:t>
            </a:r>
            <a:r>
              <a:rPr spc="10" dirty="0"/>
              <a:t>19-</a:t>
            </a:r>
            <a:r>
              <a:rPr spc="-195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35300" y="1511300"/>
            <a:ext cx="3886200" cy="4851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2016 </a:t>
            </a:r>
            <a:r>
              <a:rPr spc="-25" dirty="0"/>
              <a:t>Ramez </a:t>
            </a:r>
            <a:r>
              <a:rPr spc="-5" dirty="0"/>
              <a:t>Elmasri and Shamkant B.</a:t>
            </a:r>
            <a:r>
              <a:rPr spc="-70" dirty="0"/>
              <a:t> </a:t>
            </a:r>
            <a:r>
              <a:rPr spc="5" dirty="0"/>
              <a:t>Navathe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27000"/>
            <a:ext cx="6376035" cy="11201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60"/>
              </a:spcBef>
            </a:pPr>
            <a:r>
              <a:rPr spc="-5" dirty="0"/>
              <a:t>Query Transformation Example  (cont’d.)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7939" y="5748020"/>
            <a:ext cx="6565265" cy="510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100"/>
              </a:spcBef>
            </a:pPr>
            <a:r>
              <a:rPr sz="1600" spc="5" dirty="0">
                <a:latin typeface="Arial"/>
                <a:cs typeface="Arial"/>
              </a:rPr>
              <a:t>Figure </a:t>
            </a:r>
            <a:r>
              <a:rPr sz="1600" spc="-10" dirty="0">
                <a:latin typeface="Arial"/>
                <a:cs typeface="Arial"/>
              </a:rPr>
              <a:t>19.2 </a:t>
            </a:r>
            <a:r>
              <a:rPr sz="1600" dirty="0">
                <a:latin typeface="Arial"/>
                <a:cs typeface="Arial"/>
              </a:rPr>
              <a:t>Steps </a:t>
            </a:r>
            <a:r>
              <a:rPr sz="1600" spc="20" dirty="0">
                <a:latin typeface="Arial"/>
                <a:cs typeface="Arial"/>
              </a:rPr>
              <a:t>in </a:t>
            </a:r>
            <a:r>
              <a:rPr sz="1600" dirty="0">
                <a:latin typeface="Arial"/>
                <a:cs typeface="Arial"/>
              </a:rPr>
              <a:t>converting a </a:t>
            </a:r>
            <a:r>
              <a:rPr sz="1600" spc="-5" dirty="0">
                <a:latin typeface="Arial"/>
                <a:cs typeface="Arial"/>
              </a:rPr>
              <a:t>query </a:t>
            </a:r>
            <a:r>
              <a:rPr sz="1600" spc="-20" dirty="0">
                <a:latin typeface="Arial"/>
                <a:cs typeface="Arial"/>
              </a:rPr>
              <a:t>tree </a:t>
            </a:r>
            <a:r>
              <a:rPr sz="1600" spc="5" dirty="0">
                <a:latin typeface="Arial"/>
                <a:cs typeface="Arial"/>
              </a:rPr>
              <a:t>during </a:t>
            </a:r>
            <a:r>
              <a:rPr sz="1600" dirty="0">
                <a:latin typeface="Arial"/>
                <a:cs typeface="Arial"/>
              </a:rPr>
              <a:t>heuristic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optimization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910"/>
              </a:lnSpc>
            </a:pPr>
            <a:r>
              <a:rPr sz="1600" spc="-10" dirty="0">
                <a:latin typeface="Arial"/>
                <a:cs typeface="Arial"/>
              </a:rPr>
              <a:t>(b) </a:t>
            </a:r>
            <a:r>
              <a:rPr sz="1600" dirty="0">
                <a:latin typeface="Arial"/>
                <a:cs typeface="Arial"/>
              </a:rPr>
              <a:t>Moving </a:t>
            </a:r>
            <a:r>
              <a:rPr sz="1600" spc="20" dirty="0">
                <a:latin typeface="Arial"/>
                <a:cs typeface="Arial"/>
              </a:rPr>
              <a:t>SELECT </a:t>
            </a:r>
            <a:r>
              <a:rPr sz="1600" dirty="0">
                <a:latin typeface="Arial"/>
                <a:cs typeface="Arial"/>
              </a:rPr>
              <a:t>operations </a:t>
            </a:r>
            <a:r>
              <a:rPr sz="1600" spc="15" dirty="0">
                <a:latin typeface="Arial"/>
                <a:cs typeface="Arial"/>
              </a:rPr>
              <a:t>down </a:t>
            </a:r>
            <a:r>
              <a:rPr sz="1600" spc="-15" dirty="0">
                <a:latin typeface="Arial"/>
                <a:cs typeface="Arial"/>
              </a:rPr>
              <a:t>the </a:t>
            </a:r>
            <a:r>
              <a:rPr sz="1600" spc="-5" dirty="0">
                <a:latin typeface="Arial"/>
                <a:cs typeface="Arial"/>
              </a:rPr>
              <a:t>query</a:t>
            </a:r>
            <a:r>
              <a:rPr sz="1600" spc="-3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tree.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7570" y="2042700"/>
            <a:ext cx="5667954" cy="32773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5" dirty="0"/>
              <a:t>Slide </a:t>
            </a:r>
            <a:r>
              <a:rPr spc="10" dirty="0"/>
              <a:t>19-</a:t>
            </a:r>
            <a:r>
              <a:rPr spc="-195" dirty="0"/>
              <a:t> </a:t>
            </a: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2016 </a:t>
            </a:r>
            <a:r>
              <a:rPr spc="-25" dirty="0"/>
              <a:t>Ramez </a:t>
            </a:r>
            <a:r>
              <a:rPr spc="-5" dirty="0"/>
              <a:t>Elmasri and Shamkant B.</a:t>
            </a:r>
            <a:r>
              <a:rPr spc="-70" dirty="0"/>
              <a:t> </a:t>
            </a:r>
            <a:r>
              <a:rPr spc="5" dirty="0"/>
              <a:t>Navathe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27000"/>
            <a:ext cx="6376035" cy="11201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60"/>
              </a:spcBef>
            </a:pPr>
            <a:r>
              <a:rPr spc="-5" dirty="0"/>
              <a:t>Query Transformation Example  (cont’d.)</a:t>
            </a:r>
          </a:p>
        </p:txBody>
      </p:sp>
      <p:sp>
        <p:nvSpPr>
          <p:cNvPr id="3" name="object 3"/>
          <p:cNvSpPr/>
          <p:nvPr/>
        </p:nvSpPr>
        <p:spPr>
          <a:xfrm>
            <a:off x="1596455" y="1864887"/>
            <a:ext cx="5465186" cy="3515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97939" y="5767268"/>
            <a:ext cx="6565265" cy="494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0"/>
              </a:lnSpc>
            </a:pPr>
            <a:r>
              <a:rPr sz="1600" spc="5" dirty="0">
                <a:latin typeface="Arial"/>
                <a:cs typeface="Arial"/>
              </a:rPr>
              <a:t>Figure </a:t>
            </a:r>
            <a:r>
              <a:rPr sz="1600" spc="-10" dirty="0">
                <a:latin typeface="Arial"/>
                <a:cs typeface="Arial"/>
              </a:rPr>
              <a:t>19.2 </a:t>
            </a:r>
            <a:r>
              <a:rPr sz="1600" dirty="0">
                <a:latin typeface="Arial"/>
                <a:cs typeface="Arial"/>
              </a:rPr>
              <a:t>Steps </a:t>
            </a:r>
            <a:r>
              <a:rPr sz="1600" spc="20" dirty="0">
                <a:latin typeface="Arial"/>
                <a:cs typeface="Arial"/>
              </a:rPr>
              <a:t>in </a:t>
            </a:r>
            <a:r>
              <a:rPr sz="1600" dirty="0">
                <a:latin typeface="Arial"/>
                <a:cs typeface="Arial"/>
              </a:rPr>
              <a:t>converting a </a:t>
            </a:r>
            <a:r>
              <a:rPr sz="1600" spc="-5" dirty="0">
                <a:latin typeface="Arial"/>
                <a:cs typeface="Arial"/>
              </a:rPr>
              <a:t>query </a:t>
            </a:r>
            <a:r>
              <a:rPr sz="1600" spc="-20" dirty="0">
                <a:latin typeface="Arial"/>
                <a:cs typeface="Arial"/>
              </a:rPr>
              <a:t>tree </a:t>
            </a:r>
            <a:r>
              <a:rPr sz="1600" spc="5" dirty="0">
                <a:latin typeface="Arial"/>
                <a:cs typeface="Arial"/>
              </a:rPr>
              <a:t>during </a:t>
            </a:r>
            <a:r>
              <a:rPr sz="1600" dirty="0">
                <a:latin typeface="Arial"/>
                <a:cs typeface="Arial"/>
              </a:rPr>
              <a:t>heuristic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optimization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910"/>
              </a:lnSpc>
            </a:pPr>
            <a:r>
              <a:rPr sz="1600" spc="-15" dirty="0">
                <a:latin typeface="Arial"/>
                <a:cs typeface="Arial"/>
              </a:rPr>
              <a:t>(c) </a:t>
            </a:r>
            <a:r>
              <a:rPr sz="1600" spc="15" dirty="0">
                <a:latin typeface="Arial"/>
                <a:cs typeface="Arial"/>
              </a:rPr>
              <a:t>Applying </a:t>
            </a:r>
            <a:r>
              <a:rPr sz="1600" spc="-15" dirty="0">
                <a:latin typeface="Arial"/>
                <a:cs typeface="Arial"/>
              </a:rPr>
              <a:t>the more </a:t>
            </a:r>
            <a:r>
              <a:rPr sz="1600" spc="-10" dirty="0">
                <a:latin typeface="Arial"/>
                <a:cs typeface="Arial"/>
              </a:rPr>
              <a:t>restrictive </a:t>
            </a:r>
            <a:r>
              <a:rPr sz="1600" spc="20" dirty="0">
                <a:latin typeface="Arial"/>
                <a:cs typeface="Arial"/>
              </a:rPr>
              <a:t>SELECT </a:t>
            </a:r>
            <a:r>
              <a:rPr sz="1600" dirty="0">
                <a:latin typeface="Arial"/>
                <a:cs typeface="Arial"/>
              </a:rPr>
              <a:t>operation</a:t>
            </a:r>
            <a:r>
              <a:rPr sz="1600" spc="-26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first.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74940" y="6603062"/>
            <a:ext cx="97790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b="1" spc="5" dirty="0">
                <a:solidFill>
                  <a:srgbClr val="990033"/>
                </a:solidFill>
                <a:latin typeface="Arial"/>
                <a:cs typeface="Arial"/>
              </a:rPr>
              <a:t>Slide </a:t>
            </a:r>
            <a:r>
              <a:rPr sz="1400" b="1" spc="10" dirty="0">
                <a:solidFill>
                  <a:srgbClr val="990033"/>
                </a:solidFill>
                <a:latin typeface="Arial"/>
                <a:cs typeface="Arial"/>
              </a:rPr>
              <a:t>19-</a:t>
            </a:r>
            <a:r>
              <a:rPr sz="1400" b="1" spc="-215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400" b="1" spc="-80" dirty="0">
                <a:solidFill>
                  <a:srgbClr val="990033"/>
                </a:solidFill>
                <a:latin typeface="Arial"/>
                <a:cs typeface="Arial"/>
              </a:rPr>
              <a:t>11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2016 </a:t>
            </a:r>
            <a:r>
              <a:rPr spc="-25" dirty="0"/>
              <a:t>Ramez </a:t>
            </a:r>
            <a:r>
              <a:rPr spc="-5" dirty="0"/>
              <a:t>Elmasri and Shamkant B.</a:t>
            </a:r>
            <a:r>
              <a:rPr spc="-70" dirty="0"/>
              <a:t> </a:t>
            </a:r>
            <a:r>
              <a:rPr spc="5" dirty="0"/>
              <a:t>Navathe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27000"/>
            <a:ext cx="6376035" cy="11201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60"/>
              </a:spcBef>
            </a:pPr>
            <a:r>
              <a:rPr spc="-5" dirty="0"/>
              <a:t>Query Transformation Example  (cont’d.)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7939" y="5748020"/>
            <a:ext cx="6736715" cy="510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100"/>
              </a:spcBef>
            </a:pPr>
            <a:r>
              <a:rPr sz="1600" spc="5" dirty="0">
                <a:latin typeface="Arial"/>
                <a:cs typeface="Arial"/>
              </a:rPr>
              <a:t>Figure </a:t>
            </a:r>
            <a:r>
              <a:rPr sz="1600" spc="-10" dirty="0">
                <a:latin typeface="Arial"/>
                <a:cs typeface="Arial"/>
              </a:rPr>
              <a:t>19.2 </a:t>
            </a:r>
            <a:r>
              <a:rPr sz="1600" dirty="0">
                <a:latin typeface="Arial"/>
                <a:cs typeface="Arial"/>
              </a:rPr>
              <a:t>Steps </a:t>
            </a:r>
            <a:r>
              <a:rPr sz="1600" spc="20" dirty="0">
                <a:latin typeface="Arial"/>
                <a:cs typeface="Arial"/>
              </a:rPr>
              <a:t>in </a:t>
            </a:r>
            <a:r>
              <a:rPr sz="1600" dirty="0">
                <a:latin typeface="Arial"/>
                <a:cs typeface="Arial"/>
              </a:rPr>
              <a:t>converting a </a:t>
            </a:r>
            <a:r>
              <a:rPr sz="1600" spc="-5" dirty="0">
                <a:latin typeface="Arial"/>
                <a:cs typeface="Arial"/>
              </a:rPr>
              <a:t>query </a:t>
            </a:r>
            <a:r>
              <a:rPr sz="1600" spc="-20" dirty="0">
                <a:latin typeface="Arial"/>
                <a:cs typeface="Arial"/>
              </a:rPr>
              <a:t>tree </a:t>
            </a:r>
            <a:r>
              <a:rPr sz="1600" spc="5" dirty="0">
                <a:latin typeface="Arial"/>
                <a:cs typeface="Arial"/>
              </a:rPr>
              <a:t>during </a:t>
            </a:r>
            <a:r>
              <a:rPr sz="1600" dirty="0">
                <a:latin typeface="Arial"/>
                <a:cs typeface="Arial"/>
              </a:rPr>
              <a:t>heuristic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optimization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910"/>
              </a:lnSpc>
            </a:pPr>
            <a:r>
              <a:rPr sz="1600" spc="-10" dirty="0">
                <a:latin typeface="Arial"/>
                <a:cs typeface="Arial"/>
              </a:rPr>
              <a:t>(d)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Replacing</a:t>
            </a:r>
            <a:r>
              <a:rPr sz="1600" spc="-13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CARTESIAN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PRODUCT</a:t>
            </a:r>
            <a:r>
              <a:rPr sz="1600" spc="-12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and</a:t>
            </a:r>
            <a:r>
              <a:rPr sz="1600" spc="-130" dirty="0">
                <a:latin typeface="Arial"/>
                <a:cs typeface="Arial"/>
              </a:rPr>
              <a:t> </a:t>
            </a:r>
            <a:r>
              <a:rPr sz="1600" spc="20" dirty="0">
                <a:latin typeface="Arial"/>
                <a:cs typeface="Arial"/>
              </a:rPr>
              <a:t>SELECT</a:t>
            </a:r>
            <a:r>
              <a:rPr sz="1600" spc="-12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with</a:t>
            </a:r>
            <a:r>
              <a:rPr sz="1600" spc="-13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JOIN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operations.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39461" y="2497908"/>
            <a:ext cx="5712408" cy="23949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762240" y="6603062"/>
            <a:ext cx="100330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b="1" spc="5" dirty="0">
                <a:solidFill>
                  <a:srgbClr val="990033"/>
                </a:solidFill>
                <a:latin typeface="Arial"/>
                <a:cs typeface="Arial"/>
              </a:rPr>
              <a:t>Slide </a:t>
            </a:r>
            <a:r>
              <a:rPr sz="1400" b="1" spc="10" dirty="0">
                <a:solidFill>
                  <a:srgbClr val="990033"/>
                </a:solidFill>
                <a:latin typeface="Arial"/>
                <a:cs typeface="Arial"/>
              </a:rPr>
              <a:t>19-</a:t>
            </a:r>
            <a:r>
              <a:rPr sz="1400" b="1" spc="-215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400" b="1" spc="20" dirty="0">
                <a:solidFill>
                  <a:srgbClr val="990033"/>
                </a:solidFill>
                <a:latin typeface="Arial"/>
                <a:cs typeface="Arial"/>
              </a:rPr>
              <a:t>12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2016 </a:t>
            </a:r>
            <a:r>
              <a:rPr spc="-25" dirty="0"/>
              <a:t>Ramez </a:t>
            </a:r>
            <a:r>
              <a:rPr spc="-5" dirty="0"/>
              <a:t>Elmasri and Shamkant B.</a:t>
            </a:r>
            <a:r>
              <a:rPr spc="-70" dirty="0"/>
              <a:t> </a:t>
            </a:r>
            <a:r>
              <a:rPr spc="5" dirty="0"/>
              <a:t>Navathe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27000"/>
            <a:ext cx="6376035" cy="11201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60"/>
              </a:spcBef>
            </a:pPr>
            <a:r>
              <a:rPr spc="-5" dirty="0"/>
              <a:t>Query Transformation Example  (cont’d.)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7939" y="5748020"/>
            <a:ext cx="6565265" cy="510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100"/>
              </a:spcBef>
            </a:pPr>
            <a:r>
              <a:rPr sz="1600" spc="5" dirty="0">
                <a:latin typeface="Arial"/>
                <a:cs typeface="Arial"/>
              </a:rPr>
              <a:t>Figure </a:t>
            </a:r>
            <a:r>
              <a:rPr sz="1600" spc="-10" dirty="0">
                <a:latin typeface="Arial"/>
                <a:cs typeface="Arial"/>
              </a:rPr>
              <a:t>19.2 </a:t>
            </a:r>
            <a:r>
              <a:rPr sz="1600" dirty="0">
                <a:latin typeface="Arial"/>
                <a:cs typeface="Arial"/>
              </a:rPr>
              <a:t>Steps </a:t>
            </a:r>
            <a:r>
              <a:rPr sz="1600" spc="20" dirty="0">
                <a:latin typeface="Arial"/>
                <a:cs typeface="Arial"/>
              </a:rPr>
              <a:t>in </a:t>
            </a:r>
            <a:r>
              <a:rPr sz="1600" dirty="0">
                <a:latin typeface="Arial"/>
                <a:cs typeface="Arial"/>
              </a:rPr>
              <a:t>converting a </a:t>
            </a:r>
            <a:r>
              <a:rPr sz="1600" spc="-5" dirty="0">
                <a:latin typeface="Arial"/>
                <a:cs typeface="Arial"/>
              </a:rPr>
              <a:t>query </a:t>
            </a:r>
            <a:r>
              <a:rPr sz="1600" spc="-20" dirty="0">
                <a:latin typeface="Arial"/>
                <a:cs typeface="Arial"/>
              </a:rPr>
              <a:t>tree </a:t>
            </a:r>
            <a:r>
              <a:rPr sz="1600" spc="5" dirty="0">
                <a:latin typeface="Arial"/>
                <a:cs typeface="Arial"/>
              </a:rPr>
              <a:t>during </a:t>
            </a:r>
            <a:r>
              <a:rPr sz="1600" dirty="0">
                <a:latin typeface="Arial"/>
                <a:cs typeface="Arial"/>
              </a:rPr>
              <a:t>heuristic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optimization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910"/>
              </a:lnSpc>
            </a:pPr>
            <a:r>
              <a:rPr sz="1600" spc="-10" dirty="0">
                <a:latin typeface="Arial"/>
                <a:cs typeface="Arial"/>
              </a:rPr>
              <a:t>(e) </a:t>
            </a:r>
            <a:r>
              <a:rPr sz="1600" dirty="0">
                <a:latin typeface="Arial"/>
                <a:cs typeface="Arial"/>
              </a:rPr>
              <a:t>Moving </a:t>
            </a:r>
            <a:r>
              <a:rPr sz="1600" spc="10" dirty="0">
                <a:latin typeface="Arial"/>
                <a:cs typeface="Arial"/>
              </a:rPr>
              <a:t>PROJECT </a:t>
            </a:r>
            <a:r>
              <a:rPr sz="1600" dirty="0">
                <a:latin typeface="Arial"/>
                <a:cs typeface="Arial"/>
              </a:rPr>
              <a:t>operations </a:t>
            </a:r>
            <a:r>
              <a:rPr sz="1600" spc="15" dirty="0">
                <a:latin typeface="Arial"/>
                <a:cs typeface="Arial"/>
              </a:rPr>
              <a:t>down </a:t>
            </a:r>
            <a:r>
              <a:rPr sz="1600" spc="-15" dirty="0">
                <a:latin typeface="Arial"/>
                <a:cs typeface="Arial"/>
              </a:rPr>
              <a:t>the </a:t>
            </a:r>
            <a:r>
              <a:rPr sz="1600" spc="-5" dirty="0">
                <a:latin typeface="Arial"/>
                <a:cs typeface="Arial"/>
              </a:rPr>
              <a:t>query</a:t>
            </a:r>
            <a:r>
              <a:rPr sz="1600" spc="-20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tree.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57730" y="1954722"/>
            <a:ext cx="5830894" cy="33800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5" dirty="0"/>
              <a:t>Slide </a:t>
            </a:r>
            <a:r>
              <a:rPr spc="10" dirty="0"/>
              <a:t>19-</a:t>
            </a:r>
            <a:r>
              <a:rPr spc="-195" dirty="0"/>
              <a:t> </a:t>
            </a: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2016 </a:t>
            </a:r>
            <a:r>
              <a:rPr spc="-25" dirty="0"/>
              <a:t>Ramez </a:t>
            </a:r>
            <a:r>
              <a:rPr spc="-5" dirty="0"/>
              <a:t>Elmasri and Shamkant B.</a:t>
            </a:r>
            <a:r>
              <a:rPr spc="-70" dirty="0"/>
              <a:t> </a:t>
            </a:r>
            <a:r>
              <a:rPr spc="5" dirty="0"/>
              <a:t>Navathe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27000"/>
            <a:ext cx="6807200" cy="11201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60"/>
              </a:spcBef>
            </a:pPr>
            <a:r>
              <a:rPr sz="3600" spc="-5" dirty="0">
                <a:solidFill>
                  <a:srgbClr val="800000"/>
                </a:solidFill>
                <a:latin typeface="Arial"/>
                <a:cs typeface="Arial"/>
              </a:rPr>
              <a:t>General Transformation Rules for  Rational Algebra</a:t>
            </a:r>
            <a:r>
              <a:rPr sz="36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800000"/>
                </a:solidFill>
                <a:latin typeface="Arial"/>
                <a:cs typeface="Arial"/>
              </a:rPr>
              <a:t>Equations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1300" y="1600200"/>
            <a:ext cx="82931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8452" y="1760220"/>
            <a:ext cx="1866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990033"/>
                </a:solidFill>
                <a:latin typeface="Wingdings"/>
                <a:cs typeface="Wingdings"/>
              </a:rPr>
              <a:t></a:t>
            </a:r>
            <a:endParaRPr sz="1700">
              <a:latin typeface="Wingdings"/>
              <a:cs typeface="Wingding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5" dirty="0"/>
              <a:t>Slide </a:t>
            </a:r>
            <a:r>
              <a:rPr spc="10" dirty="0"/>
              <a:t>19-</a:t>
            </a:r>
            <a:r>
              <a:rPr spc="-195" dirty="0"/>
              <a:t> </a:t>
            </a: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2016 </a:t>
            </a:r>
            <a:r>
              <a:rPr spc="-25" dirty="0"/>
              <a:t>Ramez </a:t>
            </a:r>
            <a:r>
              <a:rPr spc="-5" dirty="0"/>
              <a:t>Elmasri and Shamkant B.</a:t>
            </a:r>
            <a:r>
              <a:rPr spc="-70" dirty="0"/>
              <a:t> </a:t>
            </a:r>
            <a:r>
              <a:rPr spc="5" dirty="0"/>
              <a:t>Navathe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60"/>
              </a:spcBef>
            </a:pPr>
            <a:r>
              <a:rPr spc="-5" dirty="0"/>
              <a:t>Summary of Heuristics for Algebraic  Optimization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5" dirty="0"/>
              <a:t>Slide </a:t>
            </a:r>
            <a:r>
              <a:rPr spc="10" dirty="0"/>
              <a:t>19-</a:t>
            </a:r>
            <a:r>
              <a:rPr spc="-195" dirty="0"/>
              <a:t> </a:t>
            </a: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2016 </a:t>
            </a:r>
            <a:r>
              <a:rPr spc="-25" dirty="0"/>
              <a:t>Ramez </a:t>
            </a:r>
            <a:r>
              <a:rPr spc="-5" dirty="0"/>
              <a:t>Elmasri and Shamkant B.</a:t>
            </a:r>
            <a:r>
              <a:rPr spc="-70" dirty="0"/>
              <a:t> </a:t>
            </a:r>
            <a:r>
              <a:rPr spc="5"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452" y="1620520"/>
            <a:ext cx="8086725" cy="341884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55600" marR="194310" indent="-342900">
              <a:lnSpc>
                <a:spcPct val="101200"/>
              </a:lnSpc>
              <a:spcBef>
                <a:spcPts val="60"/>
              </a:spcBef>
              <a:buClr>
                <a:srgbClr val="990033"/>
              </a:buClr>
              <a:buSzPct val="6071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15" dirty="0">
                <a:solidFill>
                  <a:srgbClr val="333399"/>
                </a:solidFill>
                <a:latin typeface="Arial"/>
                <a:cs typeface="Arial"/>
              </a:rPr>
              <a:t>Apply</a:t>
            </a:r>
            <a:r>
              <a:rPr sz="2800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Arial"/>
                <a:cs typeface="Arial"/>
              </a:rPr>
              <a:t>first</a:t>
            </a:r>
            <a:r>
              <a:rPr sz="2800" spc="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20" dirty="0">
                <a:solidFill>
                  <a:srgbClr val="333399"/>
                </a:solidFill>
                <a:latin typeface="Arial"/>
                <a:cs typeface="Arial"/>
              </a:rPr>
              <a:t>the</a:t>
            </a:r>
            <a:r>
              <a:rPr sz="2800" spc="-4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20" dirty="0">
                <a:solidFill>
                  <a:srgbClr val="333399"/>
                </a:solidFill>
                <a:latin typeface="Arial"/>
                <a:cs typeface="Arial"/>
              </a:rPr>
              <a:t>operations</a:t>
            </a:r>
            <a:r>
              <a:rPr sz="2800" spc="-28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25" dirty="0">
                <a:solidFill>
                  <a:srgbClr val="333399"/>
                </a:solidFill>
                <a:latin typeface="Arial"/>
                <a:cs typeface="Arial"/>
              </a:rPr>
              <a:t>that</a:t>
            </a:r>
            <a:r>
              <a:rPr sz="2800" spc="-6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10" dirty="0">
                <a:solidFill>
                  <a:srgbClr val="333399"/>
                </a:solidFill>
                <a:latin typeface="Arial"/>
                <a:cs typeface="Arial"/>
              </a:rPr>
              <a:t>reduce</a:t>
            </a:r>
            <a:r>
              <a:rPr sz="2800" spc="-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20" dirty="0">
                <a:solidFill>
                  <a:srgbClr val="333399"/>
                </a:solidFill>
                <a:latin typeface="Arial"/>
                <a:cs typeface="Arial"/>
              </a:rPr>
              <a:t>the</a:t>
            </a:r>
            <a:r>
              <a:rPr sz="2800" spc="-14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Arial"/>
                <a:cs typeface="Arial"/>
              </a:rPr>
              <a:t>size</a:t>
            </a:r>
            <a:r>
              <a:rPr sz="2800" spc="6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20" dirty="0">
                <a:solidFill>
                  <a:srgbClr val="333399"/>
                </a:solidFill>
                <a:latin typeface="Arial"/>
                <a:cs typeface="Arial"/>
              </a:rPr>
              <a:t>of  </a:t>
            </a:r>
            <a:r>
              <a:rPr sz="2800" spc="10" dirty="0">
                <a:solidFill>
                  <a:srgbClr val="333399"/>
                </a:solidFill>
                <a:latin typeface="Arial"/>
                <a:cs typeface="Arial"/>
              </a:rPr>
              <a:t>intermediate</a:t>
            </a:r>
            <a:r>
              <a:rPr sz="2800" spc="-14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results</a:t>
            </a:r>
            <a:endParaRPr sz="2800">
              <a:latin typeface="Arial"/>
              <a:cs typeface="Arial"/>
            </a:endParaRPr>
          </a:p>
          <a:p>
            <a:pPr marL="762000" marR="292735" lvl="1" indent="-292100">
              <a:lnSpc>
                <a:spcPts val="3100"/>
              </a:lnSpc>
              <a:spcBef>
                <a:spcPts val="76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61365" algn="l"/>
                <a:tab pos="762000" algn="l"/>
              </a:tabLst>
            </a:pP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Perform </a:t>
            </a: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SELECT </a:t>
            </a:r>
            <a:r>
              <a:rPr sz="2600" spc="-35" dirty="0">
                <a:solidFill>
                  <a:srgbClr val="800000"/>
                </a:solidFill>
                <a:latin typeface="Arial"/>
                <a:cs typeface="Arial"/>
              </a:rPr>
              <a:t>and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PROJECT </a:t>
            </a:r>
            <a:r>
              <a:rPr sz="2600" spc="-30" dirty="0">
                <a:solidFill>
                  <a:srgbClr val="800000"/>
                </a:solidFill>
                <a:latin typeface="Arial"/>
                <a:cs typeface="Arial"/>
              </a:rPr>
              <a:t>operations </a:t>
            </a: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as 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early </a:t>
            </a: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as 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possible to </a:t>
            </a:r>
            <a:r>
              <a:rPr sz="2600" spc="-20" dirty="0">
                <a:solidFill>
                  <a:srgbClr val="800000"/>
                </a:solidFill>
                <a:latin typeface="Arial"/>
                <a:cs typeface="Arial"/>
              </a:rPr>
              <a:t>reduce </a:t>
            </a: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the </a:t>
            </a:r>
            <a:r>
              <a:rPr sz="2600" spc="-30" dirty="0">
                <a:solidFill>
                  <a:srgbClr val="800000"/>
                </a:solidFill>
                <a:latin typeface="Arial"/>
                <a:cs typeface="Arial"/>
              </a:rPr>
              <a:t>number </a:t>
            </a: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of </a:t>
            </a:r>
            <a:r>
              <a:rPr sz="2600" spc="-30" dirty="0">
                <a:solidFill>
                  <a:srgbClr val="800000"/>
                </a:solidFill>
                <a:latin typeface="Arial"/>
                <a:cs typeface="Arial"/>
              </a:rPr>
              <a:t>tuples  </a:t>
            </a:r>
            <a:r>
              <a:rPr sz="2600" spc="-35" dirty="0">
                <a:solidFill>
                  <a:srgbClr val="800000"/>
                </a:solidFill>
                <a:latin typeface="Arial"/>
                <a:cs typeface="Arial"/>
              </a:rPr>
              <a:t>and</a:t>
            </a:r>
            <a:r>
              <a:rPr sz="2600" spc="1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30" dirty="0">
                <a:solidFill>
                  <a:srgbClr val="800000"/>
                </a:solidFill>
                <a:latin typeface="Arial"/>
                <a:cs typeface="Arial"/>
              </a:rPr>
              <a:t>attributes</a:t>
            </a:r>
            <a:endParaRPr sz="2600">
              <a:latin typeface="Arial"/>
              <a:cs typeface="Arial"/>
            </a:endParaRPr>
          </a:p>
          <a:p>
            <a:pPr marL="762000" marR="5080" lvl="1" indent="-292100">
              <a:lnSpc>
                <a:spcPts val="3100"/>
              </a:lnSpc>
              <a:spcBef>
                <a:spcPts val="70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61365" algn="l"/>
                <a:tab pos="762000" algn="l"/>
              </a:tabLst>
            </a:pP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The </a:t>
            </a: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SELECT </a:t>
            </a:r>
            <a:r>
              <a:rPr sz="2600" spc="-35" dirty="0">
                <a:solidFill>
                  <a:srgbClr val="800000"/>
                </a:solidFill>
                <a:latin typeface="Arial"/>
                <a:cs typeface="Arial"/>
              </a:rPr>
              <a:t>and 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JOIN </a:t>
            </a:r>
            <a:r>
              <a:rPr sz="2600" spc="-30" dirty="0">
                <a:solidFill>
                  <a:srgbClr val="800000"/>
                </a:solidFill>
                <a:latin typeface="Arial"/>
                <a:cs typeface="Arial"/>
              </a:rPr>
              <a:t>operations </a:t>
            </a:r>
            <a:r>
              <a:rPr sz="2600" spc="-35" dirty="0">
                <a:solidFill>
                  <a:srgbClr val="800000"/>
                </a:solidFill>
                <a:latin typeface="Arial"/>
                <a:cs typeface="Arial"/>
              </a:rPr>
              <a:t>that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are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most 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restrictive </a:t>
            </a: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should be </a:t>
            </a:r>
            <a:r>
              <a:rPr sz="2600" spc="-30" dirty="0">
                <a:solidFill>
                  <a:srgbClr val="800000"/>
                </a:solidFill>
                <a:latin typeface="Arial"/>
                <a:cs typeface="Arial"/>
              </a:rPr>
              <a:t>executed </a:t>
            </a: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before </a:t>
            </a:r>
            <a:r>
              <a:rPr sz="2600" spc="-35" dirty="0">
                <a:solidFill>
                  <a:srgbClr val="800000"/>
                </a:solidFill>
                <a:latin typeface="Arial"/>
                <a:cs typeface="Arial"/>
              </a:rPr>
              <a:t>other </a:t>
            </a: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similar  </a:t>
            </a:r>
            <a:r>
              <a:rPr sz="2600" spc="-35" dirty="0">
                <a:solidFill>
                  <a:srgbClr val="800000"/>
                </a:solidFill>
                <a:latin typeface="Arial"/>
                <a:cs typeface="Arial"/>
              </a:rPr>
              <a:t>operations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03200"/>
            <a:ext cx="6478270" cy="11201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60"/>
              </a:spcBef>
            </a:pPr>
            <a:r>
              <a:rPr spc="-5" dirty="0"/>
              <a:t>19.2 Choice of Query Execution  Plans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5" dirty="0"/>
              <a:t>Slide </a:t>
            </a:r>
            <a:r>
              <a:rPr spc="10" dirty="0"/>
              <a:t>19-</a:t>
            </a:r>
            <a:r>
              <a:rPr spc="-195" dirty="0"/>
              <a:t> </a:t>
            </a: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2016 </a:t>
            </a:r>
            <a:r>
              <a:rPr spc="-25" dirty="0"/>
              <a:t>Ramez </a:t>
            </a:r>
            <a:r>
              <a:rPr spc="-5" dirty="0"/>
              <a:t>Elmasri and Shamkant B.</a:t>
            </a:r>
            <a:r>
              <a:rPr spc="-70" dirty="0"/>
              <a:t> </a:t>
            </a:r>
            <a:r>
              <a:rPr spc="5"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452" y="1532987"/>
            <a:ext cx="8210550" cy="240157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Clr>
                <a:srgbClr val="990033"/>
              </a:buClr>
              <a:buSzPct val="6071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Materialized</a:t>
            </a:r>
            <a:r>
              <a:rPr sz="2800" spc="-4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15" dirty="0">
                <a:solidFill>
                  <a:srgbClr val="333399"/>
                </a:solidFill>
                <a:latin typeface="Arial"/>
                <a:cs typeface="Arial"/>
              </a:rPr>
              <a:t>evaluation</a:t>
            </a:r>
            <a:endParaRPr sz="2800">
              <a:latin typeface="Arial"/>
              <a:cs typeface="Arial"/>
            </a:endParaRPr>
          </a:p>
          <a:p>
            <a:pPr marL="762000" lvl="1" indent="-292100">
              <a:lnSpc>
                <a:spcPct val="100000"/>
              </a:lnSpc>
              <a:spcBef>
                <a:spcPts val="64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61365" algn="l"/>
                <a:tab pos="762000" algn="l"/>
              </a:tabLst>
            </a:pP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Result </a:t>
            </a: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of an operation </a:t>
            </a:r>
            <a:r>
              <a:rPr sz="2600" spc="-20" dirty="0">
                <a:solidFill>
                  <a:srgbClr val="800000"/>
                </a:solidFill>
                <a:latin typeface="Arial"/>
                <a:cs typeface="Arial"/>
              </a:rPr>
              <a:t>stored </a:t>
            </a: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as 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temporary</a:t>
            </a:r>
            <a:r>
              <a:rPr sz="2600" spc="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relation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Clr>
                <a:srgbClr val="990033"/>
              </a:buClr>
              <a:buSzPct val="6071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10" dirty="0">
                <a:solidFill>
                  <a:srgbClr val="333399"/>
                </a:solidFill>
                <a:latin typeface="Arial"/>
                <a:cs typeface="Arial"/>
              </a:rPr>
              <a:t>Pipelined</a:t>
            </a:r>
            <a:r>
              <a:rPr sz="2800" spc="-14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15" dirty="0">
                <a:solidFill>
                  <a:srgbClr val="333399"/>
                </a:solidFill>
                <a:latin typeface="Arial"/>
                <a:cs typeface="Arial"/>
              </a:rPr>
              <a:t>evaluation</a:t>
            </a:r>
            <a:endParaRPr sz="2800">
              <a:latin typeface="Arial"/>
              <a:cs typeface="Arial"/>
            </a:endParaRPr>
          </a:p>
          <a:p>
            <a:pPr marL="762000" marR="591820" lvl="1" indent="-292100">
              <a:lnSpc>
                <a:spcPts val="3100"/>
              </a:lnSpc>
              <a:spcBef>
                <a:spcPts val="76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61365" algn="l"/>
                <a:tab pos="762000" algn="l"/>
              </a:tabLst>
            </a:pP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Operation 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results </a:t>
            </a:r>
            <a:r>
              <a:rPr sz="2600" spc="-20" dirty="0">
                <a:solidFill>
                  <a:srgbClr val="800000"/>
                </a:solidFill>
                <a:latin typeface="Arial"/>
                <a:cs typeface="Arial"/>
              </a:rPr>
              <a:t>forwarded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directly 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to </a:t>
            </a: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the next  operation 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in </a:t>
            </a: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the query</a:t>
            </a:r>
            <a:r>
              <a:rPr sz="2600" spc="-30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35" dirty="0">
                <a:solidFill>
                  <a:srgbClr val="800000"/>
                </a:solidFill>
                <a:latin typeface="Arial"/>
                <a:cs typeface="Arial"/>
              </a:rPr>
              <a:t>sequence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751840"/>
            <a:ext cx="6223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Nested Subquery</a:t>
            </a:r>
            <a:r>
              <a:rPr spc="-50" dirty="0"/>
              <a:t> </a:t>
            </a:r>
            <a:r>
              <a:rPr spc="-5" dirty="0"/>
              <a:t>Optimization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5" dirty="0"/>
              <a:t>Slide </a:t>
            </a:r>
            <a:r>
              <a:rPr spc="10" dirty="0"/>
              <a:t>19-</a:t>
            </a:r>
            <a:r>
              <a:rPr spc="-195" dirty="0"/>
              <a:t> </a:t>
            </a: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2016 </a:t>
            </a:r>
            <a:r>
              <a:rPr spc="-25" dirty="0"/>
              <a:t>Ramez </a:t>
            </a:r>
            <a:r>
              <a:rPr spc="-5" dirty="0"/>
              <a:t>Elmasri and Shamkant B.</a:t>
            </a:r>
            <a:r>
              <a:rPr spc="-70" dirty="0"/>
              <a:t> </a:t>
            </a:r>
            <a:r>
              <a:rPr spc="5"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452" y="1532987"/>
            <a:ext cx="8217534" cy="416687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Clr>
                <a:srgbClr val="990033"/>
              </a:buClr>
              <a:buSzPct val="6071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10" dirty="0">
                <a:solidFill>
                  <a:srgbClr val="333399"/>
                </a:solidFill>
                <a:latin typeface="Arial"/>
                <a:cs typeface="Arial"/>
              </a:rPr>
              <a:t>Unnesting</a:t>
            </a:r>
            <a:endParaRPr sz="2800">
              <a:latin typeface="Arial"/>
              <a:cs typeface="Arial"/>
            </a:endParaRPr>
          </a:p>
          <a:p>
            <a:pPr marL="762000" marR="5080" lvl="1" indent="-292100">
              <a:lnSpc>
                <a:spcPts val="3100"/>
              </a:lnSpc>
              <a:spcBef>
                <a:spcPts val="76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61365" algn="l"/>
                <a:tab pos="762000" algn="l"/>
              </a:tabLst>
            </a:pP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Process </a:t>
            </a: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of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removing </a:t>
            </a: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the </a:t>
            </a:r>
            <a:r>
              <a:rPr sz="2600" spc="-30" dirty="0">
                <a:solidFill>
                  <a:srgbClr val="800000"/>
                </a:solidFill>
                <a:latin typeface="Arial"/>
                <a:cs typeface="Arial"/>
              </a:rPr>
              <a:t>nested </a:t>
            </a: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query </a:t>
            </a:r>
            <a:r>
              <a:rPr sz="2600" spc="-35" dirty="0">
                <a:solidFill>
                  <a:srgbClr val="800000"/>
                </a:solidFill>
                <a:latin typeface="Arial"/>
                <a:cs typeface="Arial"/>
              </a:rPr>
              <a:t>and  </a:t>
            </a:r>
            <a:r>
              <a:rPr sz="2600" spc="-20" dirty="0">
                <a:solidFill>
                  <a:srgbClr val="800000"/>
                </a:solidFill>
                <a:latin typeface="Arial"/>
                <a:cs typeface="Arial"/>
              </a:rPr>
              <a:t>converting</a:t>
            </a:r>
            <a:r>
              <a:rPr sz="2600" spc="1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600" spc="1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30" dirty="0">
                <a:solidFill>
                  <a:srgbClr val="800000"/>
                </a:solidFill>
                <a:latin typeface="Arial"/>
                <a:cs typeface="Arial"/>
              </a:rPr>
              <a:t>inner</a:t>
            </a:r>
            <a:r>
              <a:rPr sz="2600" spc="10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35" dirty="0">
                <a:solidFill>
                  <a:srgbClr val="800000"/>
                </a:solidFill>
                <a:latin typeface="Arial"/>
                <a:cs typeface="Arial"/>
              </a:rPr>
              <a:t>and</a:t>
            </a:r>
            <a:r>
              <a:rPr sz="2600" spc="1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35" dirty="0">
                <a:solidFill>
                  <a:srgbClr val="800000"/>
                </a:solidFill>
                <a:latin typeface="Arial"/>
                <a:cs typeface="Arial"/>
              </a:rPr>
              <a:t>outer</a:t>
            </a:r>
            <a:r>
              <a:rPr sz="2600" spc="1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query</a:t>
            </a:r>
            <a:r>
              <a:rPr sz="2600" spc="17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into</a:t>
            </a:r>
            <a:r>
              <a:rPr sz="2600" spc="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35" dirty="0">
                <a:solidFill>
                  <a:srgbClr val="800000"/>
                </a:solidFill>
                <a:latin typeface="Arial"/>
                <a:cs typeface="Arial"/>
              </a:rPr>
              <a:t>one</a:t>
            </a:r>
            <a:r>
              <a:rPr sz="2600" spc="1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20" dirty="0">
                <a:solidFill>
                  <a:srgbClr val="800000"/>
                </a:solidFill>
                <a:latin typeface="Arial"/>
                <a:cs typeface="Arial"/>
              </a:rPr>
              <a:t>block</a:t>
            </a:r>
            <a:endParaRPr sz="2600">
              <a:latin typeface="Arial"/>
              <a:cs typeface="Arial"/>
            </a:endParaRPr>
          </a:p>
          <a:p>
            <a:pPr marL="355600" marR="74295" indent="-342900">
              <a:lnSpc>
                <a:spcPct val="99700"/>
              </a:lnSpc>
              <a:spcBef>
                <a:spcPts val="590"/>
              </a:spcBef>
              <a:buClr>
                <a:srgbClr val="990033"/>
              </a:buClr>
              <a:buSzPct val="6071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10" dirty="0">
                <a:solidFill>
                  <a:srgbClr val="333399"/>
                </a:solidFill>
                <a:latin typeface="Arial"/>
                <a:cs typeface="Arial"/>
              </a:rPr>
              <a:t>Queries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involving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sz="2800" spc="20" dirty="0">
                <a:solidFill>
                  <a:srgbClr val="333399"/>
                </a:solidFill>
                <a:latin typeface="Arial"/>
                <a:cs typeface="Arial"/>
              </a:rPr>
              <a:t>nested subquery connected  by </a:t>
            </a:r>
            <a:r>
              <a:rPr sz="2800" spc="10" dirty="0">
                <a:solidFill>
                  <a:srgbClr val="333399"/>
                </a:solidFill>
                <a:latin typeface="Arial"/>
                <a:cs typeface="Arial"/>
              </a:rPr>
              <a:t>IN </a:t>
            </a:r>
            <a:r>
              <a:rPr sz="2800" spc="20" dirty="0">
                <a:solidFill>
                  <a:srgbClr val="333399"/>
                </a:solidFill>
                <a:latin typeface="Arial"/>
                <a:cs typeface="Arial"/>
              </a:rPr>
              <a:t>or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ANY </a:t>
            </a:r>
            <a:r>
              <a:rPr sz="2800" spc="20" dirty="0">
                <a:solidFill>
                  <a:srgbClr val="333399"/>
                </a:solidFill>
                <a:latin typeface="Arial"/>
                <a:cs typeface="Arial"/>
              </a:rPr>
              <a:t>connector </a:t>
            </a:r>
            <a:r>
              <a:rPr sz="2800" spc="10" dirty="0">
                <a:solidFill>
                  <a:srgbClr val="333399"/>
                </a:solidFill>
                <a:latin typeface="Arial"/>
                <a:cs typeface="Arial"/>
              </a:rPr>
              <a:t>can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always </a:t>
            </a:r>
            <a:r>
              <a:rPr sz="2800" spc="20" dirty="0">
                <a:solidFill>
                  <a:srgbClr val="333399"/>
                </a:solidFill>
                <a:latin typeface="Arial"/>
                <a:cs typeface="Arial"/>
              </a:rPr>
              <a:t>be</a:t>
            </a:r>
            <a:r>
              <a:rPr sz="2800" spc="-5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15" dirty="0">
                <a:solidFill>
                  <a:srgbClr val="333399"/>
                </a:solidFill>
                <a:latin typeface="Arial"/>
                <a:cs typeface="Arial"/>
              </a:rPr>
              <a:t>converted 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into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single </a:t>
            </a:r>
            <a:r>
              <a:rPr sz="2800" spc="10" dirty="0">
                <a:solidFill>
                  <a:srgbClr val="333399"/>
                </a:solidFill>
                <a:latin typeface="Arial"/>
                <a:cs typeface="Arial"/>
              </a:rPr>
              <a:t>block</a:t>
            </a:r>
            <a:r>
              <a:rPr sz="2800" spc="-1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15" dirty="0">
                <a:solidFill>
                  <a:srgbClr val="333399"/>
                </a:solidFill>
                <a:latin typeface="Arial"/>
                <a:cs typeface="Arial"/>
              </a:rPr>
              <a:t>query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Clr>
                <a:srgbClr val="990033"/>
              </a:buClr>
              <a:buSzPct val="6071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10" dirty="0">
                <a:solidFill>
                  <a:srgbClr val="333399"/>
                </a:solidFill>
                <a:latin typeface="Arial"/>
                <a:cs typeface="Arial"/>
              </a:rPr>
              <a:t>Alternate</a:t>
            </a:r>
            <a:r>
              <a:rPr sz="2800" spc="-14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20" dirty="0">
                <a:solidFill>
                  <a:srgbClr val="333399"/>
                </a:solidFill>
                <a:latin typeface="Arial"/>
                <a:cs typeface="Arial"/>
              </a:rPr>
              <a:t>technique</a:t>
            </a:r>
            <a:endParaRPr sz="2800">
              <a:latin typeface="Arial"/>
              <a:cs typeface="Arial"/>
            </a:endParaRPr>
          </a:p>
          <a:p>
            <a:pPr marL="762000" marR="309880" lvl="1" indent="-292100">
              <a:lnSpc>
                <a:spcPts val="3100"/>
              </a:lnSpc>
              <a:spcBef>
                <a:spcPts val="76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61365" algn="l"/>
                <a:tab pos="762000" algn="l"/>
              </a:tabLst>
            </a:pP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Creating temporary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result </a:t>
            </a:r>
            <a:r>
              <a:rPr sz="2600" spc="-30" dirty="0">
                <a:solidFill>
                  <a:srgbClr val="800000"/>
                </a:solidFill>
                <a:latin typeface="Arial"/>
                <a:cs typeface="Arial"/>
              </a:rPr>
              <a:t>tables 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from </a:t>
            </a: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subqueries  </a:t>
            </a:r>
            <a:r>
              <a:rPr sz="2600" spc="-35" dirty="0">
                <a:solidFill>
                  <a:srgbClr val="800000"/>
                </a:solidFill>
                <a:latin typeface="Arial"/>
                <a:cs typeface="Arial"/>
              </a:rPr>
              <a:t>and </a:t>
            </a:r>
            <a:r>
              <a:rPr sz="2600" spc="-20" dirty="0">
                <a:solidFill>
                  <a:srgbClr val="800000"/>
                </a:solidFill>
                <a:latin typeface="Arial"/>
                <a:cs typeface="Arial"/>
              </a:rPr>
              <a:t>using </a:t>
            </a:r>
            <a:r>
              <a:rPr sz="2600" spc="-35" dirty="0">
                <a:solidFill>
                  <a:srgbClr val="800000"/>
                </a:solidFill>
                <a:latin typeface="Arial"/>
                <a:cs typeface="Arial"/>
              </a:rPr>
              <a:t>them 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in</a:t>
            </a:r>
            <a:r>
              <a:rPr sz="2600" spc="38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joins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60"/>
              </a:spcBef>
            </a:pPr>
            <a:r>
              <a:rPr spc="-5" dirty="0"/>
              <a:t>19.3 </a:t>
            </a:r>
            <a:r>
              <a:rPr dirty="0"/>
              <a:t>Use </a:t>
            </a:r>
            <a:r>
              <a:rPr spc="-5" dirty="0"/>
              <a:t>of Selectives </a:t>
            </a:r>
            <a:r>
              <a:rPr dirty="0"/>
              <a:t>in </a:t>
            </a:r>
            <a:r>
              <a:rPr spc="-5" dirty="0"/>
              <a:t>Cost-Based  Optimization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5" dirty="0"/>
              <a:t>Slide </a:t>
            </a:r>
            <a:r>
              <a:rPr spc="10" dirty="0"/>
              <a:t>19-</a:t>
            </a:r>
            <a:r>
              <a:rPr spc="-195" dirty="0"/>
              <a:t> </a:t>
            </a: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2016 </a:t>
            </a:r>
            <a:r>
              <a:rPr spc="-25" dirty="0"/>
              <a:t>Ramez </a:t>
            </a:r>
            <a:r>
              <a:rPr spc="-5" dirty="0"/>
              <a:t>Elmasri and Shamkant B.</a:t>
            </a:r>
            <a:r>
              <a:rPr spc="-70" dirty="0"/>
              <a:t> </a:t>
            </a:r>
            <a:r>
              <a:rPr spc="5"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452" y="1620520"/>
            <a:ext cx="8188959" cy="1832168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55600" marR="5080" indent="-342900">
              <a:lnSpc>
                <a:spcPct val="101200"/>
              </a:lnSpc>
              <a:spcBef>
                <a:spcPts val="60"/>
              </a:spcBef>
              <a:buClr>
                <a:srgbClr val="990033"/>
              </a:buClr>
              <a:buSzPct val="6071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10" dirty="0">
                <a:solidFill>
                  <a:srgbClr val="333399"/>
                </a:solidFill>
                <a:latin typeface="Arial"/>
                <a:cs typeface="Arial"/>
              </a:rPr>
              <a:t>Query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optimizer </a:t>
            </a:r>
            <a:r>
              <a:rPr sz="2800" spc="10" dirty="0">
                <a:solidFill>
                  <a:srgbClr val="333399"/>
                </a:solidFill>
                <a:latin typeface="Arial"/>
                <a:cs typeface="Arial"/>
              </a:rPr>
              <a:t>estimates </a:t>
            </a:r>
            <a:r>
              <a:rPr sz="2800" spc="25" dirty="0">
                <a:solidFill>
                  <a:srgbClr val="333399"/>
                </a:solidFill>
                <a:latin typeface="Arial"/>
                <a:cs typeface="Arial"/>
              </a:rPr>
              <a:t>and</a:t>
            </a:r>
            <a:r>
              <a:rPr sz="2800" spc="-56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10" dirty="0">
                <a:solidFill>
                  <a:srgbClr val="333399"/>
                </a:solidFill>
                <a:latin typeface="Arial"/>
                <a:cs typeface="Arial"/>
              </a:rPr>
              <a:t>compares costs </a:t>
            </a:r>
            <a:r>
              <a:rPr sz="2800" spc="20" dirty="0">
                <a:solidFill>
                  <a:srgbClr val="333399"/>
                </a:solidFill>
                <a:latin typeface="Arial"/>
                <a:cs typeface="Arial"/>
              </a:rPr>
              <a:t>of  </a:t>
            </a:r>
            <a:r>
              <a:rPr sz="2800" spc="15" dirty="0">
                <a:solidFill>
                  <a:srgbClr val="333399"/>
                </a:solidFill>
                <a:latin typeface="Arial"/>
                <a:cs typeface="Arial"/>
              </a:rPr>
              <a:t>query execution </a:t>
            </a:r>
            <a:r>
              <a:rPr sz="2800" spc="10" dirty="0">
                <a:solidFill>
                  <a:srgbClr val="333399"/>
                </a:solidFill>
                <a:latin typeface="Arial"/>
                <a:cs typeface="Arial"/>
              </a:rPr>
              <a:t>using </a:t>
            </a:r>
            <a:r>
              <a:rPr sz="2800" spc="15" dirty="0">
                <a:solidFill>
                  <a:srgbClr val="333399"/>
                </a:solidFill>
                <a:latin typeface="Arial"/>
                <a:cs typeface="Arial"/>
              </a:rPr>
              <a:t>different</a:t>
            </a:r>
            <a:r>
              <a:rPr sz="2800" spc="-46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10" dirty="0">
                <a:solidFill>
                  <a:srgbClr val="333399"/>
                </a:solidFill>
                <a:latin typeface="Arial"/>
                <a:cs typeface="Arial"/>
              </a:rPr>
              <a:t>strategies</a:t>
            </a:r>
            <a:endParaRPr sz="2800" dirty="0">
              <a:latin typeface="Arial"/>
              <a:cs typeface="Arial"/>
            </a:endParaRPr>
          </a:p>
          <a:p>
            <a:pPr marL="762000" lvl="1" indent="-292100">
              <a:lnSpc>
                <a:spcPct val="100000"/>
              </a:lnSpc>
              <a:spcBef>
                <a:spcPts val="64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61365" algn="l"/>
                <a:tab pos="762000" algn="l"/>
              </a:tabLst>
            </a:pPr>
            <a:r>
              <a:rPr sz="2600" spc="-30" dirty="0">
                <a:solidFill>
                  <a:srgbClr val="800000"/>
                </a:solidFill>
                <a:latin typeface="Arial"/>
                <a:cs typeface="Arial"/>
              </a:rPr>
              <a:t>Chooses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lowest 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cost estimate</a:t>
            </a:r>
            <a:r>
              <a:rPr sz="2600" spc="4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strategy</a:t>
            </a:r>
            <a:endParaRPr sz="2600" dirty="0">
              <a:latin typeface="Arial"/>
              <a:cs typeface="Arial"/>
            </a:endParaRPr>
          </a:p>
          <a:p>
            <a:pPr marL="762000" lvl="1" indent="-292100">
              <a:lnSpc>
                <a:spcPct val="100000"/>
              </a:lnSpc>
              <a:spcBef>
                <a:spcPts val="58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61365" algn="l"/>
                <a:tab pos="762000" algn="l"/>
              </a:tabLst>
            </a:pP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Process </a:t>
            </a:r>
            <a:r>
              <a:rPr sz="2600" spc="-20" dirty="0">
                <a:solidFill>
                  <a:srgbClr val="800000"/>
                </a:solidFill>
                <a:latin typeface="Arial"/>
                <a:cs typeface="Arial"/>
              </a:rPr>
              <a:t>suited 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to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compiled</a:t>
            </a:r>
            <a:r>
              <a:rPr sz="2600" spc="30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25" dirty="0" smtClean="0">
                <a:solidFill>
                  <a:srgbClr val="800000"/>
                </a:solidFill>
                <a:latin typeface="Arial"/>
                <a:cs typeface="Arial"/>
              </a:rPr>
              <a:t>queries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60"/>
              </a:spcBef>
            </a:pPr>
            <a:r>
              <a:rPr dirty="0"/>
              <a:t>Use </a:t>
            </a:r>
            <a:r>
              <a:rPr spc="-5" dirty="0"/>
              <a:t>of Selectives </a:t>
            </a:r>
            <a:r>
              <a:rPr dirty="0"/>
              <a:t>in </a:t>
            </a:r>
            <a:r>
              <a:rPr spc="-5" dirty="0"/>
              <a:t>Cost-Based  Optimization</a:t>
            </a:r>
            <a:r>
              <a:rPr spc="-10" dirty="0"/>
              <a:t> </a:t>
            </a:r>
            <a:r>
              <a:rPr spc="-5" dirty="0"/>
              <a:t>(cont’d.)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5" dirty="0"/>
              <a:t>Slide </a:t>
            </a:r>
            <a:r>
              <a:rPr spc="10" dirty="0"/>
              <a:t>19-</a:t>
            </a:r>
            <a:r>
              <a:rPr spc="-195" dirty="0"/>
              <a:t> </a:t>
            </a: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2016 </a:t>
            </a:r>
            <a:r>
              <a:rPr spc="-25" dirty="0"/>
              <a:t>Ramez </a:t>
            </a:r>
            <a:r>
              <a:rPr spc="-5" dirty="0"/>
              <a:t>Elmasri and Shamkant B.</a:t>
            </a:r>
            <a:r>
              <a:rPr spc="-70" dirty="0"/>
              <a:t> </a:t>
            </a:r>
            <a:r>
              <a:rPr spc="5"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452" y="1532987"/>
            <a:ext cx="7900034" cy="487299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Clr>
                <a:srgbClr val="990033"/>
              </a:buClr>
              <a:buSzPct val="6071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10" dirty="0">
                <a:solidFill>
                  <a:srgbClr val="333399"/>
                </a:solidFill>
                <a:latin typeface="Arial"/>
                <a:cs typeface="Arial"/>
              </a:rPr>
              <a:t>Cost-based </a:t>
            </a:r>
            <a:r>
              <a:rPr sz="2800" spc="15" dirty="0">
                <a:solidFill>
                  <a:srgbClr val="333399"/>
                </a:solidFill>
                <a:latin typeface="Arial"/>
                <a:cs typeface="Arial"/>
              </a:rPr>
              <a:t>query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optimization</a:t>
            </a:r>
            <a:r>
              <a:rPr sz="2800" spc="-29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20" dirty="0">
                <a:solidFill>
                  <a:srgbClr val="333399"/>
                </a:solidFill>
                <a:latin typeface="Arial"/>
                <a:cs typeface="Arial"/>
              </a:rPr>
              <a:t>approach</a:t>
            </a:r>
            <a:endParaRPr sz="2800">
              <a:latin typeface="Arial"/>
              <a:cs typeface="Arial"/>
            </a:endParaRPr>
          </a:p>
          <a:p>
            <a:pPr marL="762000" marR="1014730" lvl="1" indent="-292100">
              <a:lnSpc>
                <a:spcPts val="3100"/>
              </a:lnSpc>
              <a:spcBef>
                <a:spcPts val="76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61365" algn="l"/>
                <a:tab pos="762000" algn="l"/>
              </a:tabLst>
            </a:pP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For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a </a:t>
            </a:r>
            <a:r>
              <a:rPr sz="2600" spc="-20" dirty="0">
                <a:solidFill>
                  <a:srgbClr val="800000"/>
                </a:solidFill>
                <a:latin typeface="Arial"/>
                <a:cs typeface="Arial"/>
              </a:rPr>
              <a:t>given </a:t>
            </a: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query subexpression,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multiple  </a:t>
            </a: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equivalence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rules may</a:t>
            </a:r>
            <a:r>
              <a:rPr sz="2600" spc="-39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30" dirty="0">
                <a:solidFill>
                  <a:srgbClr val="800000"/>
                </a:solidFill>
                <a:latin typeface="Arial"/>
                <a:cs typeface="Arial"/>
              </a:rPr>
              <a:t>apply</a:t>
            </a:r>
            <a:endParaRPr sz="2600">
              <a:latin typeface="Arial"/>
              <a:cs typeface="Arial"/>
            </a:endParaRPr>
          </a:p>
          <a:p>
            <a:pPr marL="762000" lvl="1" indent="-292100">
              <a:lnSpc>
                <a:spcPct val="100000"/>
              </a:lnSpc>
              <a:spcBef>
                <a:spcPts val="58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61365" algn="l"/>
                <a:tab pos="762000" algn="l"/>
              </a:tabLst>
            </a:pP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Quantitative 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measure </a:t>
            </a: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for evaluating</a:t>
            </a:r>
            <a:r>
              <a:rPr sz="2600" spc="-5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20" dirty="0">
                <a:solidFill>
                  <a:srgbClr val="800000"/>
                </a:solidFill>
                <a:latin typeface="Arial"/>
                <a:cs typeface="Arial"/>
              </a:rPr>
              <a:t>alternatives</a:t>
            </a:r>
            <a:endParaRPr sz="26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58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5700" algn="l"/>
              </a:tabLst>
            </a:pPr>
            <a:r>
              <a:rPr sz="2400" spc="-20" dirty="0">
                <a:solidFill>
                  <a:srgbClr val="333399"/>
                </a:solidFill>
                <a:latin typeface="Arial"/>
                <a:cs typeface="Arial"/>
              </a:rPr>
              <a:t>Cost </a:t>
            </a: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metric </a:t>
            </a:r>
            <a:r>
              <a:rPr sz="2400" spc="-30" dirty="0">
                <a:solidFill>
                  <a:srgbClr val="333399"/>
                </a:solidFill>
                <a:latin typeface="Arial"/>
                <a:cs typeface="Arial"/>
              </a:rPr>
              <a:t>includes </a:t>
            </a:r>
            <a:r>
              <a:rPr sz="2400" spc="-15" dirty="0">
                <a:solidFill>
                  <a:srgbClr val="333399"/>
                </a:solidFill>
                <a:latin typeface="Arial"/>
                <a:cs typeface="Arial"/>
              </a:rPr>
              <a:t>space </a:t>
            </a:r>
            <a:r>
              <a:rPr sz="2400" spc="-25" dirty="0">
                <a:solidFill>
                  <a:srgbClr val="333399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time</a:t>
            </a:r>
            <a:r>
              <a:rPr sz="2400" spc="-1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333399"/>
                </a:solidFill>
                <a:latin typeface="Arial"/>
                <a:cs typeface="Arial"/>
              </a:rPr>
              <a:t>requirements</a:t>
            </a:r>
            <a:endParaRPr sz="2400">
              <a:latin typeface="Arial"/>
              <a:cs typeface="Arial"/>
            </a:endParaRPr>
          </a:p>
          <a:p>
            <a:pPr marL="762000" marR="49530" lvl="1" indent="-292100">
              <a:lnSpc>
                <a:spcPts val="3100"/>
              </a:lnSpc>
              <a:spcBef>
                <a:spcPts val="74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61365" algn="l"/>
                <a:tab pos="762000" algn="l"/>
              </a:tabLst>
            </a:pP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Design </a:t>
            </a: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appropriate 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search </a:t>
            </a:r>
            <a:r>
              <a:rPr sz="2600" spc="-20" dirty="0">
                <a:solidFill>
                  <a:srgbClr val="800000"/>
                </a:solidFill>
                <a:latin typeface="Arial"/>
                <a:cs typeface="Arial"/>
              </a:rPr>
              <a:t>strategies </a:t>
            </a: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by </a:t>
            </a:r>
            <a:r>
              <a:rPr sz="2600" spc="-30" dirty="0">
                <a:solidFill>
                  <a:srgbClr val="800000"/>
                </a:solidFill>
                <a:latin typeface="Arial"/>
                <a:cs typeface="Arial"/>
              </a:rPr>
              <a:t>keeping  </a:t>
            </a:r>
            <a:r>
              <a:rPr sz="2600" spc="-35" dirty="0">
                <a:solidFill>
                  <a:srgbClr val="800000"/>
                </a:solidFill>
                <a:latin typeface="Arial"/>
                <a:cs typeface="Arial"/>
              </a:rPr>
              <a:t>cheapest </a:t>
            </a:r>
            <a:r>
              <a:rPr sz="2600" spc="-20" dirty="0">
                <a:solidFill>
                  <a:srgbClr val="800000"/>
                </a:solidFill>
                <a:latin typeface="Arial"/>
                <a:cs typeface="Arial"/>
              </a:rPr>
              <a:t>alternatives </a:t>
            </a:r>
            <a:r>
              <a:rPr sz="2600" spc="-35" dirty="0">
                <a:solidFill>
                  <a:srgbClr val="800000"/>
                </a:solidFill>
                <a:latin typeface="Arial"/>
                <a:cs typeface="Arial"/>
              </a:rPr>
              <a:t>and </a:t>
            </a: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pruning 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costlier  </a:t>
            </a:r>
            <a:r>
              <a:rPr sz="2600" spc="-20" dirty="0">
                <a:solidFill>
                  <a:srgbClr val="800000"/>
                </a:solidFill>
                <a:latin typeface="Arial"/>
                <a:cs typeface="Arial"/>
              </a:rPr>
              <a:t>alternatives</a:t>
            </a:r>
            <a:endParaRPr sz="2600">
              <a:latin typeface="Arial"/>
              <a:cs typeface="Arial"/>
            </a:endParaRPr>
          </a:p>
          <a:p>
            <a:pPr marL="762000" lvl="1" indent="-292100">
              <a:lnSpc>
                <a:spcPct val="100000"/>
              </a:lnSpc>
              <a:spcBef>
                <a:spcPts val="58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61365" algn="l"/>
                <a:tab pos="762000" algn="l"/>
              </a:tabLst>
            </a:pPr>
            <a:r>
              <a:rPr sz="2600" spc="-30" dirty="0">
                <a:solidFill>
                  <a:srgbClr val="800000"/>
                </a:solidFill>
                <a:latin typeface="Arial"/>
                <a:cs typeface="Arial"/>
              </a:rPr>
              <a:t>Scope </a:t>
            </a: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of query 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optimization 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is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a </a:t>
            </a: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query</a:t>
            </a:r>
            <a:r>
              <a:rPr sz="2600" spc="6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20" dirty="0">
                <a:solidFill>
                  <a:srgbClr val="800000"/>
                </a:solidFill>
                <a:latin typeface="Arial"/>
                <a:cs typeface="Arial"/>
              </a:rPr>
              <a:t>block</a:t>
            </a:r>
            <a:endParaRPr sz="2600">
              <a:latin typeface="Arial"/>
              <a:cs typeface="Arial"/>
            </a:endParaRPr>
          </a:p>
          <a:p>
            <a:pPr marL="1155700" marR="132080" lvl="2" indent="-228600">
              <a:lnSpc>
                <a:spcPts val="2800"/>
              </a:lnSpc>
              <a:spcBef>
                <a:spcPts val="74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5700" algn="l"/>
              </a:tabLst>
            </a:pPr>
            <a:r>
              <a:rPr sz="2400" spc="-20" dirty="0">
                <a:solidFill>
                  <a:srgbClr val="333399"/>
                </a:solidFill>
                <a:latin typeface="Arial"/>
                <a:cs typeface="Arial"/>
              </a:rPr>
              <a:t>Global </a:t>
            </a:r>
            <a:r>
              <a:rPr sz="2400" spc="-25" dirty="0">
                <a:solidFill>
                  <a:srgbClr val="333399"/>
                </a:solidFill>
                <a:latin typeface="Arial"/>
                <a:cs typeface="Arial"/>
              </a:rPr>
              <a:t>query </a:t>
            </a:r>
            <a:r>
              <a:rPr sz="2400" spc="-20" dirty="0">
                <a:solidFill>
                  <a:srgbClr val="333399"/>
                </a:solidFill>
                <a:latin typeface="Arial"/>
                <a:cs typeface="Arial"/>
              </a:rPr>
              <a:t>optimization </a:t>
            </a:r>
            <a:r>
              <a:rPr sz="2400" spc="-25" dirty="0">
                <a:solidFill>
                  <a:srgbClr val="333399"/>
                </a:solidFill>
                <a:latin typeface="Arial"/>
                <a:cs typeface="Arial"/>
              </a:rPr>
              <a:t>involves </a:t>
            </a:r>
            <a:r>
              <a:rPr sz="2400" spc="-20" dirty="0">
                <a:solidFill>
                  <a:srgbClr val="333399"/>
                </a:solidFill>
                <a:latin typeface="Arial"/>
                <a:cs typeface="Arial"/>
              </a:rPr>
              <a:t>multiple </a:t>
            </a:r>
            <a:r>
              <a:rPr sz="2400" spc="-25" dirty="0">
                <a:solidFill>
                  <a:srgbClr val="333399"/>
                </a:solidFill>
                <a:latin typeface="Arial"/>
                <a:cs typeface="Arial"/>
              </a:rPr>
              <a:t>query  </a:t>
            </a:r>
            <a:r>
              <a:rPr sz="2400" spc="-20" dirty="0">
                <a:solidFill>
                  <a:srgbClr val="333399"/>
                </a:solidFill>
                <a:latin typeface="Arial"/>
                <a:cs typeface="Arial"/>
              </a:rPr>
              <a:t>blocks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0895" y="2661920"/>
            <a:ext cx="25622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5" dirty="0">
                <a:solidFill>
                  <a:srgbClr val="333399"/>
                </a:solidFill>
                <a:latin typeface="Arial"/>
                <a:cs typeface="Arial"/>
              </a:rPr>
              <a:t>CHAPTER</a:t>
            </a:r>
            <a:r>
              <a:rPr sz="3200" b="1" spc="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3200" b="1" spc="10" dirty="0">
                <a:solidFill>
                  <a:srgbClr val="333399"/>
                </a:solidFill>
                <a:latin typeface="Arial"/>
                <a:cs typeface="Arial"/>
              </a:rPr>
              <a:t>19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2016 </a:t>
            </a:r>
            <a:r>
              <a:rPr spc="-25" dirty="0"/>
              <a:t>Ramez </a:t>
            </a:r>
            <a:r>
              <a:rPr spc="-5" dirty="0"/>
              <a:t>Elmasri and Shamkant B.</a:t>
            </a:r>
            <a:r>
              <a:rPr spc="-70" dirty="0"/>
              <a:t> </a:t>
            </a:r>
            <a:r>
              <a:rPr spc="5"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2695" y="3766820"/>
            <a:ext cx="4242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333399"/>
                </a:solidFill>
                <a:latin typeface="Arial"/>
                <a:cs typeface="Arial"/>
              </a:rPr>
              <a:t>Query</a:t>
            </a:r>
            <a:r>
              <a:rPr sz="3600" b="1" spc="-6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333399"/>
                </a:solidFill>
                <a:latin typeface="Arial"/>
                <a:cs typeface="Arial"/>
              </a:rPr>
              <a:t>Optimization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60"/>
              </a:spcBef>
            </a:pPr>
            <a:r>
              <a:rPr dirty="0"/>
              <a:t>Use </a:t>
            </a:r>
            <a:r>
              <a:rPr spc="-5" dirty="0"/>
              <a:t>of Selectives </a:t>
            </a:r>
            <a:r>
              <a:rPr dirty="0"/>
              <a:t>in </a:t>
            </a:r>
            <a:r>
              <a:rPr spc="-5" dirty="0"/>
              <a:t>Cost-Based  Optimization</a:t>
            </a:r>
            <a:r>
              <a:rPr spc="-10" dirty="0"/>
              <a:t> </a:t>
            </a:r>
            <a:r>
              <a:rPr spc="-5" dirty="0"/>
              <a:t>(cont’d.)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5" dirty="0"/>
              <a:t>Slide </a:t>
            </a:r>
            <a:r>
              <a:rPr spc="10" dirty="0"/>
              <a:t>19-</a:t>
            </a:r>
            <a:r>
              <a:rPr spc="-195" dirty="0"/>
              <a:t> </a:t>
            </a: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2016 </a:t>
            </a:r>
            <a:r>
              <a:rPr spc="-25" dirty="0"/>
              <a:t>Ramez </a:t>
            </a:r>
            <a:r>
              <a:rPr spc="-5" dirty="0"/>
              <a:t>Elmasri and Shamkant B.</a:t>
            </a:r>
            <a:r>
              <a:rPr spc="-70" dirty="0"/>
              <a:t> </a:t>
            </a:r>
            <a:r>
              <a:rPr spc="5"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452" y="1532987"/>
            <a:ext cx="6294120" cy="292227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Clr>
                <a:srgbClr val="990033"/>
              </a:buClr>
              <a:buSzPct val="6071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Cost </a:t>
            </a:r>
            <a:r>
              <a:rPr sz="2800" spc="20" dirty="0">
                <a:solidFill>
                  <a:srgbClr val="333399"/>
                </a:solidFill>
                <a:latin typeface="Arial"/>
                <a:cs typeface="Arial"/>
              </a:rPr>
              <a:t>components for </a:t>
            </a:r>
            <a:r>
              <a:rPr sz="2800" spc="15" dirty="0">
                <a:solidFill>
                  <a:srgbClr val="333399"/>
                </a:solidFill>
                <a:latin typeface="Arial"/>
                <a:cs typeface="Arial"/>
              </a:rPr>
              <a:t>query</a:t>
            </a:r>
            <a:r>
              <a:rPr sz="2800" spc="-40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15" dirty="0">
                <a:solidFill>
                  <a:srgbClr val="333399"/>
                </a:solidFill>
                <a:latin typeface="Arial"/>
                <a:cs typeface="Arial"/>
              </a:rPr>
              <a:t>execution</a:t>
            </a:r>
            <a:endParaRPr sz="2800">
              <a:latin typeface="Arial"/>
              <a:cs typeface="Arial"/>
            </a:endParaRPr>
          </a:p>
          <a:p>
            <a:pPr marL="762000" lvl="1" indent="-292100">
              <a:lnSpc>
                <a:spcPct val="100000"/>
              </a:lnSpc>
              <a:spcBef>
                <a:spcPts val="64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61365" algn="l"/>
                <a:tab pos="762000" algn="l"/>
              </a:tabLst>
            </a:pP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Access cost to </a:t>
            </a: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secondary</a:t>
            </a:r>
            <a:r>
              <a:rPr sz="2600" spc="4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storage</a:t>
            </a:r>
            <a:endParaRPr sz="2600">
              <a:latin typeface="Arial"/>
              <a:cs typeface="Arial"/>
            </a:endParaRPr>
          </a:p>
          <a:p>
            <a:pPr marL="762000" lvl="1" indent="-292100">
              <a:lnSpc>
                <a:spcPct val="100000"/>
              </a:lnSpc>
              <a:spcBef>
                <a:spcPts val="68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61365" algn="l"/>
                <a:tab pos="762000" algn="l"/>
              </a:tabLst>
            </a:pP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Disk </a:t>
            </a: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storage</a:t>
            </a:r>
            <a:r>
              <a:rPr sz="2600" spc="9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cost</a:t>
            </a:r>
            <a:endParaRPr sz="2600">
              <a:latin typeface="Arial"/>
              <a:cs typeface="Arial"/>
            </a:endParaRPr>
          </a:p>
          <a:p>
            <a:pPr marL="762000" lvl="1" indent="-292100">
              <a:lnSpc>
                <a:spcPct val="100000"/>
              </a:lnSpc>
              <a:spcBef>
                <a:spcPts val="58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61365" algn="l"/>
                <a:tab pos="762000" algn="l"/>
              </a:tabLst>
            </a:pP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Computation</a:t>
            </a:r>
            <a:r>
              <a:rPr sz="2600" spc="2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cost</a:t>
            </a:r>
            <a:endParaRPr sz="2600">
              <a:latin typeface="Arial"/>
              <a:cs typeface="Arial"/>
            </a:endParaRPr>
          </a:p>
          <a:p>
            <a:pPr marL="762000" lvl="1" indent="-292100">
              <a:lnSpc>
                <a:spcPct val="100000"/>
              </a:lnSpc>
              <a:spcBef>
                <a:spcPts val="58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61365" algn="l"/>
                <a:tab pos="762000" algn="l"/>
              </a:tabLst>
            </a:pP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Memory </a:t>
            </a:r>
            <a:r>
              <a:rPr sz="2600" spc="-30" dirty="0">
                <a:solidFill>
                  <a:srgbClr val="800000"/>
                </a:solidFill>
                <a:latin typeface="Arial"/>
                <a:cs typeface="Arial"/>
              </a:rPr>
              <a:t>usage</a:t>
            </a:r>
            <a:r>
              <a:rPr sz="2600" spc="10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cost</a:t>
            </a:r>
            <a:endParaRPr sz="2600">
              <a:latin typeface="Arial"/>
              <a:cs typeface="Arial"/>
            </a:endParaRPr>
          </a:p>
          <a:p>
            <a:pPr marL="762000" lvl="1" indent="-292100">
              <a:lnSpc>
                <a:spcPct val="100000"/>
              </a:lnSpc>
              <a:spcBef>
                <a:spcPts val="68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61365" algn="l"/>
                <a:tab pos="762000" algn="l"/>
              </a:tabLst>
            </a:pP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Communication</a:t>
            </a:r>
            <a:r>
              <a:rPr sz="2600" spc="1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cost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60"/>
              </a:spcBef>
            </a:pPr>
            <a:r>
              <a:rPr spc="-5" dirty="0"/>
              <a:t>Catalog Information Used </a:t>
            </a:r>
            <a:r>
              <a:rPr dirty="0"/>
              <a:t>in </a:t>
            </a:r>
            <a:r>
              <a:rPr spc="-5" dirty="0"/>
              <a:t>Cost  Functions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5" dirty="0"/>
              <a:t>Slide </a:t>
            </a:r>
            <a:r>
              <a:rPr spc="10" dirty="0"/>
              <a:t>19-</a:t>
            </a:r>
            <a:r>
              <a:rPr spc="-195" dirty="0"/>
              <a:t> </a:t>
            </a: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2016 </a:t>
            </a:r>
            <a:r>
              <a:rPr spc="-25" dirty="0"/>
              <a:t>Ramez </a:t>
            </a:r>
            <a:r>
              <a:rPr spc="-5" dirty="0"/>
              <a:t>Elmasri and Shamkant B.</a:t>
            </a:r>
            <a:r>
              <a:rPr spc="-70" dirty="0"/>
              <a:t> </a:t>
            </a:r>
            <a:r>
              <a:rPr spc="5"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452" y="1620520"/>
            <a:ext cx="8039100" cy="436880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55600" marR="5080" indent="-342900">
              <a:lnSpc>
                <a:spcPct val="101200"/>
              </a:lnSpc>
              <a:spcBef>
                <a:spcPts val="60"/>
              </a:spcBef>
              <a:buClr>
                <a:srgbClr val="990033"/>
              </a:buClr>
              <a:buSzPct val="6071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10" dirty="0">
                <a:solidFill>
                  <a:srgbClr val="333399"/>
                </a:solidFill>
                <a:latin typeface="Arial"/>
                <a:cs typeface="Arial"/>
              </a:rPr>
              <a:t>Information stored </a:t>
            </a:r>
            <a:r>
              <a:rPr sz="2800" spc="-15" dirty="0">
                <a:solidFill>
                  <a:srgbClr val="333399"/>
                </a:solidFill>
                <a:latin typeface="Arial"/>
                <a:cs typeface="Arial"/>
              </a:rPr>
              <a:t>in </a:t>
            </a:r>
            <a:r>
              <a:rPr sz="2800" spc="-10" dirty="0">
                <a:solidFill>
                  <a:srgbClr val="333399"/>
                </a:solidFill>
                <a:latin typeface="Arial"/>
                <a:cs typeface="Arial"/>
              </a:rPr>
              <a:t>DBMS </a:t>
            </a:r>
            <a:r>
              <a:rPr sz="2800" spc="15" dirty="0">
                <a:solidFill>
                  <a:srgbClr val="333399"/>
                </a:solidFill>
                <a:latin typeface="Arial"/>
                <a:cs typeface="Arial"/>
              </a:rPr>
              <a:t>catalog </a:t>
            </a:r>
            <a:r>
              <a:rPr sz="2800" spc="25" dirty="0">
                <a:solidFill>
                  <a:srgbClr val="333399"/>
                </a:solidFill>
                <a:latin typeface="Arial"/>
                <a:cs typeface="Arial"/>
              </a:rPr>
              <a:t>and </a:t>
            </a:r>
            <a:r>
              <a:rPr sz="2800" spc="20" dirty="0">
                <a:solidFill>
                  <a:srgbClr val="333399"/>
                </a:solidFill>
                <a:latin typeface="Arial"/>
                <a:cs typeface="Arial"/>
              </a:rPr>
              <a:t>used</a:t>
            </a:r>
            <a:r>
              <a:rPr sz="2800" spc="-47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20" dirty="0">
                <a:solidFill>
                  <a:srgbClr val="333399"/>
                </a:solidFill>
                <a:latin typeface="Arial"/>
                <a:cs typeface="Arial"/>
              </a:rPr>
              <a:t>by 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optimizer</a:t>
            </a:r>
            <a:endParaRPr sz="2800" dirty="0">
              <a:latin typeface="Arial"/>
              <a:cs typeface="Arial"/>
            </a:endParaRPr>
          </a:p>
          <a:p>
            <a:pPr marL="762000" lvl="1" indent="-292100">
              <a:lnSpc>
                <a:spcPct val="100000"/>
              </a:lnSpc>
              <a:spcBef>
                <a:spcPts val="64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61365" algn="l"/>
                <a:tab pos="762000" algn="l"/>
              </a:tabLst>
            </a:pP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File</a:t>
            </a:r>
            <a:r>
              <a:rPr sz="2600" spc="-7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size</a:t>
            </a:r>
            <a:endParaRPr sz="2600" dirty="0">
              <a:latin typeface="Arial"/>
              <a:cs typeface="Arial"/>
            </a:endParaRPr>
          </a:p>
          <a:p>
            <a:pPr marL="762000" lvl="1" indent="-292100">
              <a:lnSpc>
                <a:spcPct val="100000"/>
              </a:lnSpc>
              <a:spcBef>
                <a:spcPts val="58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61365" algn="l"/>
                <a:tab pos="762000" algn="l"/>
              </a:tabLst>
            </a:pPr>
            <a:r>
              <a:rPr sz="2600" spc="-20" dirty="0">
                <a:solidFill>
                  <a:srgbClr val="800000"/>
                </a:solidFill>
                <a:latin typeface="Arial"/>
                <a:cs typeface="Arial"/>
              </a:rPr>
              <a:t>Organization</a:t>
            </a:r>
            <a:endParaRPr sz="2600" dirty="0">
              <a:latin typeface="Arial"/>
              <a:cs typeface="Arial"/>
            </a:endParaRPr>
          </a:p>
          <a:p>
            <a:pPr marL="762000" lvl="1" indent="-292100">
              <a:lnSpc>
                <a:spcPct val="100000"/>
              </a:lnSpc>
              <a:spcBef>
                <a:spcPts val="68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61365" algn="l"/>
                <a:tab pos="762000" algn="l"/>
              </a:tabLst>
            </a:pPr>
            <a:r>
              <a:rPr sz="2600" spc="-20" dirty="0">
                <a:solidFill>
                  <a:srgbClr val="800000"/>
                </a:solidFill>
                <a:latin typeface="Arial"/>
                <a:cs typeface="Arial"/>
              </a:rPr>
              <a:t>Number </a:t>
            </a: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of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levels </a:t>
            </a: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of each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multilevel</a:t>
            </a:r>
            <a:r>
              <a:rPr sz="2600" spc="5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30" dirty="0">
                <a:solidFill>
                  <a:srgbClr val="800000"/>
                </a:solidFill>
                <a:latin typeface="Arial"/>
                <a:cs typeface="Arial"/>
              </a:rPr>
              <a:t>index</a:t>
            </a:r>
            <a:endParaRPr sz="2600" dirty="0">
              <a:latin typeface="Arial"/>
              <a:cs typeface="Arial"/>
            </a:endParaRPr>
          </a:p>
          <a:p>
            <a:pPr marL="762000" lvl="1" indent="-292100">
              <a:lnSpc>
                <a:spcPct val="100000"/>
              </a:lnSpc>
              <a:spcBef>
                <a:spcPts val="58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61365" algn="l"/>
                <a:tab pos="762000" algn="l"/>
              </a:tabLst>
            </a:pPr>
            <a:r>
              <a:rPr sz="2600" spc="-20" dirty="0">
                <a:solidFill>
                  <a:srgbClr val="800000"/>
                </a:solidFill>
                <a:latin typeface="Arial"/>
                <a:cs typeface="Arial"/>
              </a:rPr>
              <a:t>Number </a:t>
            </a: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of 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distinct </a:t>
            </a: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values of an</a:t>
            </a:r>
            <a:r>
              <a:rPr sz="2600" spc="57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20" dirty="0">
                <a:solidFill>
                  <a:srgbClr val="800000"/>
                </a:solidFill>
                <a:latin typeface="Arial"/>
                <a:cs typeface="Arial"/>
              </a:rPr>
              <a:t>attribute</a:t>
            </a:r>
            <a:endParaRPr sz="2600" dirty="0">
              <a:latin typeface="Arial"/>
              <a:cs typeface="Arial"/>
            </a:endParaRPr>
          </a:p>
          <a:p>
            <a:pPr marL="762000" lvl="1" indent="-292100">
              <a:lnSpc>
                <a:spcPct val="100000"/>
              </a:lnSpc>
              <a:spcBef>
                <a:spcPts val="58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61365" algn="l"/>
                <a:tab pos="762000" algn="l"/>
              </a:tabLst>
            </a:pPr>
            <a:r>
              <a:rPr sz="2600" spc="-20" dirty="0">
                <a:solidFill>
                  <a:srgbClr val="800000"/>
                </a:solidFill>
                <a:latin typeface="Arial"/>
                <a:cs typeface="Arial"/>
              </a:rPr>
              <a:t>Attribute</a:t>
            </a:r>
            <a:r>
              <a:rPr sz="2600" spc="1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selectivity</a:t>
            </a:r>
            <a:endParaRPr sz="2600" dirty="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68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5700" algn="l"/>
              </a:tabLst>
            </a:pPr>
            <a:r>
              <a:rPr sz="2400" spc="-25" dirty="0">
                <a:solidFill>
                  <a:srgbClr val="333399"/>
                </a:solidFill>
                <a:latin typeface="Arial"/>
                <a:cs typeface="Arial"/>
              </a:rPr>
              <a:t>Allows </a:t>
            </a:r>
            <a:r>
              <a:rPr sz="2400" spc="-20" dirty="0">
                <a:solidFill>
                  <a:srgbClr val="333399"/>
                </a:solidFill>
                <a:latin typeface="Arial"/>
                <a:cs typeface="Arial"/>
              </a:rPr>
              <a:t>calculation of selection</a:t>
            </a: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333399"/>
                </a:solidFill>
                <a:latin typeface="Arial"/>
                <a:cs typeface="Arial"/>
              </a:rPr>
              <a:t>cardinality</a:t>
            </a:r>
            <a:endParaRPr sz="2400" dirty="0">
              <a:latin typeface="Arial"/>
              <a:cs typeface="Arial"/>
            </a:endParaRPr>
          </a:p>
          <a:p>
            <a:pPr marL="1612265" marR="53975" lvl="3" indent="-228600">
              <a:lnSpc>
                <a:spcPct val="100000"/>
              </a:lnSpc>
              <a:spcBef>
                <a:spcPts val="420"/>
              </a:spcBef>
              <a:buClr>
                <a:srgbClr val="333399"/>
              </a:buClr>
              <a:buSzPct val="55000"/>
              <a:buFont typeface="Wingdings"/>
              <a:buChar char=""/>
              <a:tabLst>
                <a:tab pos="1612900" algn="l"/>
              </a:tabLst>
            </a:pP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Average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number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of </a:t>
            </a:r>
            <a:r>
              <a:rPr sz="2000" dirty="0">
                <a:solidFill>
                  <a:srgbClr val="800000"/>
                </a:solidFill>
                <a:latin typeface="Arial"/>
                <a:cs typeface="Arial"/>
              </a:rPr>
              <a:t>records that satisfy </a:t>
            </a:r>
            <a:r>
              <a:rPr sz="2000" spc="-15" dirty="0">
                <a:solidFill>
                  <a:srgbClr val="800000"/>
                </a:solidFill>
                <a:latin typeface="Arial"/>
                <a:cs typeface="Arial"/>
              </a:rPr>
              <a:t>equality selection  condition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on </a:t>
            </a:r>
            <a:r>
              <a:rPr sz="2000" dirty="0">
                <a:solidFill>
                  <a:srgbClr val="800000"/>
                </a:solidFill>
                <a:latin typeface="Arial"/>
                <a:cs typeface="Arial"/>
              </a:rPr>
              <a:t>that</a:t>
            </a:r>
            <a:r>
              <a:rPr sz="2000" spc="6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800000"/>
                </a:solidFill>
                <a:latin typeface="Arial"/>
                <a:cs typeface="Arial"/>
              </a:rPr>
              <a:t>attribute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675640"/>
            <a:ext cx="2336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Histograms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452" y="1620520"/>
            <a:ext cx="7982584" cy="18237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55600" marR="5080" indent="-342900">
              <a:lnSpc>
                <a:spcPct val="101200"/>
              </a:lnSpc>
              <a:spcBef>
                <a:spcPts val="60"/>
              </a:spcBef>
              <a:buClr>
                <a:srgbClr val="990033"/>
              </a:buClr>
              <a:buSzPct val="6071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10" dirty="0">
                <a:solidFill>
                  <a:srgbClr val="333399"/>
                </a:solidFill>
                <a:latin typeface="Arial"/>
                <a:cs typeface="Arial"/>
              </a:rPr>
              <a:t>Tables </a:t>
            </a:r>
            <a:r>
              <a:rPr sz="2800" spc="20" dirty="0">
                <a:solidFill>
                  <a:srgbClr val="333399"/>
                </a:solidFill>
                <a:latin typeface="Arial"/>
                <a:cs typeface="Arial"/>
              </a:rPr>
              <a:t>or </a:t>
            </a:r>
            <a:r>
              <a:rPr sz="2800" spc="25" dirty="0">
                <a:solidFill>
                  <a:srgbClr val="333399"/>
                </a:solidFill>
                <a:latin typeface="Arial"/>
                <a:cs typeface="Arial"/>
              </a:rPr>
              <a:t>data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structures </a:t>
            </a:r>
            <a:r>
              <a:rPr sz="2800" spc="25" dirty="0">
                <a:solidFill>
                  <a:srgbClr val="333399"/>
                </a:solidFill>
                <a:latin typeface="Arial"/>
                <a:cs typeface="Arial"/>
              </a:rPr>
              <a:t>that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record</a:t>
            </a:r>
            <a:r>
              <a:rPr sz="2800" spc="-50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information  </a:t>
            </a:r>
            <a:r>
              <a:rPr sz="2800" spc="30" dirty="0">
                <a:solidFill>
                  <a:srgbClr val="333399"/>
                </a:solidFill>
                <a:latin typeface="Arial"/>
                <a:cs typeface="Arial"/>
              </a:rPr>
              <a:t>about </a:t>
            </a:r>
            <a:r>
              <a:rPr sz="2800" spc="20" dirty="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distribution </a:t>
            </a:r>
            <a:r>
              <a:rPr sz="2800" spc="20" dirty="0">
                <a:solidFill>
                  <a:srgbClr val="333399"/>
                </a:solidFill>
                <a:latin typeface="Arial"/>
                <a:cs typeface="Arial"/>
              </a:rPr>
              <a:t>of</a:t>
            </a:r>
            <a:r>
              <a:rPr sz="2800" spc="-46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25" dirty="0">
                <a:solidFill>
                  <a:srgbClr val="333399"/>
                </a:solidFill>
                <a:latin typeface="Arial"/>
                <a:cs typeface="Arial"/>
              </a:rPr>
              <a:t>data</a:t>
            </a:r>
            <a:endParaRPr sz="2800">
              <a:latin typeface="Arial"/>
              <a:cs typeface="Arial"/>
            </a:endParaRPr>
          </a:p>
          <a:p>
            <a:pPr marL="355600" marR="446405" indent="-342900">
              <a:lnSpc>
                <a:spcPct val="101200"/>
              </a:lnSpc>
              <a:spcBef>
                <a:spcPts val="600"/>
              </a:spcBef>
              <a:buClr>
                <a:srgbClr val="990033"/>
              </a:buClr>
              <a:buSzPct val="6071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15" dirty="0">
                <a:solidFill>
                  <a:srgbClr val="333399"/>
                </a:solidFill>
                <a:latin typeface="Arial"/>
                <a:cs typeface="Arial"/>
              </a:rPr>
              <a:t>RDBMS </a:t>
            </a:r>
            <a:r>
              <a:rPr sz="2800" spc="10" dirty="0">
                <a:solidFill>
                  <a:srgbClr val="333399"/>
                </a:solidFill>
                <a:latin typeface="Arial"/>
                <a:cs typeface="Arial"/>
              </a:rPr>
              <a:t>stores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histograms </a:t>
            </a:r>
            <a:r>
              <a:rPr sz="2800" spc="20" dirty="0">
                <a:solidFill>
                  <a:srgbClr val="333399"/>
                </a:solidFill>
                <a:latin typeface="Arial"/>
                <a:cs typeface="Arial"/>
              </a:rPr>
              <a:t>for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most</a:t>
            </a:r>
            <a:r>
              <a:rPr sz="2800" spc="-204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important  </a:t>
            </a:r>
            <a:r>
              <a:rPr sz="2800" spc="20" dirty="0">
                <a:solidFill>
                  <a:srgbClr val="333399"/>
                </a:solidFill>
                <a:latin typeface="Arial"/>
                <a:cs typeface="Arial"/>
              </a:rPr>
              <a:t>attributes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67689" y="3562120"/>
            <a:ext cx="4030571" cy="25452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31339" y="6205220"/>
            <a:ext cx="53174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" dirty="0">
                <a:latin typeface="Arial"/>
                <a:cs typeface="Arial"/>
              </a:rPr>
              <a:t>Figure </a:t>
            </a:r>
            <a:r>
              <a:rPr sz="1600" spc="-10" dirty="0">
                <a:latin typeface="Arial"/>
                <a:cs typeface="Arial"/>
              </a:rPr>
              <a:t>19.4 </a:t>
            </a:r>
            <a:r>
              <a:rPr sz="1600" dirty="0">
                <a:latin typeface="Arial"/>
                <a:cs typeface="Arial"/>
              </a:rPr>
              <a:t>Histogram </a:t>
            </a:r>
            <a:r>
              <a:rPr sz="1600" spc="5" dirty="0">
                <a:latin typeface="Arial"/>
                <a:cs typeface="Arial"/>
              </a:rPr>
              <a:t>of </a:t>
            </a:r>
            <a:r>
              <a:rPr sz="1600" dirty="0">
                <a:latin typeface="Arial"/>
                <a:cs typeface="Arial"/>
              </a:rPr>
              <a:t>salary </a:t>
            </a:r>
            <a:r>
              <a:rPr sz="1600" spc="20" dirty="0">
                <a:latin typeface="Arial"/>
                <a:cs typeface="Arial"/>
              </a:rPr>
              <a:t>in </a:t>
            </a:r>
            <a:r>
              <a:rPr sz="1600" spc="-15" dirty="0">
                <a:latin typeface="Arial"/>
                <a:cs typeface="Arial"/>
              </a:rPr>
              <a:t>the </a:t>
            </a:r>
            <a:r>
              <a:rPr sz="1600" dirty="0">
                <a:latin typeface="Arial"/>
                <a:cs typeface="Arial"/>
              </a:rPr>
              <a:t>relation</a:t>
            </a:r>
            <a:r>
              <a:rPr sz="1600" spc="-16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EMPLOYEE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5" dirty="0"/>
              <a:t>Slide </a:t>
            </a:r>
            <a:r>
              <a:rPr spc="10" dirty="0"/>
              <a:t>19-</a:t>
            </a:r>
            <a:r>
              <a:rPr spc="-195" dirty="0"/>
              <a:t> </a:t>
            </a: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2016 </a:t>
            </a:r>
            <a:r>
              <a:rPr spc="-25" dirty="0"/>
              <a:t>Ramez </a:t>
            </a:r>
            <a:r>
              <a:rPr spc="-5" dirty="0"/>
              <a:t>Elmasri and Shamkant B.</a:t>
            </a:r>
            <a:r>
              <a:rPr spc="-70" dirty="0"/>
              <a:t> </a:t>
            </a:r>
            <a:r>
              <a:rPr spc="5" dirty="0"/>
              <a:t>Navathe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60"/>
              </a:spcBef>
            </a:pPr>
            <a:r>
              <a:rPr spc="-5" dirty="0"/>
              <a:t>19.4 Cost Functions for SELECT  Operation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452" y="1620520"/>
            <a:ext cx="51689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0033"/>
              </a:buClr>
              <a:buSzPct val="6071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10" dirty="0">
                <a:solidFill>
                  <a:srgbClr val="333399"/>
                </a:solidFill>
                <a:latin typeface="Arial"/>
                <a:cs typeface="Arial"/>
              </a:rPr>
              <a:t>Notation </a:t>
            </a:r>
            <a:r>
              <a:rPr sz="2800" spc="20" dirty="0">
                <a:solidFill>
                  <a:srgbClr val="333399"/>
                </a:solidFill>
                <a:latin typeface="Arial"/>
                <a:cs typeface="Arial"/>
              </a:rPr>
              <a:t>used </a:t>
            </a:r>
            <a:r>
              <a:rPr sz="2800" spc="-15" dirty="0">
                <a:solidFill>
                  <a:srgbClr val="333399"/>
                </a:solidFill>
                <a:latin typeface="Arial"/>
                <a:cs typeface="Arial"/>
              </a:rPr>
              <a:t>in </a:t>
            </a:r>
            <a:r>
              <a:rPr sz="2800" spc="10" dirty="0">
                <a:solidFill>
                  <a:srgbClr val="333399"/>
                </a:solidFill>
                <a:latin typeface="Arial"/>
                <a:cs typeface="Arial"/>
              </a:rPr>
              <a:t>cost</a:t>
            </a:r>
            <a:r>
              <a:rPr sz="2800" spc="-254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formulas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7710" y="2499503"/>
            <a:ext cx="6838972" cy="24924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5" dirty="0"/>
              <a:t>Slide </a:t>
            </a:r>
            <a:r>
              <a:rPr spc="10" dirty="0"/>
              <a:t>19-</a:t>
            </a:r>
            <a:r>
              <a:rPr spc="-195" dirty="0"/>
              <a:t> </a:t>
            </a: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2016 </a:t>
            </a:r>
            <a:r>
              <a:rPr spc="-25" dirty="0"/>
              <a:t>Ramez </a:t>
            </a:r>
            <a:r>
              <a:rPr spc="-5" dirty="0"/>
              <a:t>Elmasri and Shamkant B.</a:t>
            </a:r>
            <a:r>
              <a:rPr spc="-70" dirty="0"/>
              <a:t> </a:t>
            </a:r>
            <a:r>
              <a:rPr spc="5" dirty="0"/>
              <a:t>Navathe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60"/>
              </a:spcBef>
            </a:pPr>
            <a:r>
              <a:rPr spc="-5" dirty="0"/>
              <a:t>Cost Function for SELECT Operation  (cont’d.)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5" dirty="0"/>
              <a:t>Slide </a:t>
            </a:r>
            <a:r>
              <a:rPr spc="10" dirty="0"/>
              <a:t>19-</a:t>
            </a:r>
            <a:r>
              <a:rPr spc="-195" dirty="0"/>
              <a:t> </a:t>
            </a: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2016 </a:t>
            </a:r>
            <a:r>
              <a:rPr spc="-25" dirty="0"/>
              <a:t>Ramez </a:t>
            </a:r>
            <a:r>
              <a:rPr spc="-5" dirty="0"/>
              <a:t>Elmasri and Shamkant B.</a:t>
            </a:r>
            <a:r>
              <a:rPr spc="-70" dirty="0"/>
              <a:t> </a:t>
            </a:r>
            <a:r>
              <a:rPr spc="5"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790"/>
              </a:spcBef>
              <a:buClr>
                <a:srgbClr val="990033"/>
              </a:buClr>
              <a:buSzPct val="60714"/>
              <a:buFont typeface="Wingdings"/>
              <a:buChar char=""/>
              <a:tabLst>
                <a:tab pos="380365" algn="l"/>
                <a:tab pos="381000" algn="l"/>
              </a:tabLst>
            </a:pPr>
            <a:r>
              <a:rPr spc="20" dirty="0"/>
              <a:t>S1: Linear </a:t>
            </a:r>
            <a:r>
              <a:rPr spc="5" dirty="0"/>
              <a:t>search (brute force</a:t>
            </a:r>
            <a:r>
              <a:rPr spc="-360" dirty="0"/>
              <a:t> </a:t>
            </a:r>
            <a:r>
              <a:rPr spc="20" dirty="0"/>
              <a:t>approach)</a:t>
            </a:r>
          </a:p>
          <a:p>
            <a:pPr marL="787400" lvl="1" indent="-292100">
              <a:lnSpc>
                <a:spcPct val="100000"/>
              </a:lnSpc>
              <a:spcBef>
                <a:spcPts val="64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86765" algn="l"/>
                <a:tab pos="787400" algn="l"/>
              </a:tabLst>
            </a:pPr>
            <a:r>
              <a:rPr sz="2600" spc="-20" dirty="0">
                <a:solidFill>
                  <a:srgbClr val="800000"/>
                </a:solidFill>
                <a:latin typeface="Arial"/>
                <a:cs typeface="Arial"/>
              </a:rPr>
              <a:t>Search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all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file 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blocks to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retrieve all</a:t>
            </a:r>
            <a:r>
              <a:rPr sz="2600" spc="36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records</a:t>
            </a:r>
            <a:endParaRPr sz="2600">
              <a:latin typeface="Arial"/>
              <a:cs typeface="Arial"/>
            </a:endParaRPr>
          </a:p>
          <a:p>
            <a:pPr marL="901700">
              <a:lnSpc>
                <a:spcPct val="100000"/>
              </a:lnSpc>
              <a:spcBef>
                <a:spcPts val="580"/>
              </a:spcBef>
            </a:pPr>
            <a:r>
              <a:rPr sz="2400" dirty="0"/>
              <a:t>C</a:t>
            </a:r>
            <a:r>
              <a:rPr sz="2400" baseline="-17361" dirty="0"/>
              <a:t>S1a</a:t>
            </a:r>
            <a:r>
              <a:rPr sz="2400" dirty="0"/>
              <a:t>=b</a:t>
            </a:r>
            <a:endParaRPr sz="2400"/>
          </a:p>
          <a:p>
            <a:pPr marL="787400" marR="30480" lvl="1" indent="-292100">
              <a:lnSpc>
                <a:spcPts val="3100"/>
              </a:lnSpc>
              <a:spcBef>
                <a:spcPts val="74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86765" algn="l"/>
                <a:tab pos="787400" algn="l"/>
              </a:tabLst>
            </a:pP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For </a:t>
            </a: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equality condition on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a </a:t>
            </a:r>
            <a:r>
              <a:rPr sz="2600" spc="-20" dirty="0">
                <a:solidFill>
                  <a:srgbClr val="800000"/>
                </a:solidFill>
                <a:latin typeface="Arial"/>
                <a:cs typeface="Arial"/>
              </a:rPr>
              <a:t>key </a:t>
            </a: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attribute, on  average one-half the 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records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are</a:t>
            </a:r>
            <a:r>
              <a:rPr sz="2600" spc="-1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searched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2852" y="4020820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8752" y="4185920"/>
            <a:ext cx="3930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0" dirty="0">
                <a:solidFill>
                  <a:srgbClr val="333399"/>
                </a:solidFill>
                <a:latin typeface="Arial"/>
                <a:cs typeface="Arial"/>
              </a:rPr>
              <a:t>S</a:t>
            </a:r>
            <a:r>
              <a:rPr sz="1600" spc="10" dirty="0">
                <a:solidFill>
                  <a:srgbClr val="333399"/>
                </a:solidFill>
                <a:latin typeface="Arial"/>
                <a:cs typeface="Arial"/>
              </a:rPr>
              <a:t>1</a:t>
            </a: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91652" y="3843020"/>
            <a:ext cx="391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307" baseline="-32407" dirty="0">
                <a:solidFill>
                  <a:srgbClr val="333399"/>
                </a:solidFill>
                <a:latin typeface="Arial"/>
                <a:cs typeface="Arial"/>
              </a:rPr>
              <a:t>=</a:t>
            </a:r>
            <a:r>
              <a:rPr sz="1800" u="sng" spc="204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Trebuchet MS"/>
                <a:cs typeface="Trebuchet MS"/>
              </a:rPr>
              <a:t>!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94852" y="4249420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5" dirty="0">
                <a:solidFill>
                  <a:srgbClr val="333399"/>
                </a:solidFill>
                <a:latin typeface="Trebuchet MS"/>
                <a:cs typeface="Trebuchet MS"/>
              </a:rPr>
              <a:t>"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8452" y="4554220"/>
            <a:ext cx="31826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0033"/>
              </a:buClr>
              <a:buSzPct val="6071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20" dirty="0">
                <a:solidFill>
                  <a:srgbClr val="333399"/>
                </a:solidFill>
                <a:latin typeface="Arial"/>
                <a:cs typeface="Arial"/>
              </a:rPr>
              <a:t>S2: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Binary</a:t>
            </a:r>
            <a:r>
              <a:rPr sz="2800" spc="-2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search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6952" y="5316220"/>
            <a:ext cx="102235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88365" algn="l"/>
              </a:tabLst>
            </a:pPr>
            <a:r>
              <a:rPr sz="1700" spc="-35" dirty="0">
                <a:solidFill>
                  <a:srgbClr val="800000"/>
                </a:solidFill>
                <a:latin typeface="Arial"/>
                <a:cs typeface="Arial"/>
              </a:rPr>
              <a:t>S</a:t>
            </a:r>
            <a:r>
              <a:rPr sz="1700" dirty="0">
                <a:solidFill>
                  <a:srgbClr val="800000"/>
                </a:solidFill>
                <a:latin typeface="Arial"/>
                <a:cs typeface="Arial"/>
              </a:rPr>
              <a:t>2	2</a:t>
            </a:r>
            <a:endParaRPr sz="1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64752" y="5392420"/>
            <a:ext cx="43307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395" dirty="0">
                <a:solidFill>
                  <a:srgbClr val="800000"/>
                </a:solidFill>
                <a:latin typeface="Trebuchet MS"/>
                <a:cs typeface="Trebuchet MS"/>
              </a:rPr>
              <a:t>!</a:t>
            </a:r>
            <a:r>
              <a:rPr sz="1900" spc="95" dirty="0">
                <a:solidFill>
                  <a:srgbClr val="800000"/>
                </a:solidFill>
                <a:latin typeface="Trebuchet MS"/>
                <a:cs typeface="Trebuchet MS"/>
              </a:rPr>
              <a:t>$</a:t>
            </a:r>
            <a:r>
              <a:rPr sz="1900" spc="-135" dirty="0">
                <a:solidFill>
                  <a:srgbClr val="800000"/>
                </a:solidFill>
                <a:latin typeface="Trebuchet MS"/>
                <a:cs typeface="Trebuchet MS"/>
              </a:rPr>
              <a:t>%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0252" y="5138420"/>
            <a:ext cx="25717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32765" algn="l"/>
                <a:tab pos="2145665" algn="l"/>
              </a:tabLst>
            </a:pP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C	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=log</a:t>
            </a:r>
            <a:r>
              <a:rPr sz="2600" spc="1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35" dirty="0">
                <a:solidFill>
                  <a:srgbClr val="800000"/>
                </a:solidFill>
                <a:latin typeface="Arial"/>
                <a:cs typeface="Arial"/>
              </a:rPr>
              <a:t>b+[</a:t>
            </a:r>
            <a:r>
              <a:rPr sz="3900" u="heavy" spc="577" baseline="32051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Arial"/>
                <a:cs typeface="Arial"/>
              </a:rPr>
              <a:t> </a:t>
            </a:r>
            <a:r>
              <a:rPr sz="2850" u="heavy" spc="-120" baseline="43859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Trebuchet MS"/>
                <a:cs typeface="Trebuchet MS"/>
              </a:rPr>
              <a:t>#	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]-1</a:t>
            </a:r>
            <a:endParaRPr sz="2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56652" y="5748020"/>
            <a:ext cx="6960234" cy="74676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81000" marR="30480" indent="-342900">
              <a:lnSpc>
                <a:spcPts val="2800"/>
              </a:lnSpc>
              <a:spcBef>
                <a:spcPts val="259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380365" algn="l"/>
                <a:tab pos="381000" algn="l"/>
              </a:tabLst>
            </a:pPr>
            <a:r>
              <a:rPr sz="2400" spc="-25" dirty="0">
                <a:solidFill>
                  <a:srgbClr val="333399"/>
                </a:solidFill>
                <a:latin typeface="Arial"/>
                <a:cs typeface="Arial"/>
              </a:rPr>
              <a:t>Reduces </a:t>
            </a:r>
            <a:r>
              <a:rPr sz="2400" spc="15" dirty="0">
                <a:solidFill>
                  <a:srgbClr val="333399"/>
                </a:solidFill>
                <a:latin typeface="Arial"/>
                <a:cs typeface="Arial"/>
              </a:rPr>
              <a:t>to </a:t>
            </a:r>
            <a:r>
              <a:rPr sz="2400" spc="-20" dirty="0">
                <a:solidFill>
                  <a:srgbClr val="333399"/>
                </a:solidFill>
                <a:latin typeface="Arial"/>
                <a:cs typeface="Arial"/>
              </a:rPr>
              <a:t>log</a:t>
            </a:r>
            <a:r>
              <a:rPr sz="2400" spc="-30" baseline="-17361" dirty="0">
                <a:solidFill>
                  <a:srgbClr val="333399"/>
                </a:solidFill>
                <a:latin typeface="Arial"/>
                <a:cs typeface="Arial"/>
              </a:rPr>
              <a:t>2</a:t>
            </a:r>
            <a:r>
              <a:rPr sz="2400" spc="-20" dirty="0">
                <a:solidFill>
                  <a:srgbClr val="333399"/>
                </a:solidFill>
                <a:latin typeface="Arial"/>
                <a:cs typeface="Arial"/>
              </a:rPr>
              <a:t>b if </a:t>
            </a:r>
            <a:r>
              <a:rPr sz="2400" spc="-25" dirty="0">
                <a:solidFill>
                  <a:srgbClr val="333399"/>
                </a:solidFill>
                <a:latin typeface="Arial"/>
                <a:cs typeface="Arial"/>
              </a:rPr>
              <a:t>equality </a:t>
            </a:r>
            <a:r>
              <a:rPr sz="2400" spc="-20" dirty="0">
                <a:solidFill>
                  <a:srgbClr val="333399"/>
                </a:solidFill>
                <a:latin typeface="Arial"/>
                <a:cs typeface="Arial"/>
              </a:rPr>
              <a:t>condition is on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sz="2400" spc="-15" dirty="0">
                <a:solidFill>
                  <a:srgbClr val="333399"/>
                </a:solidFill>
                <a:latin typeface="Arial"/>
                <a:cs typeface="Arial"/>
              </a:rPr>
              <a:t>key  </a:t>
            </a: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attribute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60"/>
              </a:spcBef>
            </a:pPr>
            <a:r>
              <a:rPr spc="-5" dirty="0"/>
              <a:t>Cost Function for SELECT Operation  (cont’d.)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3052" y="1620520"/>
            <a:ext cx="8097520" cy="32842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0" marR="424180" indent="-342900">
              <a:lnSpc>
                <a:spcPct val="101200"/>
              </a:lnSpc>
              <a:spcBef>
                <a:spcPts val="60"/>
              </a:spcBef>
              <a:buClr>
                <a:srgbClr val="990033"/>
              </a:buClr>
              <a:buSzPct val="60714"/>
              <a:buFont typeface="Wingdings"/>
              <a:buChar char=""/>
              <a:tabLst>
                <a:tab pos="380365" algn="l"/>
                <a:tab pos="381000" algn="l"/>
              </a:tabLst>
            </a:pPr>
            <a:r>
              <a:rPr sz="2800" spc="25" dirty="0">
                <a:solidFill>
                  <a:srgbClr val="333399"/>
                </a:solidFill>
                <a:latin typeface="Arial"/>
                <a:cs typeface="Arial"/>
              </a:rPr>
              <a:t>S3a: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Using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sz="2800" spc="-10" dirty="0">
                <a:solidFill>
                  <a:srgbClr val="333399"/>
                </a:solidFill>
                <a:latin typeface="Arial"/>
                <a:cs typeface="Arial"/>
              </a:rPr>
              <a:t>primary </a:t>
            </a:r>
            <a:r>
              <a:rPr sz="2800" spc="15" dirty="0">
                <a:solidFill>
                  <a:srgbClr val="333399"/>
                </a:solidFill>
                <a:latin typeface="Arial"/>
                <a:cs typeface="Arial"/>
              </a:rPr>
              <a:t>index </a:t>
            </a:r>
            <a:r>
              <a:rPr sz="2800" spc="10" dirty="0">
                <a:solidFill>
                  <a:srgbClr val="333399"/>
                </a:solidFill>
                <a:latin typeface="Arial"/>
                <a:cs typeface="Arial"/>
              </a:rPr>
              <a:t>to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retrieve a</a:t>
            </a:r>
            <a:r>
              <a:rPr sz="2800" spc="-28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single 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record</a:t>
            </a:r>
            <a:endParaRPr sz="2800">
              <a:latin typeface="Arial"/>
              <a:cs typeface="Arial"/>
            </a:endParaRPr>
          </a:p>
          <a:p>
            <a:pPr marL="495300">
              <a:lnSpc>
                <a:spcPct val="100000"/>
              </a:lnSpc>
              <a:spcBef>
                <a:spcPts val="640"/>
              </a:spcBef>
            </a:pPr>
            <a:r>
              <a:rPr sz="2600" spc="-20" dirty="0">
                <a:solidFill>
                  <a:srgbClr val="800000"/>
                </a:solidFill>
                <a:latin typeface="Arial"/>
                <a:cs typeface="Arial"/>
              </a:rPr>
              <a:t>C</a:t>
            </a:r>
            <a:r>
              <a:rPr sz="2550" spc="-30" baseline="-16339" dirty="0">
                <a:solidFill>
                  <a:srgbClr val="800000"/>
                </a:solidFill>
                <a:latin typeface="Arial"/>
                <a:cs typeface="Arial"/>
              </a:rPr>
              <a:t>S3a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= x +</a:t>
            </a:r>
            <a:r>
              <a:rPr sz="2600" spc="-7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1</a:t>
            </a:r>
            <a:endParaRPr sz="260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680"/>
              </a:spcBef>
              <a:buClr>
                <a:srgbClr val="990033"/>
              </a:buClr>
              <a:buSzPct val="60714"/>
              <a:buFont typeface="Wingdings"/>
              <a:buChar char=""/>
              <a:tabLst>
                <a:tab pos="380365" algn="l"/>
                <a:tab pos="381000" algn="l"/>
              </a:tabLst>
            </a:pPr>
            <a:r>
              <a:rPr sz="2800" spc="25" dirty="0">
                <a:solidFill>
                  <a:srgbClr val="333399"/>
                </a:solidFill>
                <a:latin typeface="Arial"/>
                <a:cs typeface="Arial"/>
              </a:rPr>
              <a:t>S3b: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Using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sz="2800" spc="20" dirty="0">
                <a:solidFill>
                  <a:srgbClr val="333399"/>
                </a:solidFill>
                <a:latin typeface="Arial"/>
                <a:cs typeface="Arial"/>
              </a:rPr>
              <a:t>hash </a:t>
            </a:r>
            <a:r>
              <a:rPr sz="2800" spc="10" dirty="0">
                <a:solidFill>
                  <a:srgbClr val="333399"/>
                </a:solidFill>
                <a:latin typeface="Arial"/>
                <a:cs typeface="Arial"/>
              </a:rPr>
              <a:t>key to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retrieve a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single</a:t>
            </a:r>
            <a:r>
              <a:rPr sz="2800" spc="-4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record</a:t>
            </a:r>
            <a:endParaRPr sz="2800">
              <a:latin typeface="Arial"/>
              <a:cs typeface="Arial"/>
            </a:endParaRPr>
          </a:p>
          <a:p>
            <a:pPr marL="495300">
              <a:lnSpc>
                <a:spcPct val="100000"/>
              </a:lnSpc>
              <a:spcBef>
                <a:spcPts val="540"/>
              </a:spcBef>
              <a:tabLst>
                <a:tab pos="1586865" algn="l"/>
              </a:tabLst>
            </a:pPr>
            <a:r>
              <a:rPr sz="2600" spc="-20" dirty="0">
                <a:solidFill>
                  <a:srgbClr val="800000"/>
                </a:solidFill>
                <a:latin typeface="Arial"/>
                <a:cs typeface="Arial"/>
              </a:rPr>
              <a:t>C</a:t>
            </a:r>
            <a:r>
              <a:rPr sz="2550" spc="-30" baseline="-16339" dirty="0">
                <a:solidFill>
                  <a:srgbClr val="800000"/>
                </a:solidFill>
                <a:latin typeface="Arial"/>
                <a:cs typeface="Arial"/>
              </a:rPr>
              <a:t>S3b</a:t>
            </a:r>
            <a:r>
              <a:rPr sz="2550" spc="577" baseline="-16339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=	1</a:t>
            </a:r>
            <a:endParaRPr sz="2600">
              <a:latin typeface="Arial"/>
              <a:cs typeface="Arial"/>
            </a:endParaRPr>
          </a:p>
          <a:p>
            <a:pPr marL="381000" marR="297180" indent="-342900">
              <a:lnSpc>
                <a:spcPct val="101200"/>
              </a:lnSpc>
              <a:spcBef>
                <a:spcPts val="640"/>
              </a:spcBef>
              <a:buClr>
                <a:srgbClr val="990033"/>
              </a:buClr>
              <a:buSzPct val="60714"/>
              <a:buFont typeface="Wingdings"/>
              <a:buChar char=""/>
              <a:tabLst>
                <a:tab pos="380365" algn="l"/>
                <a:tab pos="381000" algn="l"/>
              </a:tabLst>
            </a:pPr>
            <a:r>
              <a:rPr sz="2800" spc="20" dirty="0">
                <a:solidFill>
                  <a:srgbClr val="333399"/>
                </a:solidFill>
                <a:latin typeface="Arial"/>
                <a:cs typeface="Arial"/>
              </a:rPr>
              <a:t>S4: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Using </a:t>
            </a:r>
            <a:r>
              <a:rPr sz="2800" spc="20" dirty="0">
                <a:solidFill>
                  <a:srgbClr val="333399"/>
                </a:solidFill>
                <a:latin typeface="Arial"/>
                <a:cs typeface="Arial"/>
              </a:rPr>
              <a:t>an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ordering </a:t>
            </a:r>
            <a:r>
              <a:rPr sz="2800" spc="15" dirty="0">
                <a:solidFill>
                  <a:srgbClr val="333399"/>
                </a:solidFill>
                <a:latin typeface="Arial"/>
                <a:cs typeface="Arial"/>
              </a:rPr>
              <a:t>index </a:t>
            </a:r>
            <a:r>
              <a:rPr sz="2800" spc="10" dirty="0">
                <a:solidFill>
                  <a:srgbClr val="333399"/>
                </a:solidFill>
                <a:latin typeface="Arial"/>
                <a:cs typeface="Arial"/>
              </a:rPr>
              <a:t>to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retrieve</a:t>
            </a:r>
            <a:r>
              <a:rPr sz="2800" spc="-30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multiple 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records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6152" y="5252720"/>
            <a:ext cx="28130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35" dirty="0">
                <a:solidFill>
                  <a:srgbClr val="800000"/>
                </a:solidFill>
                <a:latin typeface="Arial"/>
                <a:cs typeface="Arial"/>
              </a:rPr>
              <a:t>S4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9452" y="5074920"/>
            <a:ext cx="174498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34365" algn="l"/>
                <a:tab pos="1015365" algn="l"/>
              </a:tabLst>
            </a:pP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C	=	x +</a:t>
            </a:r>
            <a:r>
              <a:rPr sz="2600" spc="-14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850" spc="652" baseline="43859" dirty="0">
                <a:solidFill>
                  <a:srgbClr val="800000"/>
                </a:solidFill>
                <a:latin typeface="Trebuchet MS"/>
                <a:cs typeface="Trebuchet MS"/>
              </a:rPr>
              <a:t>!</a:t>
            </a:r>
            <a:endParaRPr sz="2850" baseline="43859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36152" y="5328920"/>
            <a:ext cx="16510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480" dirty="0">
                <a:solidFill>
                  <a:srgbClr val="800000"/>
                </a:solidFill>
                <a:latin typeface="Trebuchet MS"/>
                <a:cs typeface="Trebuchet MS"/>
              </a:rPr>
              <a:t>"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48852" y="5309870"/>
            <a:ext cx="152400" cy="25400"/>
          </a:xfrm>
          <a:custGeom>
            <a:avLst/>
            <a:gdLst/>
            <a:ahLst/>
            <a:cxnLst/>
            <a:rect l="l" t="t" r="r" b="b"/>
            <a:pathLst>
              <a:path w="152400" h="25400">
                <a:moveTo>
                  <a:pt x="152400" y="0"/>
                </a:moveTo>
                <a:lnTo>
                  <a:pt x="0" y="0"/>
                </a:lnTo>
                <a:lnTo>
                  <a:pt x="0" y="25399"/>
                </a:lnTo>
                <a:lnTo>
                  <a:pt x="152400" y="25399"/>
                </a:lnTo>
                <a:lnTo>
                  <a:pt x="152400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5" dirty="0"/>
              <a:t>Slide </a:t>
            </a:r>
            <a:r>
              <a:rPr spc="10" dirty="0"/>
              <a:t>19-</a:t>
            </a:r>
            <a:r>
              <a:rPr spc="-195" dirty="0"/>
              <a:t> </a:t>
            </a: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2016 </a:t>
            </a:r>
            <a:r>
              <a:rPr spc="-25" dirty="0"/>
              <a:t>Ramez </a:t>
            </a:r>
            <a:r>
              <a:rPr spc="-5" dirty="0"/>
              <a:t>Elmasri and Shamkant B.</a:t>
            </a:r>
            <a:r>
              <a:rPr spc="-70" dirty="0"/>
              <a:t> </a:t>
            </a:r>
            <a:r>
              <a:rPr spc="5" dirty="0"/>
              <a:t>Navathe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27000"/>
            <a:ext cx="5638800" cy="11201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60"/>
              </a:spcBef>
            </a:pPr>
            <a:r>
              <a:rPr sz="3600" spc="-5" dirty="0">
                <a:solidFill>
                  <a:srgbClr val="800000"/>
                </a:solidFill>
                <a:latin typeface="Arial"/>
                <a:cs typeface="Arial"/>
              </a:rPr>
              <a:t>Cost Functions for SELECT  Operation</a:t>
            </a:r>
            <a:r>
              <a:rPr sz="36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800000"/>
                </a:solidFill>
                <a:latin typeface="Arial"/>
                <a:cs typeface="Arial"/>
              </a:rPr>
              <a:t>(cont’d.)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1300" y="1600200"/>
            <a:ext cx="82931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8452" y="1760220"/>
            <a:ext cx="1866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990033"/>
                </a:solidFill>
                <a:latin typeface="Wingdings"/>
                <a:cs typeface="Wingdings"/>
              </a:rPr>
              <a:t></a:t>
            </a:r>
            <a:endParaRPr sz="1700">
              <a:latin typeface="Wingdings"/>
              <a:cs typeface="Wingding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5" dirty="0"/>
              <a:t>Slide </a:t>
            </a:r>
            <a:r>
              <a:rPr spc="10" dirty="0"/>
              <a:t>19-</a:t>
            </a:r>
            <a:r>
              <a:rPr spc="-195" dirty="0"/>
              <a:t> </a:t>
            </a: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2016 </a:t>
            </a:r>
            <a:r>
              <a:rPr spc="-25" dirty="0"/>
              <a:t>Ramez </a:t>
            </a:r>
            <a:r>
              <a:rPr spc="-5" dirty="0"/>
              <a:t>Elmasri and Shamkant B.</a:t>
            </a:r>
            <a:r>
              <a:rPr spc="-70" dirty="0"/>
              <a:t> </a:t>
            </a:r>
            <a:r>
              <a:rPr spc="5" dirty="0"/>
              <a:t>Navathe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27000"/>
            <a:ext cx="5638800" cy="11201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60"/>
              </a:spcBef>
            </a:pPr>
            <a:r>
              <a:rPr spc="-5" dirty="0"/>
              <a:t>Cost Functions for SELECT  Operation</a:t>
            </a:r>
            <a:r>
              <a:rPr spc="-10" dirty="0"/>
              <a:t> </a:t>
            </a:r>
            <a:r>
              <a:rPr spc="-5" dirty="0"/>
              <a:t>(cont’d.)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5" dirty="0"/>
              <a:t>Slide </a:t>
            </a:r>
            <a:r>
              <a:rPr spc="10" dirty="0"/>
              <a:t>19-</a:t>
            </a:r>
            <a:r>
              <a:rPr spc="-195" dirty="0"/>
              <a:t> </a:t>
            </a: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2016 </a:t>
            </a:r>
            <a:r>
              <a:rPr spc="-25" dirty="0"/>
              <a:t>Ramez </a:t>
            </a:r>
            <a:r>
              <a:rPr spc="-5" dirty="0"/>
              <a:t>Elmasri and Shamkant B.</a:t>
            </a:r>
            <a:r>
              <a:rPr spc="-70" dirty="0"/>
              <a:t> </a:t>
            </a:r>
            <a:r>
              <a:rPr spc="5"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452" y="1532987"/>
            <a:ext cx="7547609" cy="236347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Clr>
                <a:srgbClr val="990033"/>
              </a:buClr>
              <a:buSzPct val="6071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Dynamic</a:t>
            </a:r>
            <a:r>
              <a:rPr sz="2800" spc="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programming</a:t>
            </a:r>
            <a:endParaRPr sz="2800">
              <a:latin typeface="Arial"/>
              <a:cs typeface="Arial"/>
            </a:endParaRPr>
          </a:p>
          <a:p>
            <a:pPr marL="762000" lvl="1" indent="-292100">
              <a:lnSpc>
                <a:spcPct val="100000"/>
              </a:lnSpc>
              <a:spcBef>
                <a:spcPts val="64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61365" algn="l"/>
                <a:tab pos="762000" algn="l"/>
              </a:tabLst>
            </a:pPr>
            <a:r>
              <a:rPr sz="2600" spc="-20" dirty="0">
                <a:solidFill>
                  <a:srgbClr val="800000"/>
                </a:solidFill>
                <a:latin typeface="Arial"/>
                <a:cs typeface="Arial"/>
              </a:rPr>
              <a:t>Cost-based 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optimization</a:t>
            </a:r>
            <a:r>
              <a:rPr sz="2600" spc="37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30" dirty="0">
                <a:solidFill>
                  <a:srgbClr val="800000"/>
                </a:solidFill>
                <a:latin typeface="Arial"/>
                <a:cs typeface="Arial"/>
              </a:rPr>
              <a:t>approach</a:t>
            </a:r>
            <a:endParaRPr sz="2600">
              <a:latin typeface="Arial"/>
              <a:cs typeface="Arial"/>
            </a:endParaRPr>
          </a:p>
          <a:p>
            <a:pPr marL="762000" lvl="1" indent="-292100">
              <a:lnSpc>
                <a:spcPct val="100000"/>
              </a:lnSpc>
              <a:spcBef>
                <a:spcPts val="68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61365" algn="l"/>
                <a:tab pos="762000" algn="l"/>
              </a:tabLst>
            </a:pP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Subproblems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are 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solved </a:t>
            </a:r>
            <a:r>
              <a:rPr sz="2600" spc="-20" dirty="0">
                <a:solidFill>
                  <a:srgbClr val="800000"/>
                </a:solidFill>
                <a:latin typeface="Arial"/>
                <a:cs typeface="Arial"/>
              </a:rPr>
              <a:t>only</a:t>
            </a:r>
            <a:r>
              <a:rPr sz="2600" spc="-25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once</a:t>
            </a:r>
            <a:endParaRPr sz="2600">
              <a:latin typeface="Arial"/>
              <a:cs typeface="Arial"/>
            </a:endParaRPr>
          </a:p>
          <a:p>
            <a:pPr marL="762000" marR="5080" lvl="1" indent="-292100">
              <a:lnSpc>
                <a:spcPts val="3100"/>
              </a:lnSpc>
              <a:spcBef>
                <a:spcPts val="70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61365" algn="l"/>
                <a:tab pos="762000" algn="l"/>
              </a:tabLst>
            </a:pP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Applies </a:t>
            </a:r>
            <a:r>
              <a:rPr sz="2600" spc="-20" dirty="0">
                <a:solidFill>
                  <a:srgbClr val="800000"/>
                </a:solidFill>
                <a:latin typeface="Arial"/>
                <a:cs typeface="Arial"/>
              </a:rPr>
              <a:t>when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a </a:t>
            </a: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problem </a:t>
            </a:r>
            <a:r>
              <a:rPr sz="2600" spc="-35" dirty="0">
                <a:solidFill>
                  <a:srgbClr val="800000"/>
                </a:solidFill>
                <a:latin typeface="Arial"/>
                <a:cs typeface="Arial"/>
              </a:rPr>
              <a:t>has </a:t>
            </a:r>
            <a:r>
              <a:rPr sz="2600" spc="-20" dirty="0">
                <a:solidFill>
                  <a:srgbClr val="800000"/>
                </a:solidFill>
                <a:latin typeface="Arial"/>
                <a:cs typeface="Arial"/>
              </a:rPr>
              <a:t>subproblems </a:t>
            </a:r>
            <a:r>
              <a:rPr sz="2600" spc="-35" dirty="0">
                <a:solidFill>
                  <a:srgbClr val="800000"/>
                </a:solidFill>
                <a:latin typeface="Arial"/>
                <a:cs typeface="Arial"/>
              </a:rPr>
              <a:t>that  </a:t>
            </a:r>
            <a:r>
              <a:rPr sz="2600" spc="-20" dirty="0">
                <a:solidFill>
                  <a:srgbClr val="800000"/>
                </a:solidFill>
                <a:latin typeface="Arial"/>
                <a:cs typeface="Arial"/>
              </a:rPr>
              <a:t>themselves </a:t>
            </a: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have</a:t>
            </a:r>
            <a:r>
              <a:rPr sz="2600" spc="3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20" dirty="0">
                <a:solidFill>
                  <a:srgbClr val="800000"/>
                </a:solidFill>
                <a:latin typeface="Arial"/>
                <a:cs typeface="Arial"/>
              </a:rPr>
              <a:t>subproblems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60"/>
              </a:spcBef>
            </a:pPr>
            <a:r>
              <a:rPr spc="-5" dirty="0"/>
              <a:t>19.5 Cost Functions for the JOIN  Operation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452" y="1620520"/>
            <a:ext cx="7668259" cy="37668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55600" marR="5080" indent="-342900">
              <a:lnSpc>
                <a:spcPct val="101200"/>
              </a:lnSpc>
              <a:spcBef>
                <a:spcPts val="60"/>
              </a:spcBef>
              <a:buClr>
                <a:srgbClr val="990033"/>
              </a:buClr>
              <a:buSzPct val="6071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Cost </a:t>
            </a:r>
            <a:r>
              <a:rPr sz="2800" spc="15" dirty="0">
                <a:solidFill>
                  <a:srgbClr val="333399"/>
                </a:solidFill>
                <a:latin typeface="Arial"/>
                <a:cs typeface="Arial"/>
              </a:rPr>
              <a:t>functions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involve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estimate </a:t>
            </a:r>
            <a:r>
              <a:rPr sz="2800" spc="20" dirty="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sz="2800" spc="-10" dirty="0">
                <a:solidFill>
                  <a:srgbClr val="333399"/>
                </a:solidFill>
                <a:latin typeface="Arial"/>
                <a:cs typeface="Arial"/>
              </a:rPr>
              <a:t>file size</a:t>
            </a:r>
            <a:r>
              <a:rPr sz="2800" spc="-254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25" dirty="0">
                <a:solidFill>
                  <a:srgbClr val="333399"/>
                </a:solidFill>
                <a:latin typeface="Arial"/>
                <a:cs typeface="Arial"/>
              </a:rPr>
              <a:t>that 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results from </a:t>
            </a:r>
            <a:r>
              <a:rPr sz="2800" spc="20" dirty="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sz="2800" spc="10" dirty="0">
                <a:solidFill>
                  <a:srgbClr val="333399"/>
                </a:solidFill>
                <a:latin typeface="Arial"/>
                <a:cs typeface="Arial"/>
              </a:rPr>
              <a:t>JOIN</a:t>
            </a:r>
            <a:r>
              <a:rPr sz="2800" spc="-17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15" dirty="0">
                <a:solidFill>
                  <a:srgbClr val="333399"/>
                </a:solidFill>
                <a:latin typeface="Arial"/>
                <a:cs typeface="Arial"/>
              </a:rPr>
              <a:t>operation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Clr>
                <a:srgbClr val="990033"/>
              </a:buClr>
              <a:buSzPct val="6071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Join</a:t>
            </a:r>
            <a:r>
              <a:rPr sz="2800" spc="-4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selectivity</a:t>
            </a:r>
            <a:endParaRPr sz="2800">
              <a:latin typeface="Arial"/>
              <a:cs typeface="Arial"/>
            </a:endParaRPr>
          </a:p>
          <a:p>
            <a:pPr marL="762000" marR="338455" lvl="1" indent="-292100">
              <a:lnSpc>
                <a:spcPts val="3100"/>
              </a:lnSpc>
              <a:spcBef>
                <a:spcPts val="76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61365" algn="l"/>
                <a:tab pos="762000" algn="l"/>
              </a:tabLst>
            </a:pP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Ratio </a:t>
            </a: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of the </a:t>
            </a: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size </a:t>
            </a: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of 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resulting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file 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to </a:t>
            </a: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size </a:t>
            </a: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of the  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CARTESIAN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PRODUCT</a:t>
            </a:r>
            <a:r>
              <a:rPr sz="2600" spc="9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file</a:t>
            </a:r>
            <a:endParaRPr sz="2600">
              <a:latin typeface="Arial"/>
              <a:cs typeface="Arial"/>
            </a:endParaRPr>
          </a:p>
          <a:p>
            <a:pPr marL="762000" lvl="1" indent="-292100">
              <a:lnSpc>
                <a:spcPct val="100000"/>
              </a:lnSpc>
              <a:spcBef>
                <a:spcPts val="58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61365" algn="l"/>
                <a:tab pos="762000" algn="l"/>
              </a:tabLst>
            </a:pP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Simple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formula </a:t>
            </a: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for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join</a:t>
            </a:r>
            <a:r>
              <a:rPr sz="2600" spc="1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selectivity</a:t>
            </a:r>
            <a:endParaRPr sz="2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333399"/>
              </a:buClr>
              <a:buFont typeface="Wingdings"/>
              <a:buChar char=""/>
            </a:pPr>
            <a:endParaRPr sz="40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990033"/>
              </a:buClr>
              <a:buSzPct val="6071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Join</a:t>
            </a:r>
            <a:r>
              <a:rPr sz="2800" spc="-4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cardinality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39671" y="4537242"/>
            <a:ext cx="4291509" cy="266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67900" y="5538140"/>
            <a:ext cx="2640098" cy="2634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5" dirty="0"/>
              <a:t>Slide </a:t>
            </a:r>
            <a:r>
              <a:rPr spc="10" dirty="0"/>
              <a:t>19-</a:t>
            </a:r>
            <a:r>
              <a:rPr spc="-195" dirty="0"/>
              <a:t> </a:t>
            </a: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2016 </a:t>
            </a:r>
            <a:r>
              <a:rPr spc="-25" dirty="0"/>
              <a:t>Ramez </a:t>
            </a:r>
            <a:r>
              <a:rPr spc="-5" dirty="0"/>
              <a:t>Elmasri and Shamkant B.</a:t>
            </a:r>
            <a:r>
              <a:rPr spc="-70" dirty="0"/>
              <a:t> </a:t>
            </a:r>
            <a:r>
              <a:rPr spc="5" dirty="0"/>
              <a:t>Navathe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27000"/>
            <a:ext cx="5664200" cy="11201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60"/>
              </a:spcBef>
            </a:pPr>
            <a:r>
              <a:rPr spc="-5" dirty="0"/>
              <a:t>Cost Functions for the JOIN  Operation</a:t>
            </a:r>
            <a:r>
              <a:rPr spc="-10" dirty="0"/>
              <a:t> </a:t>
            </a:r>
            <a:r>
              <a:rPr spc="-5" dirty="0"/>
              <a:t>(cont’d.)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352" y="1532987"/>
            <a:ext cx="8234045" cy="386207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790"/>
              </a:spcBef>
              <a:buClr>
                <a:srgbClr val="990033"/>
              </a:buClr>
              <a:buSzPct val="60714"/>
              <a:buFont typeface="Wingdings"/>
              <a:buChar char=""/>
              <a:tabLst>
                <a:tab pos="393065" algn="l"/>
                <a:tab pos="393700" algn="l"/>
              </a:tabLst>
            </a:pPr>
            <a:r>
              <a:rPr sz="2800" spc="10" dirty="0">
                <a:solidFill>
                  <a:srgbClr val="333399"/>
                </a:solidFill>
                <a:latin typeface="Arial"/>
                <a:cs typeface="Arial"/>
              </a:rPr>
              <a:t>J1: Nested-loop</a:t>
            </a:r>
            <a:r>
              <a:rPr sz="2800" spc="-2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Arial"/>
                <a:cs typeface="Arial"/>
              </a:rPr>
              <a:t>join</a:t>
            </a:r>
            <a:endParaRPr sz="2800">
              <a:latin typeface="Arial"/>
              <a:cs typeface="Arial"/>
            </a:endParaRPr>
          </a:p>
          <a:p>
            <a:pPr marL="800100" lvl="1" indent="-292100">
              <a:lnSpc>
                <a:spcPct val="100000"/>
              </a:lnSpc>
              <a:spcBef>
                <a:spcPts val="64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99465" algn="l"/>
                <a:tab pos="800100" algn="l"/>
              </a:tabLst>
            </a:pP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For </a:t>
            </a:r>
            <a:r>
              <a:rPr sz="2600" spc="-20" dirty="0">
                <a:solidFill>
                  <a:srgbClr val="800000"/>
                </a:solidFill>
                <a:latin typeface="Arial"/>
                <a:cs typeface="Arial"/>
              </a:rPr>
              <a:t>three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memory </a:t>
            </a:r>
            <a:r>
              <a:rPr sz="2600" spc="-35" dirty="0">
                <a:solidFill>
                  <a:srgbClr val="800000"/>
                </a:solidFill>
                <a:latin typeface="Arial"/>
                <a:cs typeface="Arial"/>
              </a:rPr>
              <a:t>buffer</a:t>
            </a:r>
            <a:r>
              <a:rPr sz="2600" spc="36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blocks:</a:t>
            </a:r>
            <a:endParaRPr sz="2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333399"/>
              </a:buClr>
              <a:buFont typeface="Wingdings"/>
              <a:buChar char=""/>
            </a:pPr>
            <a:endParaRPr sz="3800">
              <a:latin typeface="Arial"/>
              <a:cs typeface="Arial"/>
            </a:endParaRPr>
          </a:p>
          <a:p>
            <a:pPr marL="800100" lvl="1" indent="-292100">
              <a:lnSpc>
                <a:spcPct val="100000"/>
              </a:lnSpc>
              <a:spcBef>
                <a:spcPts val="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99465" algn="l"/>
                <a:tab pos="800100" algn="l"/>
              </a:tabLst>
            </a:pP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For </a:t>
            </a: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n</a:t>
            </a:r>
            <a:r>
              <a:rPr sz="2550" spc="-37" baseline="-16339" dirty="0">
                <a:solidFill>
                  <a:srgbClr val="800000"/>
                </a:solidFill>
                <a:latin typeface="Arial"/>
                <a:cs typeface="Arial"/>
              </a:rPr>
              <a:t>B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memory </a:t>
            </a:r>
            <a:r>
              <a:rPr sz="2600" spc="-35" dirty="0">
                <a:solidFill>
                  <a:srgbClr val="800000"/>
                </a:solidFill>
                <a:latin typeface="Arial"/>
                <a:cs typeface="Arial"/>
              </a:rPr>
              <a:t>buffer</a:t>
            </a:r>
            <a:r>
              <a:rPr sz="2600" spc="18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blocks:</a:t>
            </a:r>
            <a:endParaRPr sz="2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333399"/>
              </a:buClr>
              <a:buFont typeface="Wingdings"/>
              <a:buChar char=""/>
            </a:pPr>
            <a:endParaRPr sz="4050">
              <a:latin typeface="Arial"/>
              <a:cs typeface="Arial"/>
            </a:endParaRPr>
          </a:p>
          <a:p>
            <a:pPr marL="393700" indent="-342900">
              <a:lnSpc>
                <a:spcPct val="100000"/>
              </a:lnSpc>
              <a:buClr>
                <a:srgbClr val="990033"/>
              </a:buClr>
              <a:buSzPct val="60714"/>
              <a:buFont typeface="Wingdings"/>
              <a:buChar char=""/>
              <a:tabLst>
                <a:tab pos="393065" algn="l"/>
                <a:tab pos="393700" algn="l"/>
              </a:tabLst>
            </a:pPr>
            <a:r>
              <a:rPr sz="2800" spc="10" dirty="0">
                <a:solidFill>
                  <a:srgbClr val="333399"/>
                </a:solidFill>
                <a:latin typeface="Arial"/>
                <a:cs typeface="Arial"/>
              </a:rPr>
              <a:t>J2: </a:t>
            </a:r>
            <a:r>
              <a:rPr sz="2800" spc="20" dirty="0">
                <a:solidFill>
                  <a:srgbClr val="333399"/>
                </a:solidFill>
                <a:latin typeface="Arial"/>
                <a:cs typeface="Arial"/>
              </a:rPr>
              <a:t>Index-based </a:t>
            </a:r>
            <a:r>
              <a:rPr sz="2800" spc="15" dirty="0">
                <a:solidFill>
                  <a:srgbClr val="333399"/>
                </a:solidFill>
                <a:latin typeface="Arial"/>
                <a:cs typeface="Arial"/>
              </a:rPr>
              <a:t>nested-loop</a:t>
            </a:r>
            <a:r>
              <a:rPr sz="2800" spc="-47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Arial"/>
                <a:cs typeface="Arial"/>
              </a:rPr>
              <a:t>join</a:t>
            </a:r>
            <a:endParaRPr sz="2800">
              <a:latin typeface="Arial"/>
              <a:cs typeface="Arial"/>
            </a:endParaRPr>
          </a:p>
          <a:p>
            <a:pPr marL="800100" marR="43180" lvl="1" indent="-292100">
              <a:lnSpc>
                <a:spcPts val="3100"/>
              </a:lnSpc>
              <a:spcBef>
                <a:spcPts val="76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99465" algn="l"/>
                <a:tab pos="800100" algn="l"/>
              </a:tabLst>
            </a:pP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For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a </a:t>
            </a: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secondary </a:t>
            </a:r>
            <a:r>
              <a:rPr sz="2600" spc="-30" dirty="0">
                <a:solidFill>
                  <a:srgbClr val="800000"/>
                </a:solidFill>
                <a:latin typeface="Arial"/>
                <a:cs typeface="Arial"/>
              </a:rPr>
              <a:t>index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with 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selection cardinality </a:t>
            </a:r>
            <a:r>
              <a:rPr sz="2600" spc="-20" dirty="0">
                <a:solidFill>
                  <a:srgbClr val="800000"/>
                </a:solidFill>
                <a:latin typeface="Arial"/>
                <a:cs typeface="Arial"/>
              </a:rPr>
              <a:t>S</a:t>
            </a:r>
            <a:r>
              <a:rPr sz="2550" spc="-30" baseline="-16339" dirty="0">
                <a:solidFill>
                  <a:srgbClr val="800000"/>
                </a:solidFill>
                <a:latin typeface="Arial"/>
                <a:cs typeface="Arial"/>
              </a:rPr>
              <a:t>B </a:t>
            </a:r>
            <a:r>
              <a:rPr sz="17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for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join </a:t>
            </a:r>
            <a:r>
              <a:rPr sz="2600" spc="-20" dirty="0">
                <a:solidFill>
                  <a:srgbClr val="800000"/>
                </a:solidFill>
                <a:latin typeface="Arial"/>
                <a:cs typeface="Arial"/>
              </a:rPr>
              <a:t>attribute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B </a:t>
            </a: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sz="2600" spc="-4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20" dirty="0">
                <a:solidFill>
                  <a:srgbClr val="800000"/>
                </a:solidFill>
                <a:latin typeface="Arial"/>
                <a:cs typeface="Arial"/>
              </a:rPr>
              <a:t>S: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552" y="2682723"/>
            <a:ext cx="4694026" cy="310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19200" y="3492500"/>
            <a:ext cx="63373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52131" y="5644896"/>
            <a:ext cx="5626658" cy="2707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5" dirty="0"/>
              <a:t>Slide </a:t>
            </a:r>
            <a:r>
              <a:rPr spc="10" dirty="0"/>
              <a:t>19-</a:t>
            </a:r>
            <a:r>
              <a:rPr spc="-195" dirty="0"/>
              <a:t> </a:t>
            </a: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2016 </a:t>
            </a:r>
            <a:r>
              <a:rPr spc="-25" dirty="0"/>
              <a:t>Ramez </a:t>
            </a:r>
            <a:r>
              <a:rPr spc="-5" dirty="0"/>
              <a:t>Elmasri and Shamkant B.</a:t>
            </a:r>
            <a:r>
              <a:rPr spc="-70" dirty="0"/>
              <a:t> </a:t>
            </a:r>
            <a:r>
              <a:rPr spc="5" dirty="0"/>
              <a:t>Navathe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675640"/>
            <a:ext cx="2413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Introduction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5" dirty="0"/>
              <a:t>Slide </a:t>
            </a:r>
            <a:r>
              <a:rPr spc="10" dirty="0"/>
              <a:t>19-</a:t>
            </a:r>
            <a:r>
              <a:rPr spc="-195" dirty="0"/>
              <a:t> </a:t>
            </a: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2016 </a:t>
            </a:r>
            <a:r>
              <a:rPr spc="-25" dirty="0"/>
              <a:t>Ramez </a:t>
            </a:r>
            <a:r>
              <a:rPr spc="-5" dirty="0"/>
              <a:t>Elmasri and Shamkant B.</a:t>
            </a:r>
            <a:r>
              <a:rPr spc="-70" dirty="0"/>
              <a:t> </a:t>
            </a:r>
            <a:r>
              <a:rPr spc="5"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452" y="1532987"/>
            <a:ext cx="7867650" cy="327025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Clr>
                <a:srgbClr val="990033"/>
              </a:buClr>
              <a:buSzPct val="6071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10" dirty="0">
                <a:solidFill>
                  <a:srgbClr val="333399"/>
                </a:solidFill>
                <a:latin typeface="Arial"/>
                <a:cs typeface="Arial"/>
              </a:rPr>
              <a:t>Query</a:t>
            </a:r>
            <a:r>
              <a:rPr sz="2800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optimization</a:t>
            </a:r>
            <a:endParaRPr sz="2800">
              <a:latin typeface="Arial"/>
              <a:cs typeface="Arial"/>
            </a:endParaRPr>
          </a:p>
          <a:p>
            <a:pPr marL="762000" lvl="1" indent="-292100">
              <a:lnSpc>
                <a:spcPct val="100000"/>
              </a:lnSpc>
              <a:spcBef>
                <a:spcPts val="64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61365" algn="l"/>
                <a:tab pos="762000" algn="l"/>
              </a:tabLst>
            </a:pPr>
            <a:r>
              <a:rPr sz="2600" spc="-30" dirty="0">
                <a:solidFill>
                  <a:srgbClr val="800000"/>
                </a:solidFill>
                <a:latin typeface="Arial"/>
                <a:cs typeface="Arial"/>
              </a:rPr>
              <a:t>Conducted </a:t>
            </a: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by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a </a:t>
            </a: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query 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optimizer 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in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a</a:t>
            </a:r>
            <a:r>
              <a:rPr sz="2600" spc="-14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DBMS</a:t>
            </a:r>
            <a:endParaRPr sz="2600">
              <a:latin typeface="Arial"/>
              <a:cs typeface="Arial"/>
            </a:endParaRPr>
          </a:p>
          <a:p>
            <a:pPr marL="762000" marR="5080" lvl="1" indent="-292100">
              <a:lnSpc>
                <a:spcPts val="3100"/>
              </a:lnSpc>
              <a:spcBef>
                <a:spcPts val="80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61365" algn="l"/>
                <a:tab pos="762000" algn="l"/>
              </a:tabLst>
            </a:pP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Goal: 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select </a:t>
            </a: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best </a:t>
            </a:r>
            <a:r>
              <a:rPr sz="2600" spc="-20" dirty="0">
                <a:solidFill>
                  <a:srgbClr val="800000"/>
                </a:solidFill>
                <a:latin typeface="Arial"/>
                <a:cs typeface="Arial"/>
              </a:rPr>
              <a:t>available </a:t>
            </a: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strategy for executing  query</a:t>
            </a:r>
            <a:endParaRPr sz="26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8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5700" algn="l"/>
              </a:tabLst>
            </a:pPr>
            <a:r>
              <a:rPr sz="2400" spc="-15" dirty="0">
                <a:solidFill>
                  <a:srgbClr val="333399"/>
                </a:solidFill>
                <a:latin typeface="Arial"/>
                <a:cs typeface="Arial"/>
              </a:rPr>
              <a:t>Based </a:t>
            </a:r>
            <a:r>
              <a:rPr sz="2400" spc="-20" dirty="0">
                <a:solidFill>
                  <a:srgbClr val="333399"/>
                </a:solidFill>
                <a:latin typeface="Arial"/>
                <a:cs typeface="Arial"/>
              </a:rPr>
              <a:t>on </a:t>
            </a:r>
            <a:r>
              <a:rPr sz="2400" spc="-15" dirty="0">
                <a:solidFill>
                  <a:srgbClr val="333399"/>
                </a:solidFill>
                <a:latin typeface="Arial"/>
                <a:cs typeface="Arial"/>
              </a:rPr>
              <a:t>information</a:t>
            </a:r>
            <a:r>
              <a:rPr sz="2400" spc="3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333399"/>
                </a:solidFill>
                <a:latin typeface="Arial"/>
                <a:cs typeface="Arial"/>
              </a:rPr>
              <a:t>available</a:t>
            </a:r>
            <a:endParaRPr sz="2400">
              <a:latin typeface="Arial"/>
              <a:cs typeface="Arial"/>
            </a:endParaRPr>
          </a:p>
          <a:p>
            <a:pPr marL="355600" marR="1138555" indent="-342900">
              <a:lnSpc>
                <a:spcPct val="101200"/>
              </a:lnSpc>
              <a:spcBef>
                <a:spcPts val="575"/>
              </a:spcBef>
              <a:buClr>
                <a:srgbClr val="990033"/>
              </a:buClr>
              <a:buSzPct val="6071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Most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RDBMSs </a:t>
            </a:r>
            <a:r>
              <a:rPr sz="2800" spc="10" dirty="0">
                <a:solidFill>
                  <a:srgbClr val="333399"/>
                </a:solidFill>
                <a:latin typeface="Arial"/>
                <a:cs typeface="Arial"/>
              </a:rPr>
              <a:t>use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tree </a:t>
            </a:r>
            <a:r>
              <a:rPr sz="2800" spc="20" dirty="0">
                <a:solidFill>
                  <a:srgbClr val="333399"/>
                </a:solidFill>
                <a:latin typeface="Arial"/>
                <a:cs typeface="Arial"/>
              </a:rPr>
              <a:t>as the</a:t>
            </a:r>
            <a:r>
              <a:rPr sz="2800" spc="-28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15" dirty="0">
                <a:solidFill>
                  <a:srgbClr val="333399"/>
                </a:solidFill>
                <a:latin typeface="Arial"/>
                <a:cs typeface="Arial"/>
              </a:rPr>
              <a:t>internal  representation </a:t>
            </a:r>
            <a:r>
              <a:rPr sz="2800" spc="20" dirty="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sz="2800" spc="-2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15" dirty="0">
                <a:solidFill>
                  <a:srgbClr val="333399"/>
                </a:solidFill>
                <a:latin typeface="Arial"/>
                <a:cs typeface="Arial"/>
              </a:rPr>
              <a:t>query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27000"/>
            <a:ext cx="5664200" cy="11201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60"/>
              </a:spcBef>
            </a:pPr>
            <a:r>
              <a:rPr spc="-5" dirty="0"/>
              <a:t>Cost Functions for the JOIN  Operation</a:t>
            </a:r>
            <a:r>
              <a:rPr spc="-10" dirty="0"/>
              <a:t> </a:t>
            </a:r>
            <a:r>
              <a:rPr spc="-5" dirty="0"/>
              <a:t>(cont’d.)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452" y="1532987"/>
            <a:ext cx="7689850" cy="248285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Clr>
                <a:srgbClr val="990033"/>
              </a:buClr>
              <a:buSzPct val="6071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10" dirty="0">
                <a:solidFill>
                  <a:srgbClr val="333399"/>
                </a:solidFill>
                <a:latin typeface="Arial"/>
                <a:cs typeface="Arial"/>
              </a:rPr>
              <a:t>J3: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Sort-merge</a:t>
            </a:r>
            <a:r>
              <a:rPr sz="2800" spc="-1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join</a:t>
            </a:r>
            <a:endParaRPr sz="2800">
              <a:latin typeface="Arial"/>
              <a:cs typeface="Arial"/>
            </a:endParaRPr>
          </a:p>
          <a:p>
            <a:pPr marL="762000" lvl="1" indent="-292100">
              <a:lnSpc>
                <a:spcPct val="100000"/>
              </a:lnSpc>
              <a:spcBef>
                <a:spcPts val="64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61365" algn="l"/>
                <a:tab pos="762000" algn="l"/>
              </a:tabLst>
            </a:pP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For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files </a:t>
            </a: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already </a:t>
            </a:r>
            <a:r>
              <a:rPr sz="2600" spc="-20" dirty="0">
                <a:solidFill>
                  <a:srgbClr val="800000"/>
                </a:solidFill>
                <a:latin typeface="Arial"/>
                <a:cs typeface="Arial"/>
              </a:rPr>
              <a:t>sorted </a:t>
            </a: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on the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join</a:t>
            </a:r>
            <a:r>
              <a:rPr sz="2600" spc="6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attributes</a:t>
            </a:r>
            <a:endParaRPr sz="2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333399"/>
              </a:buClr>
              <a:buFont typeface="Wingdings"/>
              <a:buChar char=""/>
            </a:pPr>
            <a:endParaRPr sz="3800">
              <a:latin typeface="Arial"/>
              <a:cs typeface="Arial"/>
            </a:endParaRPr>
          </a:p>
          <a:p>
            <a:pPr marL="762000" lvl="1" indent="-292100">
              <a:lnSpc>
                <a:spcPct val="100000"/>
              </a:lnSpc>
              <a:spcBef>
                <a:spcPts val="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61365" algn="l"/>
                <a:tab pos="762000" algn="l"/>
              </a:tabLst>
            </a:pP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Cost </a:t>
            </a: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of 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sorting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must </a:t>
            </a: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be </a:t>
            </a:r>
            <a:r>
              <a:rPr sz="2600" spc="-40" dirty="0">
                <a:solidFill>
                  <a:srgbClr val="800000"/>
                </a:solidFill>
                <a:latin typeface="Arial"/>
                <a:cs typeface="Arial"/>
              </a:rPr>
              <a:t>added 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if 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sorting</a:t>
            </a:r>
            <a:r>
              <a:rPr sz="2600" spc="-1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45" dirty="0">
                <a:solidFill>
                  <a:srgbClr val="800000"/>
                </a:solidFill>
                <a:latin typeface="Arial"/>
                <a:cs typeface="Arial"/>
              </a:rPr>
              <a:t>needed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Clr>
                <a:srgbClr val="990033"/>
              </a:buClr>
              <a:buSzPct val="6071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10" dirty="0">
                <a:solidFill>
                  <a:srgbClr val="333399"/>
                </a:solidFill>
                <a:latin typeface="Arial"/>
                <a:cs typeface="Arial"/>
              </a:rPr>
              <a:t>J4: Partition-hash</a:t>
            </a:r>
            <a:r>
              <a:rPr sz="2800" spc="-2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join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686" y="2722879"/>
            <a:ext cx="3655694" cy="274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92672" y="4214547"/>
            <a:ext cx="4557087" cy="3071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5" dirty="0"/>
              <a:t>Slide </a:t>
            </a:r>
            <a:r>
              <a:rPr spc="10" dirty="0"/>
              <a:t>19-</a:t>
            </a:r>
            <a:r>
              <a:rPr spc="-195" dirty="0"/>
              <a:t> </a:t>
            </a: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2016 </a:t>
            </a:r>
            <a:r>
              <a:rPr spc="-25" dirty="0"/>
              <a:t>Ramez </a:t>
            </a:r>
            <a:r>
              <a:rPr spc="-5" dirty="0"/>
              <a:t>Elmasri and Shamkant B.</a:t>
            </a:r>
            <a:r>
              <a:rPr spc="-70" dirty="0"/>
              <a:t> </a:t>
            </a:r>
            <a:r>
              <a:rPr spc="5" dirty="0"/>
              <a:t>Navathe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27000"/>
            <a:ext cx="5664200" cy="11201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60"/>
              </a:spcBef>
            </a:pPr>
            <a:r>
              <a:rPr spc="-5" dirty="0"/>
              <a:t>Cost Functions for the JOIN  Operation</a:t>
            </a:r>
            <a:r>
              <a:rPr spc="-10" dirty="0"/>
              <a:t> </a:t>
            </a:r>
            <a:r>
              <a:rPr spc="-5" dirty="0"/>
              <a:t>(cont’d.)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452" y="1620520"/>
            <a:ext cx="70910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0033"/>
              </a:buClr>
              <a:buSzPct val="6071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Join selectivity </a:t>
            </a:r>
            <a:r>
              <a:rPr sz="2800" spc="25" dirty="0">
                <a:solidFill>
                  <a:srgbClr val="333399"/>
                </a:solidFill>
                <a:latin typeface="Arial"/>
                <a:cs typeface="Arial"/>
              </a:rPr>
              <a:t>and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cardinality </a:t>
            </a:r>
            <a:r>
              <a:rPr sz="2800" spc="20" dirty="0">
                <a:solidFill>
                  <a:srgbClr val="333399"/>
                </a:solidFill>
                <a:latin typeface="Arial"/>
                <a:cs typeface="Arial"/>
              </a:rPr>
              <a:t>for</a:t>
            </a:r>
            <a:r>
              <a:rPr sz="2800" spc="-30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Arial"/>
                <a:cs typeface="Arial"/>
              </a:rPr>
              <a:t>semi-join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8452" y="3157220"/>
            <a:ext cx="6854190" cy="2471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0" indent="-292100">
              <a:lnSpc>
                <a:spcPct val="100000"/>
              </a:lnSpc>
              <a:spcBef>
                <a:spcPts val="10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61365" algn="l"/>
                <a:tab pos="762000" algn="l"/>
              </a:tabLst>
            </a:pP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Unnesting query </a:t>
            </a:r>
            <a:r>
              <a:rPr sz="2600" spc="-30" dirty="0">
                <a:solidFill>
                  <a:srgbClr val="800000"/>
                </a:solidFill>
                <a:latin typeface="Arial"/>
                <a:cs typeface="Arial"/>
              </a:rPr>
              <a:t>above leads 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to</a:t>
            </a:r>
            <a:r>
              <a:rPr sz="2600" spc="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semi-join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0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990033"/>
              </a:buClr>
              <a:buSzPct val="6071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Join</a:t>
            </a:r>
            <a:r>
              <a:rPr sz="2800" spc="-4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selectivity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990033"/>
              </a:buClr>
              <a:buFont typeface="Wingdings"/>
              <a:buChar char=""/>
            </a:pPr>
            <a:endParaRPr sz="4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990033"/>
              </a:buClr>
              <a:buSzPct val="6071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Join</a:t>
            </a:r>
            <a:r>
              <a:rPr sz="2800" spc="-4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cardinality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03500" y="2146300"/>
            <a:ext cx="3340100" cy="106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82290" y="3705033"/>
            <a:ext cx="1984663" cy="6555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22724" y="4886325"/>
            <a:ext cx="3673030" cy="228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13716" y="5827367"/>
            <a:ext cx="1097484" cy="2415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5" dirty="0"/>
              <a:t>Slide </a:t>
            </a:r>
            <a:r>
              <a:rPr spc="10" dirty="0"/>
              <a:t>19-</a:t>
            </a:r>
            <a:r>
              <a:rPr spc="-195" dirty="0"/>
              <a:t> </a:t>
            </a: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2016 </a:t>
            </a:r>
            <a:r>
              <a:rPr spc="-25" dirty="0"/>
              <a:t>Ramez </a:t>
            </a:r>
            <a:r>
              <a:rPr spc="-5" dirty="0"/>
              <a:t>Elmasri and Shamkant B.</a:t>
            </a:r>
            <a:r>
              <a:rPr spc="-70" dirty="0"/>
              <a:t> </a:t>
            </a:r>
            <a:r>
              <a:rPr spc="5" dirty="0"/>
              <a:t>Navathe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27000"/>
            <a:ext cx="5664200" cy="11201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60"/>
              </a:spcBef>
            </a:pPr>
            <a:r>
              <a:rPr spc="-5" dirty="0"/>
              <a:t>Cost Functions for the JOIN  Operation</a:t>
            </a:r>
            <a:r>
              <a:rPr spc="-10" dirty="0"/>
              <a:t> </a:t>
            </a:r>
            <a:r>
              <a:rPr spc="-5" dirty="0"/>
              <a:t>(cont’d.)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452" y="1620520"/>
            <a:ext cx="69259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0033"/>
              </a:buClr>
              <a:buSzPct val="6071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Join selectivity </a:t>
            </a:r>
            <a:r>
              <a:rPr sz="2800" spc="25" dirty="0">
                <a:solidFill>
                  <a:srgbClr val="333399"/>
                </a:solidFill>
                <a:latin typeface="Arial"/>
                <a:cs typeface="Arial"/>
              </a:rPr>
              <a:t>and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cardinality </a:t>
            </a:r>
            <a:r>
              <a:rPr sz="2800" spc="20" dirty="0">
                <a:solidFill>
                  <a:srgbClr val="333399"/>
                </a:solidFill>
                <a:latin typeface="Arial"/>
                <a:cs typeface="Arial"/>
              </a:rPr>
              <a:t>for</a:t>
            </a:r>
            <a:r>
              <a:rPr sz="2800" spc="-30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anti-join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5652" y="3119120"/>
            <a:ext cx="62191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0" indent="-292100">
              <a:lnSpc>
                <a:spcPct val="100000"/>
              </a:lnSpc>
              <a:spcBef>
                <a:spcPts val="10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304165" algn="l"/>
                <a:tab pos="304800" algn="l"/>
              </a:tabLst>
            </a:pP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Unnesting query </a:t>
            </a:r>
            <a:r>
              <a:rPr sz="2600" spc="-30" dirty="0">
                <a:solidFill>
                  <a:srgbClr val="800000"/>
                </a:solidFill>
                <a:latin typeface="Arial"/>
                <a:cs typeface="Arial"/>
              </a:rPr>
              <a:t>above leads 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to</a:t>
            </a:r>
            <a:r>
              <a:rPr sz="2600" spc="4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anti-join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8452" y="4617720"/>
            <a:ext cx="2731135" cy="148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0033"/>
              </a:buClr>
              <a:buSzPct val="6071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Join</a:t>
            </a:r>
            <a:r>
              <a:rPr sz="2800" spc="-6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selectivity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990033"/>
              </a:buClr>
              <a:buFont typeface="Wingdings"/>
              <a:buChar char=""/>
            </a:pPr>
            <a:endParaRPr sz="4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990033"/>
              </a:buClr>
              <a:buSzPct val="6071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Join</a:t>
            </a:r>
            <a:r>
              <a:rPr sz="2800" spc="-10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cardinality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38364" y="3767666"/>
            <a:ext cx="2154661" cy="6992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11480" y="2172034"/>
            <a:ext cx="3404919" cy="9350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70048" y="5216954"/>
            <a:ext cx="3841903" cy="2306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19400" y="6083300"/>
            <a:ext cx="1371600" cy="419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5" dirty="0"/>
              <a:t>Slide </a:t>
            </a:r>
            <a:r>
              <a:rPr spc="10" dirty="0"/>
              <a:t>19-</a:t>
            </a:r>
            <a:r>
              <a:rPr spc="-195" dirty="0"/>
              <a:t> </a:t>
            </a: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2016 </a:t>
            </a:r>
            <a:r>
              <a:rPr spc="-25" dirty="0"/>
              <a:t>Ramez </a:t>
            </a:r>
            <a:r>
              <a:rPr spc="-5" dirty="0"/>
              <a:t>Elmasri and Shamkant B.</a:t>
            </a:r>
            <a:r>
              <a:rPr spc="-70" dirty="0"/>
              <a:t> </a:t>
            </a:r>
            <a:r>
              <a:rPr spc="5" dirty="0"/>
              <a:t>Navathe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27000"/>
            <a:ext cx="5664200" cy="11201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60"/>
              </a:spcBef>
            </a:pPr>
            <a:r>
              <a:rPr spc="-5" dirty="0"/>
              <a:t>Cost Functions for the JOIN  Operation</a:t>
            </a:r>
            <a:r>
              <a:rPr spc="-10" dirty="0"/>
              <a:t> </a:t>
            </a:r>
            <a:r>
              <a:rPr spc="-5" dirty="0"/>
              <a:t>(cont’d.)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5" dirty="0"/>
              <a:t>Slide </a:t>
            </a:r>
            <a:r>
              <a:rPr spc="10" dirty="0"/>
              <a:t>19-</a:t>
            </a:r>
            <a:r>
              <a:rPr spc="-195" dirty="0"/>
              <a:t> </a:t>
            </a: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2016 </a:t>
            </a:r>
            <a:r>
              <a:rPr spc="-25" dirty="0"/>
              <a:t>Ramez </a:t>
            </a:r>
            <a:r>
              <a:rPr spc="-5" dirty="0"/>
              <a:t>Elmasri and Shamkant B.</a:t>
            </a:r>
            <a:r>
              <a:rPr spc="-70" dirty="0"/>
              <a:t> </a:t>
            </a:r>
            <a:r>
              <a:rPr spc="5"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452" y="1620520"/>
            <a:ext cx="8123555" cy="404114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55600" marR="5080" indent="-342900">
              <a:lnSpc>
                <a:spcPct val="101200"/>
              </a:lnSpc>
              <a:spcBef>
                <a:spcPts val="60"/>
              </a:spcBef>
              <a:buClr>
                <a:srgbClr val="990033"/>
              </a:buClr>
              <a:buSzPct val="6071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10" dirty="0">
                <a:solidFill>
                  <a:srgbClr val="333399"/>
                </a:solidFill>
                <a:latin typeface="Arial"/>
                <a:cs typeface="Arial"/>
              </a:rPr>
              <a:t>Physical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optimization involves </a:t>
            </a:r>
            <a:r>
              <a:rPr sz="2800" spc="15" dirty="0">
                <a:solidFill>
                  <a:srgbClr val="333399"/>
                </a:solidFill>
                <a:latin typeface="Arial"/>
                <a:cs typeface="Arial"/>
              </a:rPr>
              <a:t>execution</a:t>
            </a:r>
            <a:r>
              <a:rPr sz="2800" spc="-37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decision  </a:t>
            </a:r>
            <a:r>
              <a:rPr sz="2800" spc="20" dirty="0">
                <a:solidFill>
                  <a:srgbClr val="333399"/>
                </a:solidFill>
                <a:latin typeface="Arial"/>
                <a:cs typeface="Arial"/>
              </a:rPr>
              <a:t>at the </a:t>
            </a:r>
            <a:r>
              <a:rPr sz="2800" spc="10" dirty="0">
                <a:solidFill>
                  <a:srgbClr val="333399"/>
                </a:solidFill>
                <a:latin typeface="Arial"/>
                <a:cs typeface="Arial"/>
              </a:rPr>
              <a:t>physical</a:t>
            </a:r>
            <a:r>
              <a:rPr sz="2800" spc="-24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10" dirty="0">
                <a:solidFill>
                  <a:srgbClr val="333399"/>
                </a:solidFill>
                <a:latin typeface="Arial"/>
                <a:cs typeface="Arial"/>
              </a:rPr>
              <a:t>level</a:t>
            </a:r>
            <a:endParaRPr sz="2800" dirty="0">
              <a:latin typeface="Arial"/>
              <a:cs typeface="Arial"/>
            </a:endParaRPr>
          </a:p>
          <a:p>
            <a:pPr marL="762000" lvl="1" indent="-292100">
              <a:lnSpc>
                <a:spcPct val="100000"/>
              </a:lnSpc>
              <a:spcBef>
                <a:spcPts val="64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61365" algn="l"/>
                <a:tab pos="762000" algn="l"/>
              </a:tabLst>
            </a:pPr>
            <a:r>
              <a:rPr sz="2600" spc="-20" dirty="0">
                <a:solidFill>
                  <a:srgbClr val="800000"/>
                </a:solidFill>
                <a:latin typeface="Arial"/>
                <a:cs typeface="Arial"/>
              </a:rPr>
              <a:t>Cost-based physical</a:t>
            </a:r>
            <a:r>
              <a:rPr sz="2600" spc="34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optimization</a:t>
            </a:r>
            <a:endParaRPr sz="2600" dirty="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58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5700" algn="l"/>
              </a:tabLst>
            </a:pPr>
            <a:r>
              <a:rPr sz="2400" spc="-20" dirty="0">
                <a:solidFill>
                  <a:srgbClr val="333399"/>
                </a:solidFill>
                <a:latin typeface="Arial"/>
                <a:cs typeface="Arial"/>
              </a:rPr>
              <a:t>Top-down</a:t>
            </a:r>
            <a:r>
              <a:rPr sz="2400" spc="19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333399"/>
                </a:solidFill>
                <a:latin typeface="Arial"/>
                <a:cs typeface="Arial"/>
              </a:rPr>
              <a:t>approach</a:t>
            </a:r>
            <a:endParaRPr sz="2400" dirty="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52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5700" algn="l"/>
              </a:tabLst>
            </a:pP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Bottom-up </a:t>
            </a:r>
            <a:r>
              <a:rPr sz="2400" spc="-25" dirty="0">
                <a:solidFill>
                  <a:srgbClr val="333399"/>
                </a:solidFill>
                <a:latin typeface="Arial"/>
                <a:cs typeface="Arial"/>
              </a:rPr>
              <a:t>approach</a:t>
            </a:r>
            <a:endParaRPr sz="2400" dirty="0">
              <a:latin typeface="Arial"/>
              <a:cs typeface="Arial"/>
            </a:endParaRPr>
          </a:p>
          <a:p>
            <a:pPr marL="355600" marR="1056640" indent="-342900">
              <a:lnSpc>
                <a:spcPts val="3300"/>
              </a:lnSpc>
              <a:spcBef>
                <a:spcPts val="880"/>
              </a:spcBef>
              <a:buClr>
                <a:srgbClr val="990033"/>
              </a:buClr>
              <a:buSzPct val="6071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Certain </a:t>
            </a:r>
            <a:r>
              <a:rPr sz="2800" spc="10" dirty="0">
                <a:solidFill>
                  <a:srgbClr val="333399"/>
                </a:solidFill>
                <a:latin typeface="Arial"/>
                <a:cs typeface="Arial"/>
              </a:rPr>
              <a:t>physical level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heuristics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make</a:t>
            </a:r>
            <a:r>
              <a:rPr sz="2800" spc="-2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10" dirty="0">
                <a:solidFill>
                  <a:srgbClr val="333399"/>
                </a:solidFill>
                <a:latin typeface="Arial"/>
                <a:cs typeface="Arial"/>
              </a:rPr>
              <a:t>cost  optimizations</a:t>
            </a:r>
            <a:r>
              <a:rPr sz="2800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15" dirty="0">
                <a:solidFill>
                  <a:srgbClr val="333399"/>
                </a:solidFill>
                <a:latin typeface="Arial"/>
                <a:cs typeface="Arial"/>
              </a:rPr>
              <a:t>unnecessary</a:t>
            </a:r>
            <a:endParaRPr sz="2800" dirty="0">
              <a:latin typeface="Arial"/>
              <a:cs typeface="Arial"/>
            </a:endParaRPr>
          </a:p>
          <a:p>
            <a:pPr marL="762000" marR="1396365" lvl="1" indent="-292100">
              <a:lnSpc>
                <a:spcPts val="3100"/>
              </a:lnSpc>
              <a:spcBef>
                <a:spcPts val="66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61365" algn="l"/>
                <a:tab pos="762000" algn="l"/>
              </a:tabLst>
            </a:pPr>
            <a:r>
              <a:rPr sz="2600" spc="-20" dirty="0">
                <a:solidFill>
                  <a:srgbClr val="800000"/>
                </a:solidFill>
                <a:latin typeface="Arial"/>
                <a:cs typeface="Arial"/>
              </a:rPr>
              <a:t>Example: </a:t>
            </a: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for </a:t>
            </a:r>
            <a:r>
              <a:rPr sz="2600" spc="-20" dirty="0">
                <a:solidFill>
                  <a:srgbClr val="800000"/>
                </a:solidFill>
                <a:latin typeface="Arial"/>
                <a:cs typeface="Arial"/>
              </a:rPr>
              <a:t>selections, use </a:t>
            </a:r>
            <a:r>
              <a:rPr sz="2600" spc="-30" dirty="0">
                <a:solidFill>
                  <a:srgbClr val="800000"/>
                </a:solidFill>
                <a:latin typeface="Arial"/>
                <a:cs typeface="Arial"/>
              </a:rPr>
              <a:t>index </a:t>
            </a:r>
            <a:r>
              <a:rPr sz="2600" spc="-20" dirty="0">
                <a:solidFill>
                  <a:srgbClr val="800000"/>
                </a:solidFill>
                <a:latin typeface="Arial"/>
                <a:cs typeface="Arial"/>
              </a:rPr>
              <a:t>scans  </a:t>
            </a:r>
            <a:r>
              <a:rPr sz="2600" spc="-30" dirty="0">
                <a:solidFill>
                  <a:srgbClr val="800000"/>
                </a:solidFill>
                <a:latin typeface="Arial"/>
                <a:cs typeface="Arial"/>
              </a:rPr>
              <a:t>whenever</a:t>
            </a:r>
            <a:r>
              <a:rPr sz="2600" spc="204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possible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27000"/>
            <a:ext cx="5664200" cy="11201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60"/>
              </a:spcBef>
            </a:pPr>
            <a:r>
              <a:rPr spc="-5" dirty="0"/>
              <a:t>Cost Functions for the JOIN  Operation</a:t>
            </a:r>
            <a:r>
              <a:rPr spc="-10" dirty="0"/>
              <a:t> </a:t>
            </a:r>
            <a:r>
              <a:rPr spc="-5" dirty="0"/>
              <a:t>(cont’d.)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5" dirty="0"/>
              <a:t>Slide </a:t>
            </a:r>
            <a:r>
              <a:rPr spc="10" dirty="0"/>
              <a:t>19-</a:t>
            </a:r>
            <a:r>
              <a:rPr spc="-195" dirty="0"/>
              <a:t> </a:t>
            </a: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2016 </a:t>
            </a:r>
            <a:r>
              <a:rPr spc="-25" dirty="0"/>
              <a:t>Ramez </a:t>
            </a:r>
            <a:r>
              <a:rPr spc="-5" dirty="0"/>
              <a:t>Elmasri and Shamkant B.</a:t>
            </a:r>
            <a:r>
              <a:rPr spc="-70" dirty="0"/>
              <a:t> </a:t>
            </a:r>
            <a:r>
              <a:rPr spc="5"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452" y="1532987"/>
            <a:ext cx="8084184" cy="425577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Clr>
                <a:srgbClr val="990033"/>
              </a:buClr>
              <a:buSzPct val="6071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20" dirty="0">
                <a:solidFill>
                  <a:srgbClr val="333399"/>
                </a:solidFill>
                <a:latin typeface="Arial"/>
                <a:cs typeface="Arial"/>
              </a:rPr>
              <a:t>Left-deep </a:t>
            </a:r>
            <a:r>
              <a:rPr sz="2800" spc="10" dirty="0">
                <a:solidFill>
                  <a:srgbClr val="333399"/>
                </a:solidFill>
                <a:latin typeface="Arial"/>
                <a:cs typeface="Arial"/>
              </a:rPr>
              <a:t>trees generally</a:t>
            </a:r>
            <a:r>
              <a:rPr sz="2800" spc="-434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preferred</a:t>
            </a:r>
            <a:endParaRPr sz="2800">
              <a:latin typeface="Arial"/>
              <a:cs typeface="Arial"/>
            </a:endParaRPr>
          </a:p>
          <a:p>
            <a:pPr marL="762000" lvl="1" indent="-292100">
              <a:lnSpc>
                <a:spcPct val="100000"/>
              </a:lnSpc>
              <a:spcBef>
                <a:spcPts val="64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61365" algn="l"/>
                <a:tab pos="762000" algn="l"/>
              </a:tabLst>
            </a:pP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Work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well </a:t>
            </a: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for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common 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algorithms </a:t>
            </a: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for</a:t>
            </a:r>
            <a:r>
              <a:rPr sz="2600" spc="2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join</a:t>
            </a:r>
            <a:endParaRPr sz="2600">
              <a:latin typeface="Arial"/>
              <a:cs typeface="Arial"/>
            </a:endParaRPr>
          </a:p>
          <a:p>
            <a:pPr marL="762000" lvl="1" indent="-292100">
              <a:lnSpc>
                <a:spcPct val="100000"/>
              </a:lnSpc>
              <a:spcBef>
                <a:spcPts val="68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61365" algn="l"/>
                <a:tab pos="762000" algn="l"/>
              </a:tabLst>
            </a:pPr>
            <a:r>
              <a:rPr sz="2600" spc="-20" dirty="0">
                <a:solidFill>
                  <a:srgbClr val="800000"/>
                </a:solidFill>
                <a:latin typeface="Arial"/>
                <a:cs typeface="Arial"/>
              </a:rPr>
              <a:t>Able 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to </a:t>
            </a:r>
            <a:r>
              <a:rPr sz="2600" spc="-35" dirty="0">
                <a:solidFill>
                  <a:srgbClr val="800000"/>
                </a:solidFill>
                <a:latin typeface="Arial"/>
                <a:cs typeface="Arial"/>
              </a:rPr>
              <a:t>generate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fully </a:t>
            </a: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pipelined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30" dirty="0">
                <a:solidFill>
                  <a:srgbClr val="800000"/>
                </a:solidFill>
                <a:latin typeface="Arial"/>
                <a:cs typeface="Arial"/>
              </a:rPr>
              <a:t>plans</a:t>
            </a:r>
            <a:endParaRPr sz="2600">
              <a:latin typeface="Arial"/>
              <a:cs typeface="Arial"/>
            </a:endParaRPr>
          </a:p>
          <a:p>
            <a:pPr marL="355600" marR="1337945" indent="-342900">
              <a:lnSpc>
                <a:spcPct val="101200"/>
              </a:lnSpc>
              <a:spcBef>
                <a:spcPts val="535"/>
              </a:spcBef>
              <a:buClr>
                <a:srgbClr val="990033"/>
              </a:buClr>
              <a:buSzPct val="6071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Characteristics </a:t>
            </a:r>
            <a:r>
              <a:rPr sz="2800" spc="20" dirty="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dynamic</a:t>
            </a:r>
            <a:r>
              <a:rPr sz="2800" spc="-1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programming  </a:t>
            </a:r>
            <a:r>
              <a:rPr sz="2800" spc="15" dirty="0">
                <a:solidFill>
                  <a:srgbClr val="333399"/>
                </a:solidFill>
                <a:latin typeface="Arial"/>
                <a:cs typeface="Arial"/>
              </a:rPr>
              <a:t>algorithm</a:t>
            </a:r>
            <a:endParaRPr sz="2800">
              <a:latin typeface="Arial"/>
              <a:cs typeface="Arial"/>
            </a:endParaRPr>
          </a:p>
          <a:p>
            <a:pPr marL="762000" lvl="1" indent="-292100">
              <a:lnSpc>
                <a:spcPct val="100000"/>
              </a:lnSpc>
              <a:spcBef>
                <a:spcPts val="64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61365" algn="l"/>
                <a:tab pos="762000" algn="l"/>
              </a:tabLst>
            </a:pP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Optimal </a:t>
            </a:r>
            <a:r>
              <a:rPr sz="2600" spc="-20" dirty="0">
                <a:solidFill>
                  <a:srgbClr val="800000"/>
                </a:solidFill>
                <a:latin typeface="Arial"/>
                <a:cs typeface="Arial"/>
              </a:rPr>
              <a:t>solution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structure 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is</a:t>
            </a:r>
            <a:r>
              <a:rPr sz="2600" spc="27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35" dirty="0">
                <a:solidFill>
                  <a:srgbClr val="800000"/>
                </a:solidFill>
                <a:latin typeface="Arial"/>
                <a:cs typeface="Arial"/>
              </a:rPr>
              <a:t>developed</a:t>
            </a:r>
            <a:endParaRPr sz="2600">
              <a:latin typeface="Arial"/>
              <a:cs typeface="Arial"/>
            </a:endParaRPr>
          </a:p>
          <a:p>
            <a:pPr marL="762000" lvl="1" indent="-292100">
              <a:lnSpc>
                <a:spcPct val="100000"/>
              </a:lnSpc>
              <a:spcBef>
                <a:spcPts val="58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61365" algn="l"/>
                <a:tab pos="762000" algn="l"/>
              </a:tabLst>
            </a:pP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Value of the </a:t>
            </a:r>
            <a:r>
              <a:rPr sz="2600" spc="-20" dirty="0">
                <a:solidFill>
                  <a:srgbClr val="800000"/>
                </a:solidFill>
                <a:latin typeface="Arial"/>
                <a:cs typeface="Arial"/>
              </a:rPr>
              <a:t>optimal solution 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is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recursively</a:t>
            </a:r>
            <a:r>
              <a:rPr sz="2600" spc="56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30" dirty="0">
                <a:solidFill>
                  <a:srgbClr val="800000"/>
                </a:solidFill>
                <a:latin typeface="Arial"/>
                <a:cs typeface="Arial"/>
              </a:rPr>
              <a:t>defined</a:t>
            </a:r>
            <a:endParaRPr sz="2600">
              <a:latin typeface="Arial"/>
              <a:cs typeface="Arial"/>
            </a:endParaRPr>
          </a:p>
          <a:p>
            <a:pPr marL="762000" marR="1122680" lvl="1" indent="-292100">
              <a:lnSpc>
                <a:spcPts val="3100"/>
              </a:lnSpc>
              <a:spcBef>
                <a:spcPts val="80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61365" algn="l"/>
                <a:tab pos="762000" algn="l"/>
              </a:tabLst>
            </a:pP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Optimal </a:t>
            </a:r>
            <a:r>
              <a:rPr sz="2600" spc="-20" dirty="0">
                <a:solidFill>
                  <a:srgbClr val="800000"/>
                </a:solidFill>
                <a:latin typeface="Arial"/>
                <a:cs typeface="Arial"/>
              </a:rPr>
              <a:t>solution 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is </a:t>
            </a: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computed </a:t>
            </a:r>
            <a:r>
              <a:rPr sz="2600" spc="-35" dirty="0">
                <a:solidFill>
                  <a:srgbClr val="800000"/>
                </a:solidFill>
                <a:latin typeface="Arial"/>
                <a:cs typeface="Arial"/>
              </a:rPr>
              <a:t>and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its </a:t>
            </a:r>
            <a:r>
              <a:rPr sz="2600" spc="-20" dirty="0">
                <a:solidFill>
                  <a:srgbClr val="800000"/>
                </a:solidFill>
                <a:latin typeface="Arial"/>
                <a:cs typeface="Arial"/>
              </a:rPr>
              <a:t>value  </a:t>
            </a:r>
            <a:r>
              <a:rPr sz="2600" spc="-35" dirty="0">
                <a:solidFill>
                  <a:srgbClr val="800000"/>
                </a:solidFill>
                <a:latin typeface="Arial"/>
                <a:cs typeface="Arial"/>
              </a:rPr>
              <a:t>developed 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in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a </a:t>
            </a: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bottom-up</a:t>
            </a:r>
            <a:r>
              <a:rPr sz="2600" spc="-24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fashion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60"/>
              </a:spcBef>
            </a:pPr>
            <a:r>
              <a:rPr spc="-5" dirty="0"/>
              <a:t>19.6 Example to Illustrate Cost-Based  Query</a:t>
            </a:r>
            <a:r>
              <a:rPr spc="-10" dirty="0"/>
              <a:t> </a:t>
            </a:r>
            <a:r>
              <a:rPr spc="-5" dirty="0"/>
              <a:t>Optimization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452" y="1620520"/>
            <a:ext cx="8195945" cy="88391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55600" marR="5080" indent="-342900">
              <a:lnSpc>
                <a:spcPct val="101200"/>
              </a:lnSpc>
              <a:spcBef>
                <a:spcPts val="60"/>
              </a:spcBef>
              <a:buClr>
                <a:srgbClr val="990033"/>
              </a:buClr>
              <a:buSzPct val="6071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10" dirty="0">
                <a:solidFill>
                  <a:srgbClr val="333399"/>
                </a:solidFill>
                <a:latin typeface="Arial"/>
                <a:cs typeface="Arial"/>
              </a:rPr>
              <a:t>Example: Consider Q2 </a:t>
            </a:r>
            <a:r>
              <a:rPr sz="2800" spc="15" dirty="0">
                <a:solidFill>
                  <a:srgbClr val="333399"/>
                </a:solidFill>
                <a:latin typeface="Arial"/>
                <a:cs typeface="Arial"/>
              </a:rPr>
              <a:t>below </a:t>
            </a:r>
            <a:r>
              <a:rPr sz="2800" spc="25" dirty="0">
                <a:solidFill>
                  <a:srgbClr val="333399"/>
                </a:solidFill>
                <a:latin typeface="Arial"/>
                <a:cs typeface="Arial"/>
              </a:rPr>
              <a:t>and </a:t>
            </a:r>
            <a:r>
              <a:rPr sz="2800" spc="15" dirty="0">
                <a:solidFill>
                  <a:srgbClr val="333399"/>
                </a:solidFill>
                <a:latin typeface="Arial"/>
                <a:cs typeface="Arial"/>
              </a:rPr>
              <a:t>query</a:t>
            </a:r>
            <a:r>
              <a:rPr sz="2800" spc="-56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tree from 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Figure </a:t>
            </a:r>
            <a:r>
              <a:rPr sz="2800" spc="20" dirty="0">
                <a:solidFill>
                  <a:srgbClr val="333399"/>
                </a:solidFill>
                <a:latin typeface="Arial"/>
                <a:cs typeface="Arial"/>
              </a:rPr>
              <a:t>19.1(a) on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slide</a:t>
            </a:r>
            <a:r>
              <a:rPr sz="2800" spc="-1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6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8452" y="4097020"/>
            <a:ext cx="7792720" cy="883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0033"/>
              </a:buClr>
              <a:buSzPct val="6071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10" dirty="0">
                <a:solidFill>
                  <a:srgbClr val="333399"/>
                </a:solidFill>
                <a:latin typeface="Arial"/>
                <a:cs typeface="Arial"/>
              </a:rPr>
              <a:t>Information </a:t>
            </a:r>
            <a:r>
              <a:rPr sz="2800" spc="30" dirty="0">
                <a:solidFill>
                  <a:srgbClr val="333399"/>
                </a:solidFill>
                <a:latin typeface="Arial"/>
                <a:cs typeface="Arial"/>
              </a:rPr>
              <a:t>about</a:t>
            </a:r>
            <a:r>
              <a:rPr sz="2800" spc="-59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20" dirty="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sz="2800" spc="10" dirty="0">
                <a:solidFill>
                  <a:srgbClr val="333399"/>
                </a:solidFill>
                <a:latin typeface="Arial"/>
                <a:cs typeface="Arial"/>
              </a:rPr>
              <a:t>relations shown </a:t>
            </a:r>
            <a:r>
              <a:rPr sz="2800" spc="-15" dirty="0">
                <a:solidFill>
                  <a:srgbClr val="333399"/>
                </a:solidFill>
                <a:latin typeface="Arial"/>
                <a:cs typeface="Arial"/>
              </a:rPr>
              <a:t>in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Figure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40"/>
              </a:spcBef>
            </a:pPr>
            <a:r>
              <a:rPr sz="2800" spc="25" dirty="0">
                <a:solidFill>
                  <a:srgbClr val="333399"/>
                </a:solidFill>
                <a:latin typeface="Arial"/>
                <a:cs typeface="Arial"/>
              </a:rPr>
              <a:t>19.6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(next</a:t>
            </a:r>
            <a:r>
              <a:rPr sz="2800" spc="-1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slide)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00171" y="2867025"/>
            <a:ext cx="4159402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5" dirty="0"/>
              <a:t>Slide </a:t>
            </a:r>
            <a:r>
              <a:rPr spc="10" dirty="0"/>
              <a:t>19-</a:t>
            </a:r>
            <a:r>
              <a:rPr spc="-195" dirty="0"/>
              <a:t> </a:t>
            </a: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2016 </a:t>
            </a:r>
            <a:r>
              <a:rPr spc="-25" dirty="0"/>
              <a:t>Ramez </a:t>
            </a:r>
            <a:r>
              <a:rPr spc="-5" dirty="0"/>
              <a:t>Elmasri and Shamkant B.</a:t>
            </a:r>
            <a:r>
              <a:rPr spc="-70" dirty="0"/>
              <a:t> </a:t>
            </a:r>
            <a:r>
              <a:rPr spc="5" dirty="0"/>
              <a:t>Navathe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62200" y="1600200"/>
            <a:ext cx="6019800" cy="502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439" y="3157220"/>
            <a:ext cx="2094864" cy="14884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182880">
              <a:lnSpc>
                <a:spcPts val="1900"/>
              </a:lnSpc>
              <a:spcBef>
                <a:spcPts val="180"/>
              </a:spcBef>
            </a:pPr>
            <a:r>
              <a:rPr sz="1600" spc="5" dirty="0">
                <a:latin typeface="Arial"/>
                <a:cs typeface="Arial"/>
              </a:rPr>
              <a:t>Figure </a:t>
            </a:r>
            <a:r>
              <a:rPr sz="1600" spc="-10" dirty="0">
                <a:latin typeface="Arial"/>
                <a:cs typeface="Arial"/>
              </a:rPr>
              <a:t>19.6 </a:t>
            </a:r>
            <a:r>
              <a:rPr sz="1600" spc="5" dirty="0">
                <a:latin typeface="Arial"/>
                <a:cs typeface="Arial"/>
              </a:rPr>
              <a:t>Sample  </a:t>
            </a:r>
            <a:r>
              <a:rPr sz="1600" spc="-5" dirty="0">
                <a:latin typeface="Arial"/>
                <a:cs typeface="Arial"/>
              </a:rPr>
              <a:t>statistical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information  </a:t>
            </a:r>
            <a:r>
              <a:rPr sz="1600" spc="-15" dirty="0">
                <a:latin typeface="Arial"/>
                <a:cs typeface="Arial"/>
              </a:rPr>
              <a:t>for </a:t>
            </a:r>
            <a:r>
              <a:rPr sz="1600" dirty="0">
                <a:latin typeface="Arial"/>
                <a:cs typeface="Arial"/>
              </a:rPr>
              <a:t>relations </a:t>
            </a:r>
            <a:r>
              <a:rPr sz="1600" spc="20" dirty="0">
                <a:latin typeface="Arial"/>
                <a:cs typeface="Arial"/>
              </a:rPr>
              <a:t>in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Q2.</a:t>
            </a:r>
            <a:endParaRPr sz="1600">
              <a:latin typeface="Arial"/>
              <a:cs typeface="Arial"/>
            </a:endParaRPr>
          </a:p>
          <a:p>
            <a:pPr marL="317500" indent="-305435">
              <a:lnSpc>
                <a:spcPts val="1830"/>
              </a:lnSpc>
              <a:buAutoNum type="alphaLcParenBoth"/>
              <a:tabLst>
                <a:tab pos="318135" algn="l"/>
              </a:tabLst>
            </a:pPr>
            <a:r>
              <a:rPr sz="1600" spc="10" dirty="0">
                <a:latin typeface="Arial"/>
                <a:cs typeface="Arial"/>
              </a:rPr>
              <a:t>Column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information</a:t>
            </a:r>
            <a:endParaRPr sz="1600">
              <a:latin typeface="Arial"/>
              <a:cs typeface="Arial"/>
            </a:endParaRPr>
          </a:p>
          <a:p>
            <a:pPr marL="317500" indent="-305435">
              <a:lnSpc>
                <a:spcPts val="1910"/>
              </a:lnSpc>
              <a:buAutoNum type="alphaLcParenBoth"/>
              <a:tabLst>
                <a:tab pos="318135" algn="l"/>
              </a:tabLst>
            </a:pPr>
            <a:r>
              <a:rPr sz="1600" spc="-25" dirty="0">
                <a:latin typeface="Arial"/>
                <a:cs typeface="Arial"/>
              </a:rPr>
              <a:t>Table</a:t>
            </a:r>
            <a:r>
              <a:rPr sz="1600" spc="-2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information</a:t>
            </a:r>
            <a:endParaRPr sz="1600">
              <a:latin typeface="Arial"/>
              <a:cs typeface="Arial"/>
            </a:endParaRPr>
          </a:p>
          <a:p>
            <a:pPr marL="304800" indent="-292100">
              <a:lnSpc>
                <a:spcPct val="100000"/>
              </a:lnSpc>
              <a:spcBef>
                <a:spcPts val="80"/>
              </a:spcBef>
              <a:buAutoNum type="alphaLcParenBoth"/>
              <a:tabLst>
                <a:tab pos="304800" algn="l"/>
              </a:tabLst>
            </a:pPr>
            <a:r>
              <a:rPr sz="1600" spc="-5" dirty="0">
                <a:latin typeface="Arial"/>
                <a:cs typeface="Arial"/>
              </a:rPr>
              <a:t>Index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information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5" dirty="0"/>
              <a:t>Slide </a:t>
            </a:r>
            <a:r>
              <a:rPr spc="10" dirty="0"/>
              <a:t>19-</a:t>
            </a:r>
            <a:r>
              <a:rPr spc="-195" dirty="0"/>
              <a:t> </a:t>
            </a: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2016 </a:t>
            </a:r>
            <a:r>
              <a:rPr spc="-25" dirty="0"/>
              <a:t>Ramez </a:t>
            </a:r>
            <a:r>
              <a:rPr spc="-5" dirty="0"/>
              <a:t>Elmasri and Shamkant B.</a:t>
            </a:r>
            <a:r>
              <a:rPr spc="-70" dirty="0"/>
              <a:t> </a:t>
            </a:r>
            <a:r>
              <a:rPr spc="5" dirty="0"/>
              <a:t>Navathe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27000"/>
            <a:ext cx="6680834" cy="11201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60"/>
              </a:spcBef>
            </a:pPr>
            <a:r>
              <a:rPr spc="-5" dirty="0"/>
              <a:t>Example to Illustrate Cost-Based  Query Optimization</a:t>
            </a:r>
            <a:r>
              <a:rPr spc="-15" dirty="0"/>
              <a:t> </a:t>
            </a:r>
            <a:r>
              <a:rPr spc="-5" dirty="0"/>
              <a:t>(cont’d.)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452" y="1526540"/>
            <a:ext cx="7967980" cy="106680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40"/>
              </a:spcBef>
              <a:buClr>
                <a:srgbClr val="990033"/>
              </a:buClr>
              <a:buSzPct val="6071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Assume optimizer </a:t>
            </a:r>
            <a:r>
              <a:rPr sz="2800" spc="10" dirty="0">
                <a:solidFill>
                  <a:srgbClr val="333399"/>
                </a:solidFill>
                <a:latin typeface="Arial"/>
                <a:cs typeface="Arial"/>
              </a:rPr>
              <a:t>considers only </a:t>
            </a:r>
            <a:r>
              <a:rPr sz="2800" spc="15" dirty="0">
                <a:solidFill>
                  <a:srgbClr val="333399"/>
                </a:solidFill>
                <a:latin typeface="Arial"/>
                <a:cs typeface="Arial"/>
              </a:rPr>
              <a:t>left-deep</a:t>
            </a:r>
            <a:r>
              <a:rPr sz="2800" spc="-434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20" dirty="0">
                <a:solidFill>
                  <a:srgbClr val="333399"/>
                </a:solidFill>
                <a:latin typeface="Arial"/>
                <a:cs typeface="Arial"/>
              </a:rPr>
              <a:t>trees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Clr>
                <a:srgbClr val="990033"/>
              </a:buClr>
              <a:buSzPct val="6071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15" dirty="0">
                <a:solidFill>
                  <a:srgbClr val="333399"/>
                </a:solidFill>
                <a:latin typeface="Arial"/>
                <a:cs typeface="Arial"/>
              </a:rPr>
              <a:t>Evaluate </a:t>
            </a:r>
            <a:r>
              <a:rPr sz="2800" spc="20" dirty="0">
                <a:solidFill>
                  <a:srgbClr val="333399"/>
                </a:solidFill>
                <a:latin typeface="Arial"/>
                <a:cs typeface="Arial"/>
              </a:rPr>
              <a:t>potential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join</a:t>
            </a:r>
            <a:r>
              <a:rPr sz="2800" spc="-4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orders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5652" y="2636520"/>
            <a:ext cx="449453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0" indent="-292100">
              <a:lnSpc>
                <a:spcPct val="100000"/>
              </a:lnSpc>
              <a:spcBef>
                <a:spcPts val="10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304165" algn="l"/>
                <a:tab pos="304800" algn="l"/>
                <a:tab pos="2209165" algn="l"/>
              </a:tabLst>
            </a:pPr>
            <a:r>
              <a:rPr sz="2600" spc="-35" dirty="0">
                <a:solidFill>
                  <a:srgbClr val="800000"/>
                </a:solidFill>
                <a:latin typeface="Arial"/>
                <a:cs typeface="Arial"/>
              </a:rPr>
              <a:t>P</a:t>
            </a:r>
            <a:r>
              <a:rPr sz="2600" spc="20" dirty="0">
                <a:solidFill>
                  <a:srgbClr val="800000"/>
                </a:solidFill>
                <a:latin typeface="Arial"/>
                <a:cs typeface="Arial"/>
              </a:rPr>
              <a:t>R</a:t>
            </a: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O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J</a:t>
            </a:r>
            <a:r>
              <a:rPr sz="2600" spc="-35" dirty="0">
                <a:solidFill>
                  <a:srgbClr val="800000"/>
                </a:solidFill>
                <a:latin typeface="Arial"/>
                <a:cs typeface="Arial"/>
              </a:rPr>
              <a:t>E</a:t>
            </a:r>
            <a:r>
              <a:rPr sz="2600" spc="20" dirty="0">
                <a:solidFill>
                  <a:srgbClr val="800000"/>
                </a:solidFill>
                <a:latin typeface="Arial"/>
                <a:cs typeface="Arial"/>
              </a:rPr>
              <a:t>C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T	</a:t>
            </a:r>
            <a:r>
              <a:rPr sz="2600" spc="20" dirty="0">
                <a:solidFill>
                  <a:srgbClr val="800000"/>
                </a:solidFill>
                <a:latin typeface="Arial"/>
                <a:cs typeface="Arial"/>
              </a:rPr>
              <a:t>D</a:t>
            </a:r>
            <a:r>
              <a:rPr sz="2600" spc="-35" dirty="0">
                <a:solidFill>
                  <a:srgbClr val="800000"/>
                </a:solidFill>
                <a:latin typeface="Arial"/>
                <a:cs typeface="Arial"/>
              </a:rPr>
              <a:t>EPA</a:t>
            </a:r>
            <a:r>
              <a:rPr sz="2600" spc="20" dirty="0">
                <a:solidFill>
                  <a:srgbClr val="800000"/>
                </a:solidFill>
                <a:latin typeface="Arial"/>
                <a:cs typeface="Arial"/>
              </a:rPr>
              <a:t>R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T</a:t>
            </a:r>
            <a:r>
              <a:rPr sz="2600" spc="30" dirty="0">
                <a:solidFill>
                  <a:srgbClr val="800000"/>
                </a:solidFill>
                <a:latin typeface="Arial"/>
                <a:cs typeface="Arial"/>
              </a:rPr>
              <a:t>M</a:t>
            </a:r>
            <a:r>
              <a:rPr sz="2600" spc="-35" dirty="0">
                <a:solidFill>
                  <a:srgbClr val="800000"/>
                </a:solidFill>
                <a:latin typeface="Arial"/>
                <a:cs typeface="Arial"/>
              </a:rPr>
              <a:t>E</a:t>
            </a:r>
            <a:r>
              <a:rPr sz="2600" spc="20" dirty="0">
                <a:solidFill>
                  <a:srgbClr val="800000"/>
                </a:solidFill>
                <a:latin typeface="Arial"/>
                <a:cs typeface="Arial"/>
              </a:rPr>
              <a:t>N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T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5652" y="3045460"/>
            <a:ext cx="2589530" cy="96520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04800" indent="-292100">
              <a:lnSpc>
                <a:spcPct val="100000"/>
              </a:lnSpc>
              <a:spcBef>
                <a:spcPts val="68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304165" algn="l"/>
                <a:tab pos="304800" algn="l"/>
              </a:tabLst>
            </a:pPr>
            <a:r>
              <a:rPr sz="2600" spc="20" dirty="0">
                <a:solidFill>
                  <a:srgbClr val="800000"/>
                </a:solidFill>
                <a:latin typeface="Arial"/>
                <a:cs typeface="Arial"/>
              </a:rPr>
              <a:t>D</a:t>
            </a:r>
            <a:r>
              <a:rPr sz="2600" spc="-35" dirty="0">
                <a:solidFill>
                  <a:srgbClr val="800000"/>
                </a:solidFill>
                <a:latin typeface="Arial"/>
                <a:cs typeface="Arial"/>
              </a:rPr>
              <a:t>EPA</a:t>
            </a:r>
            <a:r>
              <a:rPr sz="2600" spc="20" dirty="0">
                <a:solidFill>
                  <a:srgbClr val="800000"/>
                </a:solidFill>
                <a:latin typeface="Arial"/>
                <a:cs typeface="Arial"/>
              </a:rPr>
              <a:t>R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T</a:t>
            </a:r>
            <a:r>
              <a:rPr sz="2600" spc="30" dirty="0">
                <a:solidFill>
                  <a:srgbClr val="800000"/>
                </a:solidFill>
                <a:latin typeface="Arial"/>
                <a:cs typeface="Arial"/>
              </a:rPr>
              <a:t>M</a:t>
            </a:r>
            <a:r>
              <a:rPr sz="2600" spc="-35" dirty="0">
                <a:solidFill>
                  <a:srgbClr val="800000"/>
                </a:solidFill>
                <a:latin typeface="Arial"/>
                <a:cs typeface="Arial"/>
              </a:rPr>
              <a:t>E</a:t>
            </a:r>
            <a:r>
              <a:rPr sz="2600" spc="20" dirty="0">
                <a:solidFill>
                  <a:srgbClr val="800000"/>
                </a:solidFill>
                <a:latin typeface="Arial"/>
                <a:cs typeface="Arial"/>
              </a:rPr>
              <a:t>N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T</a:t>
            </a:r>
            <a:endParaRPr sz="2600">
              <a:latin typeface="Arial"/>
              <a:cs typeface="Arial"/>
            </a:endParaRPr>
          </a:p>
          <a:p>
            <a:pPr marL="304800" indent="-292100">
              <a:lnSpc>
                <a:spcPct val="100000"/>
              </a:lnSpc>
              <a:spcBef>
                <a:spcPts val="58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304165" algn="l"/>
                <a:tab pos="304800" algn="l"/>
              </a:tabLst>
            </a:pPr>
            <a:r>
              <a:rPr sz="2600" spc="20" dirty="0">
                <a:solidFill>
                  <a:srgbClr val="800000"/>
                </a:solidFill>
                <a:latin typeface="Arial"/>
                <a:cs typeface="Arial"/>
              </a:rPr>
              <a:t>D</a:t>
            </a:r>
            <a:r>
              <a:rPr sz="2600" spc="-35" dirty="0">
                <a:solidFill>
                  <a:srgbClr val="800000"/>
                </a:solidFill>
                <a:latin typeface="Arial"/>
                <a:cs typeface="Arial"/>
              </a:rPr>
              <a:t>EPA</a:t>
            </a:r>
            <a:r>
              <a:rPr sz="2600" spc="20" dirty="0">
                <a:solidFill>
                  <a:srgbClr val="800000"/>
                </a:solidFill>
                <a:latin typeface="Arial"/>
                <a:cs typeface="Arial"/>
              </a:rPr>
              <a:t>R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T</a:t>
            </a:r>
            <a:r>
              <a:rPr sz="2600" spc="30" dirty="0">
                <a:solidFill>
                  <a:srgbClr val="800000"/>
                </a:solidFill>
                <a:latin typeface="Arial"/>
                <a:cs typeface="Arial"/>
              </a:rPr>
              <a:t>M</a:t>
            </a:r>
            <a:r>
              <a:rPr sz="2600" spc="-35" dirty="0">
                <a:solidFill>
                  <a:srgbClr val="800000"/>
                </a:solidFill>
                <a:latin typeface="Arial"/>
                <a:cs typeface="Arial"/>
              </a:rPr>
              <a:t>E</a:t>
            </a:r>
            <a:r>
              <a:rPr sz="2600" spc="20" dirty="0">
                <a:solidFill>
                  <a:srgbClr val="800000"/>
                </a:solidFill>
                <a:latin typeface="Arial"/>
                <a:cs typeface="Arial"/>
              </a:rPr>
              <a:t>N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T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20429" y="3045460"/>
            <a:ext cx="1820545" cy="965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600"/>
              </a:lnSpc>
              <a:spcBef>
                <a:spcPts val="100"/>
              </a:spcBef>
            </a:pP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PROJECT  </a:t>
            </a:r>
            <a:r>
              <a:rPr sz="2600" spc="-35" dirty="0">
                <a:solidFill>
                  <a:srgbClr val="800000"/>
                </a:solidFill>
                <a:latin typeface="Arial"/>
                <a:cs typeface="Arial"/>
              </a:rPr>
              <a:t>E</a:t>
            </a:r>
            <a:r>
              <a:rPr sz="2600" spc="30" dirty="0">
                <a:solidFill>
                  <a:srgbClr val="800000"/>
                </a:solidFill>
                <a:latin typeface="Arial"/>
                <a:cs typeface="Arial"/>
              </a:rPr>
              <a:t>M</a:t>
            </a:r>
            <a:r>
              <a:rPr sz="2600" spc="-35" dirty="0">
                <a:solidFill>
                  <a:srgbClr val="800000"/>
                </a:solidFill>
                <a:latin typeface="Arial"/>
                <a:cs typeface="Arial"/>
              </a:rPr>
              <a:t>P</a:t>
            </a:r>
            <a:r>
              <a:rPr sz="2600" spc="-50" dirty="0">
                <a:solidFill>
                  <a:srgbClr val="800000"/>
                </a:solidFill>
                <a:latin typeface="Arial"/>
                <a:cs typeface="Arial"/>
              </a:rPr>
              <a:t>L</a:t>
            </a: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O</a:t>
            </a:r>
            <a:r>
              <a:rPr sz="2600" spc="-35" dirty="0">
                <a:solidFill>
                  <a:srgbClr val="800000"/>
                </a:solidFill>
                <a:latin typeface="Arial"/>
                <a:cs typeface="Arial"/>
              </a:rPr>
              <a:t>YE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E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5652" y="4071620"/>
            <a:ext cx="468503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0" indent="-292100">
              <a:lnSpc>
                <a:spcPct val="100000"/>
              </a:lnSpc>
              <a:spcBef>
                <a:spcPts val="10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304165" algn="l"/>
                <a:tab pos="304800" algn="l"/>
                <a:tab pos="2399665" algn="l"/>
              </a:tabLst>
            </a:pPr>
            <a:r>
              <a:rPr sz="2600" spc="-35" dirty="0">
                <a:solidFill>
                  <a:srgbClr val="800000"/>
                </a:solidFill>
                <a:latin typeface="Arial"/>
                <a:cs typeface="Arial"/>
              </a:rPr>
              <a:t>E</a:t>
            </a:r>
            <a:r>
              <a:rPr sz="2600" spc="30" dirty="0">
                <a:solidFill>
                  <a:srgbClr val="800000"/>
                </a:solidFill>
                <a:latin typeface="Arial"/>
                <a:cs typeface="Arial"/>
              </a:rPr>
              <a:t>M</a:t>
            </a:r>
            <a:r>
              <a:rPr sz="2600" spc="-35" dirty="0">
                <a:solidFill>
                  <a:srgbClr val="800000"/>
                </a:solidFill>
                <a:latin typeface="Arial"/>
                <a:cs typeface="Arial"/>
              </a:rPr>
              <a:t>P</a:t>
            </a:r>
            <a:r>
              <a:rPr sz="2600" spc="-50" dirty="0">
                <a:solidFill>
                  <a:srgbClr val="800000"/>
                </a:solidFill>
                <a:latin typeface="Arial"/>
                <a:cs typeface="Arial"/>
              </a:rPr>
              <a:t>L</a:t>
            </a: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O</a:t>
            </a:r>
            <a:r>
              <a:rPr sz="2600" spc="-35" dirty="0">
                <a:solidFill>
                  <a:srgbClr val="800000"/>
                </a:solidFill>
                <a:latin typeface="Arial"/>
                <a:cs typeface="Arial"/>
              </a:rPr>
              <a:t>YE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E	</a:t>
            </a:r>
            <a:r>
              <a:rPr sz="2600" spc="20" dirty="0">
                <a:solidFill>
                  <a:srgbClr val="800000"/>
                </a:solidFill>
                <a:latin typeface="Arial"/>
                <a:cs typeface="Arial"/>
              </a:rPr>
              <a:t>D</a:t>
            </a:r>
            <a:r>
              <a:rPr sz="2600" spc="-35" dirty="0">
                <a:solidFill>
                  <a:srgbClr val="800000"/>
                </a:solidFill>
                <a:latin typeface="Arial"/>
                <a:cs typeface="Arial"/>
              </a:rPr>
              <a:t>EPA</a:t>
            </a:r>
            <a:r>
              <a:rPr sz="2600" spc="20" dirty="0">
                <a:solidFill>
                  <a:srgbClr val="800000"/>
                </a:solidFill>
                <a:latin typeface="Arial"/>
                <a:cs typeface="Arial"/>
              </a:rPr>
              <a:t>R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T</a:t>
            </a:r>
            <a:r>
              <a:rPr sz="2600" spc="30" dirty="0">
                <a:solidFill>
                  <a:srgbClr val="800000"/>
                </a:solidFill>
                <a:latin typeface="Arial"/>
                <a:cs typeface="Arial"/>
              </a:rPr>
              <a:t>M</a:t>
            </a:r>
            <a:r>
              <a:rPr sz="2600" spc="-35" dirty="0">
                <a:solidFill>
                  <a:srgbClr val="800000"/>
                </a:solidFill>
                <a:latin typeface="Arial"/>
                <a:cs typeface="Arial"/>
              </a:rPr>
              <a:t>E</a:t>
            </a:r>
            <a:r>
              <a:rPr sz="2600" spc="20" dirty="0">
                <a:solidFill>
                  <a:srgbClr val="800000"/>
                </a:solidFill>
                <a:latin typeface="Arial"/>
                <a:cs typeface="Arial"/>
              </a:rPr>
              <a:t>N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T</a:t>
            </a:r>
            <a:endParaRPr sz="2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36494" y="2550160"/>
            <a:ext cx="1909445" cy="19431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indent="88265" algn="r">
              <a:lnSpc>
                <a:spcPct val="120700"/>
              </a:lnSpc>
              <a:spcBef>
                <a:spcPts val="135"/>
              </a:spcBef>
            </a:pPr>
            <a:r>
              <a:rPr sz="2600" spc="-35" dirty="0">
                <a:solidFill>
                  <a:srgbClr val="800000"/>
                </a:solidFill>
                <a:latin typeface="Arial"/>
                <a:cs typeface="Arial"/>
              </a:rPr>
              <a:t>E</a:t>
            </a:r>
            <a:r>
              <a:rPr sz="2600" spc="30" dirty="0">
                <a:solidFill>
                  <a:srgbClr val="800000"/>
                </a:solidFill>
                <a:latin typeface="Arial"/>
                <a:cs typeface="Arial"/>
              </a:rPr>
              <a:t>M</a:t>
            </a:r>
            <a:r>
              <a:rPr sz="2600" spc="-35" dirty="0">
                <a:solidFill>
                  <a:srgbClr val="800000"/>
                </a:solidFill>
                <a:latin typeface="Arial"/>
                <a:cs typeface="Arial"/>
              </a:rPr>
              <a:t>P</a:t>
            </a:r>
            <a:r>
              <a:rPr sz="2600" spc="-50" dirty="0">
                <a:solidFill>
                  <a:srgbClr val="800000"/>
                </a:solidFill>
                <a:latin typeface="Arial"/>
                <a:cs typeface="Arial"/>
              </a:rPr>
              <a:t>L</a:t>
            </a: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O</a:t>
            </a:r>
            <a:r>
              <a:rPr sz="2600" spc="-35" dirty="0">
                <a:solidFill>
                  <a:srgbClr val="800000"/>
                </a:solidFill>
                <a:latin typeface="Arial"/>
                <a:cs typeface="Arial"/>
              </a:rPr>
              <a:t>YE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E  </a:t>
            </a:r>
            <a:r>
              <a:rPr sz="2600" spc="-35" dirty="0">
                <a:solidFill>
                  <a:srgbClr val="800000"/>
                </a:solidFill>
                <a:latin typeface="Arial"/>
                <a:cs typeface="Arial"/>
              </a:rPr>
              <a:t>E</a:t>
            </a:r>
            <a:r>
              <a:rPr sz="2600" spc="30" dirty="0">
                <a:solidFill>
                  <a:srgbClr val="800000"/>
                </a:solidFill>
                <a:latin typeface="Arial"/>
                <a:cs typeface="Arial"/>
              </a:rPr>
              <a:t>M</a:t>
            </a:r>
            <a:r>
              <a:rPr sz="2600" spc="-35" dirty="0">
                <a:solidFill>
                  <a:srgbClr val="800000"/>
                </a:solidFill>
                <a:latin typeface="Arial"/>
                <a:cs typeface="Arial"/>
              </a:rPr>
              <a:t>P</a:t>
            </a:r>
            <a:r>
              <a:rPr sz="2600" spc="-50" dirty="0">
                <a:solidFill>
                  <a:srgbClr val="800000"/>
                </a:solidFill>
                <a:latin typeface="Arial"/>
                <a:cs typeface="Arial"/>
              </a:rPr>
              <a:t>L</a:t>
            </a: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O</a:t>
            </a:r>
            <a:r>
              <a:rPr sz="2600" spc="-35" dirty="0">
                <a:solidFill>
                  <a:srgbClr val="800000"/>
                </a:solidFill>
                <a:latin typeface="Arial"/>
                <a:cs typeface="Arial"/>
              </a:rPr>
              <a:t>YE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E  </a:t>
            </a:r>
            <a:r>
              <a:rPr sz="2600" spc="-35" dirty="0">
                <a:solidFill>
                  <a:srgbClr val="800000"/>
                </a:solidFill>
                <a:latin typeface="Arial"/>
                <a:cs typeface="Arial"/>
              </a:rPr>
              <a:t>P</a:t>
            </a:r>
            <a:r>
              <a:rPr sz="2600" spc="20" dirty="0">
                <a:solidFill>
                  <a:srgbClr val="800000"/>
                </a:solidFill>
                <a:latin typeface="Arial"/>
                <a:cs typeface="Arial"/>
              </a:rPr>
              <a:t>R</a:t>
            </a: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O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J</a:t>
            </a:r>
            <a:r>
              <a:rPr sz="2600" spc="-35" dirty="0">
                <a:solidFill>
                  <a:srgbClr val="800000"/>
                </a:solidFill>
                <a:latin typeface="Arial"/>
                <a:cs typeface="Arial"/>
              </a:rPr>
              <a:t>E</a:t>
            </a:r>
            <a:r>
              <a:rPr sz="2600" spc="20" dirty="0">
                <a:solidFill>
                  <a:srgbClr val="800000"/>
                </a:solidFill>
                <a:latin typeface="Arial"/>
                <a:cs typeface="Arial"/>
              </a:rPr>
              <a:t>C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T  </a:t>
            </a:r>
            <a:r>
              <a:rPr sz="2600" spc="-35" dirty="0">
                <a:solidFill>
                  <a:srgbClr val="800000"/>
                </a:solidFill>
                <a:latin typeface="Arial"/>
                <a:cs typeface="Arial"/>
              </a:rPr>
              <a:t>P</a:t>
            </a:r>
            <a:r>
              <a:rPr sz="2600" spc="20" dirty="0">
                <a:solidFill>
                  <a:srgbClr val="800000"/>
                </a:solidFill>
                <a:latin typeface="Arial"/>
                <a:cs typeface="Arial"/>
              </a:rPr>
              <a:t>R</a:t>
            </a: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O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J</a:t>
            </a:r>
            <a:r>
              <a:rPr sz="2600" spc="-35" dirty="0">
                <a:solidFill>
                  <a:srgbClr val="800000"/>
                </a:solidFill>
                <a:latin typeface="Arial"/>
                <a:cs typeface="Arial"/>
              </a:rPr>
              <a:t>E</a:t>
            </a:r>
            <a:r>
              <a:rPr sz="2600" spc="20" dirty="0">
                <a:solidFill>
                  <a:srgbClr val="800000"/>
                </a:solidFill>
                <a:latin typeface="Arial"/>
                <a:cs typeface="Arial"/>
              </a:rPr>
              <a:t>C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T</a:t>
            </a:r>
            <a:endParaRPr sz="2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30825" y="2811584"/>
            <a:ext cx="142875" cy="1172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52725" y="2811584"/>
            <a:ext cx="142875" cy="1172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34025" y="3773365"/>
            <a:ext cx="142875" cy="1113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00425" y="3278065"/>
            <a:ext cx="142875" cy="1113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16525" y="3268784"/>
            <a:ext cx="142875" cy="1172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68625" y="4259384"/>
            <a:ext cx="142875" cy="1172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22900" y="4165600"/>
            <a:ext cx="228600" cy="241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27400" y="3695700"/>
            <a:ext cx="228600" cy="254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5" dirty="0"/>
              <a:t>Slide </a:t>
            </a:r>
            <a:r>
              <a:rPr spc="10" dirty="0"/>
              <a:t>19-</a:t>
            </a:r>
            <a:r>
              <a:rPr spc="-195" dirty="0"/>
              <a:t> </a:t>
            </a: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2016 </a:t>
            </a:r>
            <a:r>
              <a:rPr spc="-25" dirty="0"/>
              <a:t>Ramez </a:t>
            </a:r>
            <a:r>
              <a:rPr spc="-5" dirty="0"/>
              <a:t>Elmasri and Shamkant B.</a:t>
            </a:r>
            <a:r>
              <a:rPr spc="-70" dirty="0"/>
              <a:t> </a:t>
            </a:r>
            <a:r>
              <a:rPr spc="5" dirty="0"/>
              <a:t>Navathe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340" y="127000"/>
            <a:ext cx="8529319" cy="553998"/>
          </a:xfrm>
        </p:spPr>
        <p:txBody>
          <a:bodyPr/>
          <a:lstStyle/>
          <a:p>
            <a:r>
              <a:rPr lang="en-US" b="1" dirty="0"/>
              <a:t>EXERCISE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00200"/>
            <a:ext cx="4714875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775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88040"/>
            <a:ext cx="7048500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91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27000"/>
            <a:ext cx="7265034" cy="11201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60"/>
              </a:spcBef>
            </a:pPr>
            <a:r>
              <a:rPr spc="-5" dirty="0"/>
              <a:t>19.1 Query Trees and Heuristics for  Query</a:t>
            </a:r>
            <a:r>
              <a:rPr spc="-10" dirty="0"/>
              <a:t> </a:t>
            </a:r>
            <a:r>
              <a:rPr spc="-5" dirty="0"/>
              <a:t>Optimization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5" dirty="0"/>
              <a:t>Slide </a:t>
            </a:r>
            <a:r>
              <a:rPr spc="10" dirty="0"/>
              <a:t>19-</a:t>
            </a:r>
            <a:r>
              <a:rPr spc="-195" dirty="0"/>
              <a:t> </a:t>
            </a: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2016 </a:t>
            </a:r>
            <a:r>
              <a:rPr spc="-25" dirty="0"/>
              <a:t>Ramez </a:t>
            </a:r>
            <a:r>
              <a:rPr spc="-5" dirty="0"/>
              <a:t>Elmasri and Shamkant B.</a:t>
            </a:r>
            <a:r>
              <a:rPr spc="-70" dirty="0"/>
              <a:t> </a:t>
            </a:r>
            <a:r>
              <a:rPr spc="5"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452" y="1620520"/>
            <a:ext cx="8089900" cy="320294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55600" marR="5080" indent="-342900">
              <a:lnSpc>
                <a:spcPct val="101200"/>
              </a:lnSpc>
              <a:spcBef>
                <a:spcPts val="60"/>
              </a:spcBef>
              <a:buClr>
                <a:srgbClr val="990033"/>
              </a:buClr>
              <a:buSzPct val="6071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20" dirty="0">
                <a:solidFill>
                  <a:srgbClr val="333399"/>
                </a:solidFill>
                <a:latin typeface="Arial"/>
                <a:cs typeface="Arial"/>
              </a:rPr>
              <a:t>Step</a:t>
            </a:r>
            <a:r>
              <a:rPr sz="2800" spc="-1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20" dirty="0">
                <a:solidFill>
                  <a:srgbClr val="333399"/>
                </a:solidFill>
                <a:latin typeface="Arial"/>
                <a:cs typeface="Arial"/>
              </a:rPr>
              <a:t>1:</a:t>
            </a:r>
            <a:r>
              <a:rPr sz="2800" spc="4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20" dirty="0">
                <a:solidFill>
                  <a:srgbClr val="333399"/>
                </a:solidFill>
                <a:latin typeface="Arial"/>
                <a:cs typeface="Arial"/>
              </a:rPr>
              <a:t>scanner</a:t>
            </a:r>
            <a:r>
              <a:rPr sz="2800" spc="-2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25" dirty="0">
                <a:solidFill>
                  <a:srgbClr val="333399"/>
                </a:solidFill>
                <a:latin typeface="Arial"/>
                <a:cs typeface="Arial"/>
              </a:rPr>
              <a:t>and</a:t>
            </a:r>
            <a:r>
              <a:rPr sz="2800" spc="-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10" dirty="0">
                <a:solidFill>
                  <a:srgbClr val="333399"/>
                </a:solidFill>
                <a:latin typeface="Arial"/>
                <a:cs typeface="Arial"/>
              </a:rPr>
              <a:t>parser</a:t>
            </a:r>
            <a:r>
              <a:rPr sz="2800" spc="-114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20" dirty="0">
                <a:solidFill>
                  <a:srgbClr val="333399"/>
                </a:solidFill>
                <a:latin typeface="Arial"/>
                <a:cs typeface="Arial"/>
              </a:rPr>
              <a:t>generate</a:t>
            </a:r>
            <a:r>
              <a:rPr sz="2800" spc="-1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initial </a:t>
            </a:r>
            <a:r>
              <a:rPr sz="2800" spc="15" dirty="0">
                <a:solidFill>
                  <a:srgbClr val="333399"/>
                </a:solidFill>
                <a:latin typeface="Arial"/>
                <a:cs typeface="Arial"/>
              </a:rPr>
              <a:t>query  representation</a:t>
            </a:r>
            <a:endParaRPr sz="2800" dirty="0">
              <a:latin typeface="Arial"/>
              <a:cs typeface="Arial"/>
            </a:endParaRPr>
          </a:p>
          <a:p>
            <a:pPr marL="355600" marR="200660" indent="-342900">
              <a:lnSpc>
                <a:spcPct val="101200"/>
              </a:lnSpc>
              <a:spcBef>
                <a:spcPts val="600"/>
              </a:spcBef>
              <a:buClr>
                <a:srgbClr val="990033"/>
              </a:buClr>
              <a:buSzPct val="6071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20" dirty="0">
                <a:solidFill>
                  <a:srgbClr val="333399"/>
                </a:solidFill>
                <a:latin typeface="Arial"/>
                <a:cs typeface="Arial"/>
              </a:rPr>
              <a:t>Step 2: </a:t>
            </a:r>
            <a:r>
              <a:rPr sz="2800" spc="15" dirty="0">
                <a:solidFill>
                  <a:srgbClr val="333399"/>
                </a:solidFill>
                <a:latin typeface="Arial"/>
                <a:cs typeface="Arial"/>
              </a:rPr>
              <a:t>representation</a:t>
            </a:r>
            <a:r>
              <a:rPr sz="2800" spc="-59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333399"/>
                </a:solidFill>
                <a:latin typeface="Arial"/>
                <a:cs typeface="Arial"/>
              </a:rPr>
              <a:t>is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optimized </a:t>
            </a:r>
            <a:r>
              <a:rPr sz="2800" spc="10" dirty="0">
                <a:solidFill>
                  <a:srgbClr val="333399"/>
                </a:solidFill>
                <a:latin typeface="Arial"/>
                <a:cs typeface="Arial"/>
              </a:rPr>
              <a:t>according to 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heuristic</a:t>
            </a:r>
            <a:r>
              <a:rPr sz="2800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rules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Clr>
                <a:srgbClr val="990033"/>
              </a:buClr>
              <a:buSzPct val="6071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20" dirty="0">
                <a:solidFill>
                  <a:srgbClr val="333399"/>
                </a:solidFill>
                <a:latin typeface="Arial"/>
                <a:cs typeface="Arial"/>
              </a:rPr>
              <a:t>Step 3: </a:t>
            </a:r>
            <a:r>
              <a:rPr sz="2800" spc="15" dirty="0">
                <a:solidFill>
                  <a:srgbClr val="333399"/>
                </a:solidFill>
                <a:latin typeface="Arial"/>
                <a:cs typeface="Arial"/>
              </a:rPr>
              <a:t>query execution </a:t>
            </a:r>
            <a:r>
              <a:rPr sz="2800" spc="10" dirty="0">
                <a:solidFill>
                  <a:srgbClr val="333399"/>
                </a:solidFill>
                <a:latin typeface="Arial"/>
                <a:cs typeface="Arial"/>
              </a:rPr>
              <a:t>plan </a:t>
            </a:r>
            <a:r>
              <a:rPr sz="2800" spc="-15" dirty="0">
                <a:solidFill>
                  <a:srgbClr val="333399"/>
                </a:solidFill>
                <a:latin typeface="Arial"/>
                <a:cs typeface="Arial"/>
              </a:rPr>
              <a:t>is</a:t>
            </a:r>
            <a:r>
              <a:rPr sz="2800" spc="-5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20" dirty="0">
                <a:solidFill>
                  <a:srgbClr val="333399"/>
                </a:solidFill>
                <a:latin typeface="Arial"/>
                <a:cs typeface="Arial"/>
              </a:rPr>
              <a:t>developed</a:t>
            </a:r>
            <a:endParaRPr sz="2800" dirty="0">
              <a:latin typeface="Arial"/>
              <a:cs typeface="Arial"/>
            </a:endParaRPr>
          </a:p>
          <a:p>
            <a:pPr marL="762000" marR="448309" lvl="1" indent="-292100">
              <a:lnSpc>
                <a:spcPts val="3100"/>
              </a:lnSpc>
              <a:spcBef>
                <a:spcPts val="76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61365" algn="l"/>
                <a:tab pos="762000" algn="l"/>
              </a:tabLst>
            </a:pP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Execute </a:t>
            </a:r>
            <a:r>
              <a:rPr sz="2600" spc="-30" dirty="0">
                <a:solidFill>
                  <a:srgbClr val="800000"/>
                </a:solidFill>
                <a:latin typeface="Arial"/>
                <a:cs typeface="Arial"/>
              </a:rPr>
              <a:t>groups </a:t>
            </a: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of </a:t>
            </a:r>
            <a:r>
              <a:rPr sz="2600" spc="-30" dirty="0">
                <a:solidFill>
                  <a:srgbClr val="800000"/>
                </a:solidFill>
                <a:latin typeface="Arial"/>
                <a:cs typeface="Arial"/>
              </a:rPr>
              <a:t>operations based </a:t>
            </a: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on </a:t>
            </a:r>
            <a:r>
              <a:rPr sz="2600" spc="-20" dirty="0">
                <a:solidFill>
                  <a:srgbClr val="800000"/>
                </a:solidFill>
                <a:latin typeface="Arial"/>
                <a:cs typeface="Arial"/>
              </a:rPr>
              <a:t>access  </a:t>
            </a:r>
            <a:r>
              <a:rPr sz="2600" spc="-35" dirty="0">
                <a:solidFill>
                  <a:srgbClr val="800000"/>
                </a:solidFill>
                <a:latin typeface="Arial"/>
                <a:cs typeface="Arial"/>
              </a:rPr>
              <a:t>paths </a:t>
            </a:r>
            <a:r>
              <a:rPr sz="2600" spc="-20" dirty="0">
                <a:solidFill>
                  <a:srgbClr val="800000"/>
                </a:solidFill>
                <a:latin typeface="Arial"/>
                <a:cs typeface="Arial"/>
              </a:rPr>
              <a:t>available </a:t>
            </a:r>
            <a:r>
              <a:rPr sz="2600" spc="-35" dirty="0">
                <a:solidFill>
                  <a:srgbClr val="800000"/>
                </a:solidFill>
                <a:latin typeface="Arial"/>
                <a:cs typeface="Arial"/>
              </a:rPr>
              <a:t>and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files</a:t>
            </a:r>
            <a:r>
              <a:rPr sz="2600" spc="49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involved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727710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75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7705725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537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7524750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783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60"/>
              </a:spcBef>
            </a:pPr>
            <a:r>
              <a:rPr spc="-5" dirty="0"/>
              <a:t>Query Trees and Heuristics for Query  Optimization</a:t>
            </a:r>
            <a:r>
              <a:rPr spc="-10" dirty="0"/>
              <a:t> </a:t>
            </a:r>
            <a:r>
              <a:rPr spc="-5" dirty="0"/>
              <a:t>(cont’d.)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452" y="1532987"/>
            <a:ext cx="7122159" cy="394335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Clr>
                <a:srgbClr val="990033"/>
              </a:buClr>
              <a:buSzPct val="6071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Example heuristic</a:t>
            </a:r>
            <a:r>
              <a:rPr sz="2800" spc="-1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rule</a:t>
            </a:r>
            <a:endParaRPr sz="2800">
              <a:latin typeface="Arial"/>
              <a:cs typeface="Arial"/>
            </a:endParaRPr>
          </a:p>
          <a:p>
            <a:pPr marL="762000" lvl="1" indent="-292100">
              <a:lnSpc>
                <a:spcPct val="100000"/>
              </a:lnSpc>
              <a:spcBef>
                <a:spcPts val="64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61365" algn="l"/>
                <a:tab pos="762000" algn="l"/>
              </a:tabLst>
            </a:pP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Apply SELECT </a:t>
            </a:r>
            <a:r>
              <a:rPr sz="2600" spc="-35" dirty="0">
                <a:solidFill>
                  <a:srgbClr val="800000"/>
                </a:solidFill>
                <a:latin typeface="Arial"/>
                <a:cs typeface="Arial"/>
              </a:rPr>
              <a:t>and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PROJECT </a:t>
            </a: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before</a:t>
            </a:r>
            <a:r>
              <a:rPr sz="2600" spc="56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JOIN</a:t>
            </a:r>
            <a:endParaRPr sz="26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58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5700" algn="l"/>
              </a:tabLst>
            </a:pPr>
            <a:r>
              <a:rPr sz="2400" spc="-25" dirty="0">
                <a:solidFill>
                  <a:srgbClr val="333399"/>
                </a:solidFill>
                <a:latin typeface="Arial"/>
                <a:cs typeface="Arial"/>
              </a:rPr>
              <a:t>Reduces </a:t>
            </a: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size </a:t>
            </a:r>
            <a:r>
              <a:rPr sz="2400" spc="-20" dirty="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sz="2400" spc="-15" dirty="0">
                <a:solidFill>
                  <a:srgbClr val="333399"/>
                </a:solidFill>
                <a:latin typeface="Arial"/>
                <a:cs typeface="Arial"/>
              </a:rPr>
              <a:t>files </a:t>
            </a:r>
            <a:r>
              <a:rPr sz="2400" spc="15" dirty="0">
                <a:solidFill>
                  <a:srgbClr val="333399"/>
                </a:solidFill>
                <a:latin typeface="Arial"/>
                <a:cs typeface="Arial"/>
              </a:rPr>
              <a:t>to </a:t>
            </a:r>
            <a:r>
              <a:rPr sz="2400" spc="-20" dirty="0">
                <a:solidFill>
                  <a:srgbClr val="333399"/>
                </a:solidFill>
                <a:latin typeface="Arial"/>
                <a:cs typeface="Arial"/>
              </a:rPr>
              <a:t>be</a:t>
            </a:r>
            <a:r>
              <a:rPr sz="2400" spc="-30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333399"/>
                </a:solidFill>
                <a:latin typeface="Arial"/>
                <a:cs typeface="Arial"/>
              </a:rPr>
              <a:t>joined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lr>
                <a:srgbClr val="990033"/>
              </a:buClr>
              <a:buSzPct val="6071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10" dirty="0">
                <a:solidFill>
                  <a:srgbClr val="333399"/>
                </a:solidFill>
                <a:latin typeface="Arial"/>
                <a:cs typeface="Arial"/>
              </a:rPr>
              <a:t>Query</a:t>
            </a:r>
            <a:r>
              <a:rPr sz="2800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tree</a:t>
            </a:r>
            <a:endParaRPr sz="2800">
              <a:latin typeface="Arial"/>
              <a:cs typeface="Arial"/>
            </a:endParaRPr>
          </a:p>
          <a:p>
            <a:pPr marL="762000" lvl="1" indent="-292100">
              <a:lnSpc>
                <a:spcPct val="100000"/>
              </a:lnSpc>
              <a:spcBef>
                <a:spcPts val="54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61365" algn="l"/>
                <a:tab pos="762000" algn="l"/>
              </a:tabLst>
            </a:pP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Represents relational algebra</a:t>
            </a:r>
            <a:r>
              <a:rPr sz="2600" spc="55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expression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Clr>
                <a:srgbClr val="990033"/>
              </a:buClr>
              <a:buSzPct val="6071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10" dirty="0">
                <a:solidFill>
                  <a:srgbClr val="333399"/>
                </a:solidFill>
                <a:latin typeface="Arial"/>
                <a:cs typeface="Arial"/>
              </a:rPr>
              <a:t>Query</a:t>
            </a:r>
            <a:r>
              <a:rPr sz="2800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15" dirty="0">
                <a:solidFill>
                  <a:srgbClr val="333399"/>
                </a:solidFill>
                <a:latin typeface="Arial"/>
                <a:cs typeface="Arial"/>
              </a:rPr>
              <a:t>graph</a:t>
            </a:r>
            <a:endParaRPr sz="2800">
              <a:latin typeface="Arial"/>
              <a:cs typeface="Arial"/>
            </a:endParaRPr>
          </a:p>
          <a:p>
            <a:pPr marL="762000" lvl="1" indent="-292100">
              <a:lnSpc>
                <a:spcPct val="100000"/>
              </a:lnSpc>
              <a:spcBef>
                <a:spcPts val="64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61365" algn="l"/>
                <a:tab pos="762000" algn="l"/>
              </a:tabLst>
            </a:pP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Represents relational 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calculus</a:t>
            </a:r>
            <a:r>
              <a:rPr sz="2600" spc="58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expression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Clr>
                <a:srgbClr val="990033"/>
              </a:buClr>
              <a:buSzPct val="6071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Example </a:t>
            </a:r>
            <a:r>
              <a:rPr sz="2800" spc="20" dirty="0">
                <a:solidFill>
                  <a:srgbClr val="333399"/>
                </a:solidFill>
                <a:latin typeface="Arial"/>
                <a:cs typeface="Arial"/>
              </a:rPr>
              <a:t>for </a:t>
            </a:r>
            <a:r>
              <a:rPr sz="2800" spc="10" dirty="0">
                <a:solidFill>
                  <a:srgbClr val="333399"/>
                </a:solidFill>
                <a:latin typeface="Arial"/>
                <a:cs typeface="Arial"/>
              </a:rPr>
              <a:t>Q2 </a:t>
            </a:r>
            <a:r>
              <a:rPr sz="2800" spc="20" dirty="0">
                <a:solidFill>
                  <a:srgbClr val="333399"/>
                </a:solidFill>
                <a:latin typeface="Arial"/>
                <a:cs typeface="Arial"/>
              </a:rPr>
              <a:t>on next</a:t>
            </a:r>
            <a:r>
              <a:rPr sz="2800" spc="-36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slide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78079" y="5597807"/>
            <a:ext cx="4746484" cy="802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5" dirty="0"/>
              <a:t>Slide </a:t>
            </a:r>
            <a:r>
              <a:rPr spc="10" dirty="0"/>
              <a:t>19-</a:t>
            </a:r>
            <a:r>
              <a:rPr spc="-195" dirty="0"/>
              <a:t> </a:t>
            </a: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2016 </a:t>
            </a:r>
            <a:r>
              <a:rPr spc="-25" dirty="0"/>
              <a:t>Ramez </a:t>
            </a:r>
            <a:r>
              <a:rPr spc="-5" dirty="0"/>
              <a:t>Elmasri and Shamkant B.</a:t>
            </a:r>
            <a:r>
              <a:rPr spc="-70" dirty="0"/>
              <a:t> </a:t>
            </a:r>
            <a:r>
              <a:rPr spc="5" dirty="0"/>
              <a:t>Navathe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60"/>
              </a:spcBef>
            </a:pPr>
            <a:r>
              <a:rPr spc="-5" dirty="0"/>
              <a:t>Query Trees and Query Graph  Corresponding to</a:t>
            </a:r>
            <a:r>
              <a:rPr spc="-15" dirty="0"/>
              <a:t> </a:t>
            </a:r>
            <a:r>
              <a:rPr spc="-5" dirty="0"/>
              <a:t>Q2</a:t>
            </a:r>
          </a:p>
        </p:txBody>
      </p:sp>
      <p:sp>
        <p:nvSpPr>
          <p:cNvPr id="3" name="object 3"/>
          <p:cNvSpPr/>
          <p:nvPr/>
        </p:nvSpPr>
        <p:spPr>
          <a:xfrm>
            <a:off x="3878674" y="1880664"/>
            <a:ext cx="4523904" cy="4472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1940" y="3004820"/>
            <a:ext cx="2856230" cy="17297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99800"/>
              </a:lnSpc>
              <a:spcBef>
                <a:spcPts val="100"/>
              </a:spcBef>
            </a:pPr>
            <a:r>
              <a:rPr sz="1600" spc="5" dirty="0">
                <a:latin typeface="Arial"/>
                <a:cs typeface="Arial"/>
              </a:rPr>
              <a:t>Figure </a:t>
            </a:r>
            <a:r>
              <a:rPr sz="1600" spc="-10" dirty="0">
                <a:latin typeface="Arial"/>
                <a:cs typeface="Arial"/>
              </a:rPr>
              <a:t>19.1 </a:t>
            </a:r>
            <a:r>
              <a:rPr sz="1600" spc="-15" dirty="0">
                <a:latin typeface="Arial"/>
                <a:cs typeface="Arial"/>
              </a:rPr>
              <a:t>Two </a:t>
            </a:r>
            <a:r>
              <a:rPr sz="1600" spc="-5" dirty="0">
                <a:latin typeface="Arial"/>
                <a:cs typeface="Arial"/>
              </a:rPr>
              <a:t>query </a:t>
            </a:r>
            <a:r>
              <a:rPr sz="1600" spc="-15" dirty="0">
                <a:latin typeface="Arial"/>
                <a:cs typeface="Arial"/>
              </a:rPr>
              <a:t>trees for  the </a:t>
            </a:r>
            <a:r>
              <a:rPr sz="1600" spc="-5" dirty="0">
                <a:latin typeface="Arial"/>
                <a:cs typeface="Arial"/>
              </a:rPr>
              <a:t>query </a:t>
            </a:r>
            <a:r>
              <a:rPr sz="1600" spc="-15" dirty="0">
                <a:latin typeface="Arial"/>
                <a:cs typeface="Arial"/>
              </a:rPr>
              <a:t>Q2. </a:t>
            </a:r>
            <a:r>
              <a:rPr sz="1600" spc="-10" dirty="0">
                <a:latin typeface="Arial"/>
                <a:cs typeface="Arial"/>
              </a:rPr>
              <a:t>(a) </a:t>
            </a:r>
            <a:r>
              <a:rPr sz="1600" spc="-15" dirty="0">
                <a:latin typeface="Arial"/>
                <a:cs typeface="Arial"/>
              </a:rPr>
              <a:t>Query </a:t>
            </a:r>
            <a:r>
              <a:rPr sz="1600" spc="-20" dirty="0">
                <a:latin typeface="Arial"/>
                <a:cs typeface="Arial"/>
              </a:rPr>
              <a:t>tree  </a:t>
            </a:r>
            <a:r>
              <a:rPr sz="1600" dirty="0">
                <a:latin typeface="Arial"/>
                <a:cs typeface="Arial"/>
              </a:rPr>
              <a:t>corresponding </a:t>
            </a:r>
            <a:r>
              <a:rPr sz="1600" spc="-25" dirty="0">
                <a:latin typeface="Arial"/>
                <a:cs typeface="Arial"/>
              </a:rPr>
              <a:t>to </a:t>
            </a:r>
            <a:r>
              <a:rPr sz="1600" spc="-15" dirty="0">
                <a:latin typeface="Arial"/>
                <a:cs typeface="Arial"/>
              </a:rPr>
              <a:t>the </a:t>
            </a:r>
            <a:r>
              <a:rPr sz="1600" spc="5" dirty="0">
                <a:latin typeface="Arial"/>
                <a:cs typeface="Arial"/>
              </a:rPr>
              <a:t>relational  algebra </a:t>
            </a:r>
            <a:r>
              <a:rPr sz="1600" dirty="0">
                <a:latin typeface="Arial"/>
                <a:cs typeface="Arial"/>
              </a:rPr>
              <a:t>expression </a:t>
            </a:r>
            <a:r>
              <a:rPr sz="1600" spc="-15" dirty="0">
                <a:latin typeface="Arial"/>
                <a:cs typeface="Arial"/>
              </a:rPr>
              <a:t>for Q2. </a:t>
            </a:r>
            <a:r>
              <a:rPr sz="1600" spc="-10" dirty="0">
                <a:latin typeface="Arial"/>
                <a:cs typeface="Arial"/>
              </a:rPr>
              <a:t>(b)  </a:t>
            </a:r>
            <a:r>
              <a:rPr sz="1600" dirty="0">
                <a:latin typeface="Arial"/>
                <a:cs typeface="Arial"/>
              </a:rPr>
              <a:t>Initial </a:t>
            </a:r>
            <a:r>
              <a:rPr sz="1600" spc="5" dirty="0">
                <a:latin typeface="Arial"/>
                <a:cs typeface="Arial"/>
              </a:rPr>
              <a:t>(canonical) </a:t>
            </a:r>
            <a:r>
              <a:rPr sz="1600" spc="-5" dirty="0">
                <a:latin typeface="Arial"/>
                <a:cs typeface="Arial"/>
              </a:rPr>
              <a:t>query </a:t>
            </a:r>
            <a:r>
              <a:rPr sz="1600" spc="-20" dirty="0">
                <a:latin typeface="Arial"/>
                <a:cs typeface="Arial"/>
              </a:rPr>
              <a:t>tree </a:t>
            </a:r>
            <a:r>
              <a:rPr sz="1600" spc="-15" dirty="0">
                <a:latin typeface="Arial"/>
                <a:cs typeface="Arial"/>
              </a:rPr>
              <a:t>for  </a:t>
            </a:r>
            <a:r>
              <a:rPr sz="1600" spc="-5" dirty="0">
                <a:latin typeface="Arial"/>
                <a:cs typeface="Arial"/>
              </a:rPr>
              <a:t>SQL query </a:t>
            </a:r>
            <a:r>
              <a:rPr sz="1600" spc="-15" dirty="0">
                <a:latin typeface="Arial"/>
                <a:cs typeface="Arial"/>
              </a:rPr>
              <a:t>Q2. (c) Query </a:t>
            </a:r>
            <a:r>
              <a:rPr sz="1600" spc="-5" dirty="0">
                <a:latin typeface="Arial"/>
                <a:cs typeface="Arial"/>
              </a:rPr>
              <a:t>graph  </a:t>
            </a:r>
            <a:r>
              <a:rPr sz="1600" spc="-15" dirty="0">
                <a:latin typeface="Arial"/>
                <a:cs typeface="Arial"/>
              </a:rPr>
              <a:t>for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Q2.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5" dirty="0"/>
              <a:t>Slide </a:t>
            </a:r>
            <a:r>
              <a:rPr spc="10" dirty="0"/>
              <a:t>19-</a:t>
            </a:r>
            <a:r>
              <a:rPr spc="-195" dirty="0"/>
              <a:t> </a:t>
            </a: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2016 </a:t>
            </a:r>
            <a:r>
              <a:rPr spc="-25" dirty="0"/>
              <a:t>Ramez </a:t>
            </a:r>
            <a:r>
              <a:rPr spc="-5" dirty="0"/>
              <a:t>Elmasri and Shamkant B.</a:t>
            </a:r>
            <a:r>
              <a:rPr spc="-70" dirty="0"/>
              <a:t> </a:t>
            </a:r>
            <a:r>
              <a:rPr spc="5" dirty="0"/>
              <a:t>Navathe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60"/>
              </a:spcBef>
            </a:pPr>
            <a:r>
              <a:rPr spc="-5" dirty="0"/>
              <a:t>Query Trees and Heuristics for Query  Optimization</a:t>
            </a:r>
            <a:r>
              <a:rPr spc="-10" dirty="0"/>
              <a:t> </a:t>
            </a:r>
            <a:r>
              <a:rPr spc="-5" dirty="0"/>
              <a:t>(cont’d.)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5" dirty="0"/>
              <a:t>Slide </a:t>
            </a:r>
            <a:r>
              <a:rPr spc="10" dirty="0"/>
              <a:t>19-</a:t>
            </a:r>
            <a:r>
              <a:rPr spc="-195" dirty="0"/>
              <a:t> </a:t>
            </a: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2016 </a:t>
            </a:r>
            <a:r>
              <a:rPr spc="-25" dirty="0"/>
              <a:t>Ramez </a:t>
            </a:r>
            <a:r>
              <a:rPr spc="-5" dirty="0"/>
              <a:t>Elmasri and Shamkant B.</a:t>
            </a:r>
            <a:r>
              <a:rPr spc="-70" dirty="0"/>
              <a:t> </a:t>
            </a:r>
            <a:r>
              <a:rPr spc="5"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452" y="1620520"/>
            <a:ext cx="7976234" cy="461264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55600" marR="1227455" indent="-342900">
              <a:lnSpc>
                <a:spcPct val="101200"/>
              </a:lnSpc>
              <a:spcBef>
                <a:spcPts val="60"/>
              </a:spcBef>
              <a:buClr>
                <a:srgbClr val="990033"/>
              </a:buClr>
              <a:buSzPct val="6071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10" dirty="0">
                <a:solidFill>
                  <a:srgbClr val="333399"/>
                </a:solidFill>
                <a:latin typeface="Arial"/>
                <a:cs typeface="Arial"/>
              </a:rPr>
              <a:t>Query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tree </a:t>
            </a:r>
            <a:r>
              <a:rPr sz="2800" spc="15" dirty="0">
                <a:solidFill>
                  <a:srgbClr val="333399"/>
                </a:solidFill>
                <a:latin typeface="Arial"/>
                <a:cs typeface="Arial"/>
              </a:rPr>
              <a:t>represents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specific </a:t>
            </a:r>
            <a:r>
              <a:rPr sz="2800" spc="15" dirty="0">
                <a:solidFill>
                  <a:srgbClr val="333399"/>
                </a:solidFill>
                <a:latin typeface="Arial"/>
                <a:cs typeface="Arial"/>
              </a:rPr>
              <a:t>order</a:t>
            </a:r>
            <a:r>
              <a:rPr sz="2800" spc="-4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20" dirty="0">
                <a:solidFill>
                  <a:srgbClr val="333399"/>
                </a:solidFill>
                <a:latin typeface="Arial"/>
                <a:cs typeface="Arial"/>
              </a:rPr>
              <a:t>of  operations for </a:t>
            </a:r>
            <a:r>
              <a:rPr sz="2800" spc="15" dirty="0">
                <a:solidFill>
                  <a:srgbClr val="333399"/>
                </a:solidFill>
                <a:latin typeface="Arial"/>
                <a:cs typeface="Arial"/>
              </a:rPr>
              <a:t>executing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sz="2800" spc="-44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15" dirty="0">
                <a:solidFill>
                  <a:srgbClr val="333399"/>
                </a:solidFill>
                <a:latin typeface="Arial"/>
                <a:cs typeface="Arial"/>
              </a:rPr>
              <a:t>query</a:t>
            </a:r>
            <a:endParaRPr sz="2800">
              <a:latin typeface="Arial"/>
              <a:cs typeface="Arial"/>
            </a:endParaRPr>
          </a:p>
          <a:p>
            <a:pPr marL="762000" lvl="1" indent="-292100">
              <a:lnSpc>
                <a:spcPct val="100000"/>
              </a:lnSpc>
              <a:spcBef>
                <a:spcPts val="64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61365" algn="l"/>
                <a:tab pos="762000" algn="l"/>
              </a:tabLst>
            </a:pP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Preferred to </a:t>
            </a: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query graph for 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this</a:t>
            </a:r>
            <a:r>
              <a:rPr sz="2600" spc="5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20" dirty="0">
                <a:solidFill>
                  <a:srgbClr val="800000"/>
                </a:solidFill>
                <a:latin typeface="Arial"/>
                <a:cs typeface="Arial"/>
              </a:rPr>
              <a:t>reason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Clr>
                <a:srgbClr val="990033"/>
              </a:buClr>
              <a:buSzPct val="6071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10" dirty="0">
                <a:solidFill>
                  <a:srgbClr val="333399"/>
                </a:solidFill>
                <a:latin typeface="Arial"/>
                <a:cs typeface="Arial"/>
              </a:rPr>
              <a:t>Query</a:t>
            </a:r>
            <a:r>
              <a:rPr sz="2800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15" dirty="0">
                <a:solidFill>
                  <a:srgbClr val="333399"/>
                </a:solidFill>
                <a:latin typeface="Arial"/>
                <a:cs typeface="Arial"/>
              </a:rPr>
              <a:t>graph</a:t>
            </a:r>
            <a:endParaRPr sz="2800">
              <a:latin typeface="Arial"/>
              <a:cs typeface="Arial"/>
            </a:endParaRPr>
          </a:p>
          <a:p>
            <a:pPr marL="762000" lvl="1" indent="-292100">
              <a:lnSpc>
                <a:spcPct val="100000"/>
              </a:lnSpc>
              <a:spcBef>
                <a:spcPts val="54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61365" algn="l"/>
                <a:tab pos="762000" algn="l"/>
              </a:tabLst>
            </a:pP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Relation </a:t>
            </a:r>
            <a:r>
              <a:rPr sz="2600" spc="-40" dirty="0">
                <a:solidFill>
                  <a:srgbClr val="800000"/>
                </a:solidFill>
                <a:latin typeface="Arial"/>
                <a:cs typeface="Arial"/>
              </a:rPr>
              <a:t>nodes </a:t>
            </a:r>
            <a:r>
              <a:rPr sz="2600" spc="-20" dirty="0">
                <a:solidFill>
                  <a:srgbClr val="800000"/>
                </a:solidFill>
                <a:latin typeface="Arial"/>
                <a:cs typeface="Arial"/>
              </a:rPr>
              <a:t>displayed </a:t>
            </a: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as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single</a:t>
            </a:r>
            <a:r>
              <a:rPr sz="2600" spc="6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circles</a:t>
            </a:r>
            <a:endParaRPr sz="2600">
              <a:latin typeface="Arial"/>
              <a:cs typeface="Arial"/>
            </a:endParaRPr>
          </a:p>
          <a:p>
            <a:pPr marL="762000" lvl="1" indent="-292100">
              <a:lnSpc>
                <a:spcPct val="100000"/>
              </a:lnSpc>
              <a:spcBef>
                <a:spcPts val="68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61365" algn="l"/>
                <a:tab pos="762000" algn="l"/>
              </a:tabLst>
            </a:pPr>
            <a:r>
              <a:rPr sz="2600" spc="-30" dirty="0">
                <a:solidFill>
                  <a:srgbClr val="800000"/>
                </a:solidFill>
                <a:latin typeface="Arial"/>
                <a:cs typeface="Arial"/>
              </a:rPr>
              <a:t>Constants </a:t>
            </a: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represented by </a:t>
            </a:r>
            <a:r>
              <a:rPr sz="2600" spc="-30" dirty="0">
                <a:solidFill>
                  <a:srgbClr val="800000"/>
                </a:solidFill>
                <a:latin typeface="Arial"/>
                <a:cs typeface="Arial"/>
              </a:rPr>
              <a:t>constant</a:t>
            </a:r>
            <a:r>
              <a:rPr sz="2600" spc="1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40" dirty="0">
                <a:solidFill>
                  <a:srgbClr val="800000"/>
                </a:solidFill>
                <a:latin typeface="Arial"/>
                <a:cs typeface="Arial"/>
              </a:rPr>
              <a:t>nodes</a:t>
            </a:r>
            <a:endParaRPr sz="26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58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5700" algn="l"/>
              </a:tabLst>
            </a:pPr>
            <a:r>
              <a:rPr sz="2400" spc="-30" dirty="0">
                <a:solidFill>
                  <a:srgbClr val="333399"/>
                </a:solidFill>
                <a:latin typeface="Arial"/>
                <a:cs typeface="Arial"/>
              </a:rPr>
              <a:t>Double </a:t>
            </a:r>
            <a:r>
              <a:rPr sz="2400" spc="-15" dirty="0">
                <a:solidFill>
                  <a:srgbClr val="333399"/>
                </a:solidFill>
                <a:latin typeface="Arial"/>
                <a:cs typeface="Arial"/>
              </a:rPr>
              <a:t>circles </a:t>
            </a:r>
            <a:r>
              <a:rPr sz="2400" spc="-20" dirty="0">
                <a:solidFill>
                  <a:srgbClr val="333399"/>
                </a:solidFill>
                <a:latin typeface="Arial"/>
                <a:cs typeface="Arial"/>
              </a:rPr>
              <a:t>or</a:t>
            </a:r>
            <a:r>
              <a:rPr sz="2400" spc="-24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333399"/>
                </a:solidFill>
                <a:latin typeface="Arial"/>
                <a:cs typeface="Arial"/>
              </a:rPr>
              <a:t>ovals</a:t>
            </a:r>
            <a:endParaRPr sz="2400">
              <a:latin typeface="Arial"/>
              <a:cs typeface="Arial"/>
            </a:endParaRPr>
          </a:p>
          <a:p>
            <a:pPr marL="762000" lvl="1" indent="-292100">
              <a:lnSpc>
                <a:spcPct val="100000"/>
              </a:lnSpc>
              <a:spcBef>
                <a:spcPts val="62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61365" algn="l"/>
                <a:tab pos="762000" algn="l"/>
              </a:tabLst>
            </a:pPr>
            <a:r>
              <a:rPr sz="2600" spc="-20" dirty="0">
                <a:solidFill>
                  <a:srgbClr val="800000"/>
                </a:solidFill>
                <a:latin typeface="Arial"/>
                <a:cs typeface="Arial"/>
              </a:rPr>
              <a:t>Selection </a:t>
            </a: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or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join </a:t>
            </a: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conditions represented as</a:t>
            </a:r>
            <a:r>
              <a:rPr sz="2600" spc="1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40" dirty="0">
                <a:solidFill>
                  <a:srgbClr val="800000"/>
                </a:solidFill>
                <a:latin typeface="Arial"/>
                <a:cs typeface="Arial"/>
              </a:rPr>
              <a:t>edges</a:t>
            </a:r>
            <a:endParaRPr sz="2600">
              <a:latin typeface="Arial"/>
              <a:cs typeface="Arial"/>
            </a:endParaRPr>
          </a:p>
          <a:p>
            <a:pPr marL="762000" marR="671830" lvl="1" indent="-292100">
              <a:lnSpc>
                <a:spcPct val="102600"/>
              </a:lnSpc>
              <a:spcBef>
                <a:spcPts val="49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61365" algn="l"/>
                <a:tab pos="762000" algn="l"/>
              </a:tabLst>
            </a:pP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Attributes 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to </a:t>
            </a: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be 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retrieved </a:t>
            </a:r>
            <a:r>
              <a:rPr sz="2600" spc="-20" dirty="0">
                <a:solidFill>
                  <a:srgbClr val="800000"/>
                </a:solidFill>
                <a:latin typeface="Arial"/>
                <a:cs typeface="Arial"/>
              </a:rPr>
              <a:t>displayed 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in </a:t>
            </a:r>
            <a:r>
              <a:rPr sz="2600" spc="-20" dirty="0">
                <a:solidFill>
                  <a:srgbClr val="800000"/>
                </a:solidFill>
                <a:latin typeface="Arial"/>
                <a:cs typeface="Arial"/>
              </a:rPr>
              <a:t>square  brackets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27000"/>
            <a:ext cx="6350635" cy="11201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60"/>
              </a:spcBef>
            </a:pPr>
            <a:r>
              <a:rPr spc="-5" dirty="0"/>
              <a:t>Heuristic Optimization of Query  Trees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5" dirty="0"/>
              <a:t>Slide </a:t>
            </a:r>
            <a:r>
              <a:rPr spc="10" dirty="0"/>
              <a:t>19-</a:t>
            </a:r>
            <a:r>
              <a:rPr spc="-195" dirty="0"/>
              <a:t> </a:t>
            </a: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2016 </a:t>
            </a:r>
            <a:r>
              <a:rPr spc="-25" dirty="0"/>
              <a:t>Ramez </a:t>
            </a:r>
            <a:r>
              <a:rPr spc="-5" dirty="0"/>
              <a:t>Elmasri and Shamkant B.</a:t>
            </a:r>
            <a:r>
              <a:rPr spc="-70" dirty="0"/>
              <a:t> </a:t>
            </a:r>
            <a:r>
              <a:rPr spc="5"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452" y="1620520"/>
            <a:ext cx="8052434" cy="274574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55600" marR="589280" indent="-342900">
              <a:lnSpc>
                <a:spcPct val="101200"/>
              </a:lnSpc>
              <a:spcBef>
                <a:spcPts val="60"/>
              </a:spcBef>
              <a:buClr>
                <a:srgbClr val="990033"/>
              </a:buClr>
              <a:buSzPct val="6071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10" dirty="0">
                <a:solidFill>
                  <a:srgbClr val="333399"/>
                </a:solidFill>
                <a:latin typeface="Arial"/>
                <a:cs typeface="Arial"/>
              </a:rPr>
              <a:t>Many </a:t>
            </a:r>
            <a:r>
              <a:rPr sz="2800" spc="15" dirty="0">
                <a:solidFill>
                  <a:srgbClr val="333399"/>
                </a:solidFill>
                <a:latin typeface="Arial"/>
                <a:cs typeface="Arial"/>
              </a:rPr>
              <a:t>different query </a:t>
            </a:r>
            <a:r>
              <a:rPr sz="2800" spc="10" dirty="0">
                <a:solidFill>
                  <a:srgbClr val="333399"/>
                </a:solidFill>
                <a:latin typeface="Arial"/>
                <a:cs typeface="Arial"/>
              </a:rPr>
              <a:t>trees can </a:t>
            </a:r>
            <a:r>
              <a:rPr sz="2800" spc="20" dirty="0">
                <a:solidFill>
                  <a:srgbClr val="333399"/>
                </a:solidFill>
                <a:latin typeface="Arial"/>
                <a:cs typeface="Arial"/>
              </a:rPr>
              <a:t>be used </a:t>
            </a:r>
            <a:r>
              <a:rPr sz="2800" spc="10" dirty="0">
                <a:solidFill>
                  <a:srgbClr val="333399"/>
                </a:solidFill>
                <a:latin typeface="Arial"/>
                <a:cs typeface="Arial"/>
              </a:rPr>
              <a:t>to  represent </a:t>
            </a:r>
            <a:r>
              <a:rPr sz="2800" spc="20" dirty="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sz="2800" spc="15" dirty="0">
                <a:solidFill>
                  <a:srgbClr val="333399"/>
                </a:solidFill>
                <a:latin typeface="Arial"/>
                <a:cs typeface="Arial"/>
              </a:rPr>
              <a:t>query </a:t>
            </a:r>
            <a:r>
              <a:rPr sz="2800" spc="25" dirty="0">
                <a:solidFill>
                  <a:srgbClr val="333399"/>
                </a:solidFill>
                <a:latin typeface="Arial"/>
                <a:cs typeface="Arial"/>
              </a:rPr>
              <a:t>and get </a:t>
            </a:r>
            <a:r>
              <a:rPr sz="2800" spc="20" dirty="0">
                <a:solidFill>
                  <a:srgbClr val="333399"/>
                </a:solidFill>
                <a:latin typeface="Arial"/>
                <a:cs typeface="Arial"/>
              </a:rPr>
              <a:t>the</a:t>
            </a:r>
            <a:r>
              <a:rPr sz="2800" spc="-5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same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results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Clr>
                <a:srgbClr val="990033"/>
              </a:buClr>
              <a:buSzPct val="6071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Figure </a:t>
            </a:r>
            <a:r>
              <a:rPr sz="2800" spc="25" dirty="0">
                <a:solidFill>
                  <a:srgbClr val="333399"/>
                </a:solidFill>
                <a:latin typeface="Arial"/>
                <a:cs typeface="Arial"/>
              </a:rPr>
              <a:t>19.1b </a:t>
            </a:r>
            <a:r>
              <a:rPr sz="2800" spc="10" dirty="0">
                <a:solidFill>
                  <a:srgbClr val="333399"/>
                </a:solidFill>
                <a:latin typeface="Arial"/>
                <a:cs typeface="Arial"/>
              </a:rPr>
              <a:t>shows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initial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tree </a:t>
            </a:r>
            <a:r>
              <a:rPr sz="2800" spc="20" dirty="0">
                <a:solidFill>
                  <a:srgbClr val="333399"/>
                </a:solidFill>
                <a:latin typeface="Arial"/>
                <a:cs typeface="Arial"/>
              </a:rPr>
              <a:t>for</a:t>
            </a:r>
            <a:r>
              <a:rPr sz="2800" spc="-37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10" dirty="0">
                <a:solidFill>
                  <a:srgbClr val="333399"/>
                </a:solidFill>
                <a:latin typeface="Arial"/>
                <a:cs typeface="Arial"/>
              </a:rPr>
              <a:t>Q2</a:t>
            </a:r>
            <a:endParaRPr sz="2800">
              <a:latin typeface="Arial"/>
              <a:cs typeface="Arial"/>
            </a:endParaRPr>
          </a:p>
          <a:p>
            <a:pPr marL="762000" lvl="1" indent="-292100">
              <a:lnSpc>
                <a:spcPct val="100000"/>
              </a:lnSpc>
              <a:spcBef>
                <a:spcPts val="64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61365" algn="l"/>
                <a:tab pos="762000" algn="l"/>
              </a:tabLst>
            </a:pP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Very </a:t>
            </a:r>
            <a:r>
              <a:rPr sz="2600" spc="-20" dirty="0">
                <a:solidFill>
                  <a:srgbClr val="800000"/>
                </a:solidFill>
                <a:latin typeface="Arial"/>
                <a:cs typeface="Arial"/>
              </a:rPr>
              <a:t>inefficient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- </a:t>
            </a:r>
            <a:r>
              <a:rPr sz="2600" spc="15" dirty="0">
                <a:solidFill>
                  <a:srgbClr val="800000"/>
                </a:solidFill>
                <a:latin typeface="Arial"/>
                <a:cs typeface="Arial"/>
              </a:rPr>
              <a:t>will </a:t>
            </a:r>
            <a:r>
              <a:rPr sz="2600" spc="-30" dirty="0">
                <a:solidFill>
                  <a:srgbClr val="800000"/>
                </a:solidFill>
                <a:latin typeface="Arial"/>
                <a:cs typeface="Arial"/>
              </a:rPr>
              <a:t>never </a:t>
            </a: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be</a:t>
            </a:r>
            <a:r>
              <a:rPr sz="2600" spc="409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30" dirty="0">
                <a:solidFill>
                  <a:srgbClr val="800000"/>
                </a:solidFill>
                <a:latin typeface="Arial"/>
                <a:cs typeface="Arial"/>
              </a:rPr>
              <a:t>executed</a:t>
            </a:r>
            <a:endParaRPr sz="2600">
              <a:latin typeface="Arial"/>
              <a:cs typeface="Arial"/>
            </a:endParaRPr>
          </a:p>
          <a:p>
            <a:pPr marL="762000" marR="5080" lvl="1" indent="-292100">
              <a:lnSpc>
                <a:spcPct val="102600"/>
              </a:lnSpc>
              <a:spcBef>
                <a:spcPts val="49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61365" algn="l"/>
                <a:tab pos="762000" algn="l"/>
              </a:tabLst>
            </a:pP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Optimizer </a:t>
            </a:r>
            <a:r>
              <a:rPr sz="2600" spc="15" dirty="0">
                <a:solidFill>
                  <a:srgbClr val="800000"/>
                </a:solidFill>
                <a:latin typeface="Arial"/>
                <a:cs typeface="Arial"/>
              </a:rPr>
              <a:t>will </a:t>
            </a:r>
            <a:r>
              <a:rPr sz="2600" spc="-20" dirty="0">
                <a:solidFill>
                  <a:srgbClr val="800000"/>
                </a:solidFill>
                <a:latin typeface="Arial"/>
                <a:cs typeface="Arial"/>
              </a:rPr>
              <a:t>transform 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into </a:t>
            </a:r>
            <a:r>
              <a:rPr sz="2600" spc="-30" dirty="0">
                <a:solidFill>
                  <a:srgbClr val="800000"/>
                </a:solidFill>
                <a:latin typeface="Arial"/>
                <a:cs typeface="Arial"/>
              </a:rPr>
              <a:t>equivalent </a:t>
            </a: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final query  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tree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675640"/>
            <a:ext cx="6376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Query Transformation</a:t>
            </a:r>
            <a:r>
              <a:rPr spc="-40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1533569" y="1829051"/>
            <a:ext cx="5946690" cy="812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5825" y="3324571"/>
            <a:ext cx="6315075" cy="21422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55139" y="5875020"/>
            <a:ext cx="560705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900"/>
              </a:lnSpc>
              <a:spcBef>
                <a:spcPts val="180"/>
              </a:spcBef>
            </a:pPr>
            <a:r>
              <a:rPr sz="1600" spc="5" dirty="0">
                <a:latin typeface="Arial"/>
                <a:cs typeface="Arial"/>
              </a:rPr>
              <a:t>Figure </a:t>
            </a:r>
            <a:r>
              <a:rPr sz="1600" spc="-10" dirty="0">
                <a:latin typeface="Arial"/>
                <a:cs typeface="Arial"/>
              </a:rPr>
              <a:t>19.2 </a:t>
            </a:r>
            <a:r>
              <a:rPr sz="1600" dirty="0">
                <a:latin typeface="Arial"/>
                <a:cs typeface="Arial"/>
              </a:rPr>
              <a:t>Steps </a:t>
            </a:r>
            <a:r>
              <a:rPr sz="1600" spc="20" dirty="0">
                <a:latin typeface="Arial"/>
                <a:cs typeface="Arial"/>
              </a:rPr>
              <a:t>in </a:t>
            </a:r>
            <a:r>
              <a:rPr sz="1600" dirty="0">
                <a:latin typeface="Arial"/>
                <a:cs typeface="Arial"/>
              </a:rPr>
              <a:t>converting a </a:t>
            </a:r>
            <a:r>
              <a:rPr sz="1600" spc="-5" dirty="0">
                <a:latin typeface="Arial"/>
                <a:cs typeface="Arial"/>
              </a:rPr>
              <a:t>query </a:t>
            </a:r>
            <a:r>
              <a:rPr sz="1600" spc="-20" dirty="0">
                <a:latin typeface="Arial"/>
                <a:cs typeface="Arial"/>
              </a:rPr>
              <a:t>tree </a:t>
            </a:r>
            <a:r>
              <a:rPr sz="1600" spc="5" dirty="0">
                <a:latin typeface="Arial"/>
                <a:cs typeface="Arial"/>
              </a:rPr>
              <a:t>during </a:t>
            </a:r>
            <a:r>
              <a:rPr sz="1600" dirty="0">
                <a:latin typeface="Arial"/>
                <a:cs typeface="Arial"/>
              </a:rPr>
              <a:t>heuristic  optimization. </a:t>
            </a:r>
            <a:r>
              <a:rPr sz="1600" spc="-10" dirty="0">
                <a:latin typeface="Arial"/>
                <a:cs typeface="Arial"/>
              </a:rPr>
              <a:t>(a) </a:t>
            </a:r>
            <a:r>
              <a:rPr sz="1600" dirty="0">
                <a:latin typeface="Arial"/>
                <a:cs typeface="Arial"/>
              </a:rPr>
              <a:t>Initial </a:t>
            </a:r>
            <a:r>
              <a:rPr sz="1600" spc="5" dirty="0">
                <a:latin typeface="Arial"/>
                <a:cs typeface="Arial"/>
              </a:rPr>
              <a:t>(canonical) </a:t>
            </a:r>
            <a:r>
              <a:rPr sz="1600" spc="-5" dirty="0">
                <a:latin typeface="Arial"/>
                <a:cs typeface="Arial"/>
              </a:rPr>
              <a:t>query </a:t>
            </a:r>
            <a:r>
              <a:rPr sz="1600" spc="-20" dirty="0">
                <a:latin typeface="Arial"/>
                <a:cs typeface="Arial"/>
              </a:rPr>
              <a:t>tree </a:t>
            </a:r>
            <a:r>
              <a:rPr sz="1600" spc="-15" dirty="0">
                <a:latin typeface="Arial"/>
                <a:cs typeface="Arial"/>
              </a:rPr>
              <a:t>for </a:t>
            </a:r>
            <a:r>
              <a:rPr sz="1600" spc="-5" dirty="0">
                <a:latin typeface="Arial"/>
                <a:cs typeface="Arial"/>
              </a:rPr>
              <a:t>SQL query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Q.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5" dirty="0"/>
              <a:t>Slide </a:t>
            </a:r>
            <a:r>
              <a:rPr spc="10" dirty="0"/>
              <a:t>19-</a:t>
            </a:r>
            <a:r>
              <a:rPr spc="-195" dirty="0"/>
              <a:t> </a:t>
            </a: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2016 </a:t>
            </a:r>
            <a:r>
              <a:rPr spc="-25" dirty="0"/>
              <a:t>Ramez </a:t>
            </a:r>
            <a:r>
              <a:rPr spc="-5" dirty="0"/>
              <a:t>Elmasri and Shamkant B.</a:t>
            </a:r>
            <a:r>
              <a:rPr spc="-70" dirty="0"/>
              <a:t> </a:t>
            </a:r>
            <a:r>
              <a:rPr spc="5" dirty="0"/>
              <a:t>Navathe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877</TotalTime>
  <Words>1751</Words>
  <Application>Microsoft Office PowerPoint</Application>
  <PresentationFormat>On-screen Show (4:3)</PresentationFormat>
  <Paragraphs>272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PowerPoint Presentation</vt:lpstr>
      <vt:lpstr>PowerPoint Presentation</vt:lpstr>
      <vt:lpstr>Introduction</vt:lpstr>
      <vt:lpstr>19.1 Query Trees and Heuristics for  Query Optimization</vt:lpstr>
      <vt:lpstr>Query Trees and Heuristics for Query  Optimization (cont’d.)</vt:lpstr>
      <vt:lpstr>Query Trees and Query Graph  Corresponding to Q2</vt:lpstr>
      <vt:lpstr>Query Trees and Heuristics for Query  Optimization (cont’d.)</vt:lpstr>
      <vt:lpstr>Heuristic Optimization of Query  Trees</vt:lpstr>
      <vt:lpstr>Query Transformation Example</vt:lpstr>
      <vt:lpstr>Query Transformation Example  (cont’d.)</vt:lpstr>
      <vt:lpstr>Query Transformation Example  (cont’d.)</vt:lpstr>
      <vt:lpstr>Query Transformation Example  (cont’d.)</vt:lpstr>
      <vt:lpstr>Query Transformation Example  (cont’d.)</vt:lpstr>
      <vt:lpstr>PowerPoint Presentation</vt:lpstr>
      <vt:lpstr>Summary of Heuristics for Algebraic  Optimization</vt:lpstr>
      <vt:lpstr>19.2 Choice of Query Execution  Plans</vt:lpstr>
      <vt:lpstr>Nested Subquery Optimization</vt:lpstr>
      <vt:lpstr>19.3 Use of Selectives in Cost-Based  Optimization</vt:lpstr>
      <vt:lpstr>Use of Selectives in Cost-Based  Optimization (cont’d.)</vt:lpstr>
      <vt:lpstr>Use of Selectives in Cost-Based  Optimization (cont’d.)</vt:lpstr>
      <vt:lpstr>Catalog Information Used in Cost  Functions</vt:lpstr>
      <vt:lpstr>Histograms</vt:lpstr>
      <vt:lpstr>19.4 Cost Functions for SELECT  Operation</vt:lpstr>
      <vt:lpstr>Cost Function for SELECT Operation  (cont’d.)</vt:lpstr>
      <vt:lpstr>Cost Function for SELECT Operation  (cont’d.)</vt:lpstr>
      <vt:lpstr>PowerPoint Presentation</vt:lpstr>
      <vt:lpstr>Cost Functions for SELECT  Operation (cont’d.)</vt:lpstr>
      <vt:lpstr>19.5 Cost Functions for the JOIN  Operation</vt:lpstr>
      <vt:lpstr>Cost Functions for the JOIN  Operation (cont’d.)</vt:lpstr>
      <vt:lpstr>Cost Functions for the JOIN  Operation (cont’d.)</vt:lpstr>
      <vt:lpstr>Cost Functions for the JOIN  Operation (cont’d.)</vt:lpstr>
      <vt:lpstr>Cost Functions for the JOIN  Operation (cont’d.)</vt:lpstr>
      <vt:lpstr>Cost Functions for the JOIN  Operation (cont’d.)</vt:lpstr>
      <vt:lpstr>Cost Functions for the JOIN  Operation (cont’d.)</vt:lpstr>
      <vt:lpstr>19.6 Example to Illustrate Cost-Based  Query Optimization</vt:lpstr>
      <vt:lpstr>PowerPoint Presentation</vt:lpstr>
      <vt:lpstr>Example to Illustrate Cost-Based  Query Optimization (cont’d.)</vt:lpstr>
      <vt:lpstr>EXERCISE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iiits</cp:lastModifiedBy>
  <cp:revision>5</cp:revision>
  <dcterms:created xsi:type="dcterms:W3CDTF">2021-11-01T11:04:26Z</dcterms:created>
  <dcterms:modified xsi:type="dcterms:W3CDTF">2021-11-03T04:20:56Z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2021-11-01T00:00:00Z</vt:filetime>
  </property>
</Properties>
</file>